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notesMasterIdLst>
    <p:notesMasterId r:id="rId42"/>
  </p:notesMasterIdLst>
  <p:sldIdLst>
    <p:sldId id="256" r:id="rId15"/>
    <p:sldId id="355" r:id="rId16"/>
    <p:sldId id="360" r:id="rId17"/>
    <p:sldId id="401" r:id="rId18"/>
    <p:sldId id="384" r:id="rId19"/>
    <p:sldId id="414" r:id="rId20"/>
    <p:sldId id="415" r:id="rId21"/>
    <p:sldId id="416" r:id="rId22"/>
    <p:sldId id="417" r:id="rId23"/>
    <p:sldId id="418" r:id="rId24"/>
    <p:sldId id="419" r:id="rId25"/>
    <p:sldId id="366" r:id="rId26"/>
    <p:sldId id="393" r:id="rId27"/>
    <p:sldId id="408" r:id="rId28"/>
    <p:sldId id="409" r:id="rId29"/>
    <p:sldId id="402" r:id="rId30"/>
    <p:sldId id="411" r:id="rId31"/>
    <p:sldId id="420" r:id="rId32"/>
    <p:sldId id="426" r:id="rId33"/>
    <p:sldId id="412" r:id="rId34"/>
    <p:sldId id="421" r:id="rId35"/>
    <p:sldId id="422" r:id="rId36"/>
    <p:sldId id="423" r:id="rId37"/>
    <p:sldId id="424" r:id="rId38"/>
    <p:sldId id="425" r:id="rId39"/>
    <p:sldId id="427" r:id="rId40"/>
    <p:sldId id="354" r:id="rId41"/>
  </p:sldIdLst>
  <p:sldSz cx="9144000" cy="5143500" type="screen16x9"/>
  <p:notesSz cx="6858000" cy="9144000"/>
  <p:defaultTextStyle>
    <a:defPPr>
      <a:defRPr lang="en-US"/>
    </a:defPPr>
    <a:lvl1pPr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1pPr>
    <a:lvl2pPr marL="171450"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2pPr>
    <a:lvl3pPr marL="342900"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3pPr>
    <a:lvl4pPr marL="514350"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4pPr>
    <a:lvl5pPr marL="685800"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5pPr>
    <a:lvl6pPr marL="857250" algn="l" defTabSz="171450" rtl="0" eaLnBrk="1" latinLnBrk="0" hangingPunct="1">
      <a:defRPr sz="2100" kern="1200">
        <a:solidFill>
          <a:srgbClr val="000000"/>
        </a:solidFill>
        <a:latin typeface="Gill Sans" charset="0"/>
        <a:ea typeface="ヒラギノ角ゴ ProN W3" charset="0"/>
        <a:cs typeface="ヒラギノ角ゴ ProN W3" charset="0"/>
        <a:sym typeface="Gill Sans" charset="0"/>
      </a:defRPr>
    </a:lvl6pPr>
    <a:lvl7pPr marL="1028700" algn="l" defTabSz="171450" rtl="0" eaLnBrk="1" latinLnBrk="0" hangingPunct="1">
      <a:defRPr sz="2100" kern="1200">
        <a:solidFill>
          <a:srgbClr val="000000"/>
        </a:solidFill>
        <a:latin typeface="Gill Sans" charset="0"/>
        <a:ea typeface="ヒラギノ角ゴ ProN W3" charset="0"/>
        <a:cs typeface="ヒラギノ角ゴ ProN W3" charset="0"/>
        <a:sym typeface="Gill Sans" charset="0"/>
      </a:defRPr>
    </a:lvl7pPr>
    <a:lvl8pPr marL="1200150" algn="l" defTabSz="171450" rtl="0" eaLnBrk="1" latinLnBrk="0" hangingPunct="1">
      <a:defRPr sz="2100" kern="1200">
        <a:solidFill>
          <a:srgbClr val="000000"/>
        </a:solidFill>
        <a:latin typeface="Gill Sans" charset="0"/>
        <a:ea typeface="ヒラギノ角ゴ ProN W3" charset="0"/>
        <a:cs typeface="ヒラギノ角ゴ ProN W3" charset="0"/>
        <a:sym typeface="Gill Sans" charset="0"/>
      </a:defRPr>
    </a:lvl8pPr>
    <a:lvl9pPr marL="1371600" algn="l" defTabSz="171450" rtl="0" eaLnBrk="1" latinLnBrk="0" hangingPunct="1">
      <a:defRPr sz="21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9AD9"/>
    <a:srgbClr val="00A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895" autoAdjust="0"/>
  </p:normalViewPr>
  <p:slideViewPr>
    <p:cSldViewPr>
      <p:cViewPr varScale="1">
        <p:scale>
          <a:sx n="127" d="100"/>
          <a:sy n="127" d="100"/>
        </p:scale>
        <p:origin x="1134"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85A59D-70F8-D247-82DD-BA5A6D366B3E}" type="datetimeFigureOut">
              <a:rPr lang="en-US" smtClean="0"/>
              <a:t>11/25/2014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35223-E47F-1946-8A6D-4B121950ACDE}" type="slidenum">
              <a:rPr lang="en-US" smtClean="0"/>
              <a:t>‹#›</a:t>
            </a:fld>
            <a:endParaRPr lang="en-US"/>
          </a:p>
        </p:txBody>
      </p:sp>
    </p:spTree>
    <p:extLst>
      <p:ext uri="{BB962C8B-B14F-4D97-AF65-F5344CB8AC3E}">
        <p14:creationId xmlns:p14="http://schemas.microsoft.com/office/powerpoint/2010/main" val="39196526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7240070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1385231"/>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vert="horz" lIns="34290" tIns="17145" rIns="34290" bIns="17145"/>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vert="horz" lIns="34290" tIns="17145" rIns="34290" bIns="17145"/>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64074943"/>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472"/>
          </a:xfrm>
          <a:prstGeom prst="rect">
            <a:avLst/>
          </a:prstGeom>
        </p:spPr>
        <p:txBody>
          <a:bodyPr vert="horz"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4992889"/>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a:prstGeom prst="rect">
            <a:avLst/>
          </a:prstGeom>
        </p:spPr>
        <p:txBody>
          <a:bodyPr vert="horz" lIns="34290" tIns="17145" rIns="34290" bIns="17145"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a:prstGeom prst="rect">
            <a:avLst/>
          </a:prstGeom>
        </p:spPr>
        <p:txBody>
          <a:bodyPr vert="horz" lIns="34290" tIns="17145" rIns="34290" bIns="17145"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3777848783"/>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
        <p:nvSpPr>
          <p:cNvPr id="3" name="Content Placeholder 2"/>
          <p:cNvSpPr>
            <a:spLocks noGrp="1"/>
          </p:cNvSpPr>
          <p:nvPr>
            <p:ph sz="half" idx="1"/>
          </p:nvPr>
        </p:nvSpPr>
        <p:spPr>
          <a:xfrm>
            <a:off x="457200"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0087997"/>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7102531"/>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Tree>
    <p:extLst>
      <p:ext uri="{BB962C8B-B14F-4D97-AF65-F5344CB8AC3E}">
        <p14:creationId xmlns:p14="http://schemas.microsoft.com/office/powerpoint/2010/main" val="619178362"/>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091225"/>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a:prstGeom prst="rect">
            <a:avLst/>
          </a:prstGeom>
        </p:spPr>
        <p:txBody>
          <a:bodyPr vert="horz" lIns="34290" tIns="17145" rIns="34290" bIns="17145"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a:prstGeom prst="rect">
            <a:avLst/>
          </a:prstGeom>
        </p:spPr>
        <p:txBody>
          <a:bodyPr vert="horz" lIns="34290" tIns="17145" rIns="34290" bIns="17145"/>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956349771"/>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a:prstGeom prst="rect">
            <a:avLst/>
          </a:prstGeom>
        </p:spPr>
        <p:txBody>
          <a:bodyPr vert="horz" lIns="34290" tIns="17145" rIns="34290" bIns="17145"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a:prstGeom prst="rect">
            <a:avLst/>
          </a:prstGeom>
        </p:spPr>
        <p:txBody>
          <a:bodyPr vert="horz" lIns="34290" tIns="17145" rIns="34290" bIns="17145"/>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527907288"/>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19284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862013"/>
            <a:ext cx="1959769" cy="2381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862013"/>
            <a:ext cx="5822156" cy="2381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1879317"/>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8"/>
            <a:ext cx="2057400" cy="4388644"/>
          </a:xfrm>
          <a:prstGeom prst="rect">
            <a:avLst/>
          </a:prstGeom>
        </p:spPr>
        <p:txBody>
          <a:bodyPr vert="eaVert" lIns="34290" tIns="17145" rIns="34290" bIns="17145"/>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8"/>
            <a:ext cx="6115050" cy="4388644"/>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7367862"/>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09986148"/>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5859892"/>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2897971268"/>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3" y="1462087"/>
            <a:ext cx="1885950"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95563" y="1462087"/>
            <a:ext cx="1885950"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7689650"/>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5600828"/>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743619"/>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7044002"/>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434656804"/>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15090047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91376822"/>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266140"/>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133350"/>
            <a:ext cx="1959769"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133350"/>
            <a:ext cx="5822156" cy="453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0418727"/>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1459833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2196803"/>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1558073743"/>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2" y="1462087"/>
            <a:ext cx="3890963"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462087"/>
            <a:ext cx="3890963"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2111906"/>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0270996"/>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78842013"/>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060398"/>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0180959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7148708"/>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756600983"/>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6828517"/>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133350"/>
            <a:ext cx="1959769"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133350"/>
            <a:ext cx="5822156" cy="453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891702"/>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81759014"/>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6443"/>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448908764"/>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81575" y="1462087"/>
            <a:ext cx="1726406"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65131" y="1462087"/>
            <a:ext cx="1726406"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3644239"/>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5827164"/>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41592466"/>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49099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1390548792"/>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229533833"/>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811286954"/>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1211009"/>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133350"/>
            <a:ext cx="1959769"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133350"/>
            <a:ext cx="5822156" cy="453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9370929"/>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04088803"/>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8971080"/>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1661318022"/>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3" y="1462087"/>
            <a:ext cx="1885950"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95563" y="1462087"/>
            <a:ext cx="1885950"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6691501"/>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0780762"/>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969540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2" y="1462087"/>
            <a:ext cx="3890963"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462087"/>
            <a:ext cx="3890963"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7226914"/>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572976"/>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4002763050"/>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338889554"/>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3300167"/>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133350"/>
            <a:ext cx="1959769"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133350"/>
            <a:ext cx="5822156" cy="453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472394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191548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9540025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80584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49433501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342865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91247980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329849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133350"/>
            <a:ext cx="1959769"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133350"/>
            <a:ext cx="5822156" cy="453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692515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vert="horz" lIns="34290" tIns="17145" rIns="34290" bIns="17145"/>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2828747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472"/>
          </a:xfrm>
          <a:prstGeom prst="rect">
            <a:avLst/>
          </a:prstGeom>
        </p:spPr>
        <p:txBody>
          <a:bodyPr vert="horz"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804438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a:prstGeom prst="rect">
            <a:avLst/>
          </a:prstGeom>
        </p:spPr>
        <p:txBody>
          <a:bodyPr vert="horz" lIns="34290" tIns="17145" rIns="34290" bIns="17145"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399211626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024977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11331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6157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03769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70845128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a:prstGeom prst="rect">
            <a:avLst/>
          </a:prstGeom>
        </p:spPr>
        <p:txBody>
          <a:bodyPr vert="horz" lIns="34290" tIns="17145" rIns="34290" bIns="17145"/>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28382138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a:prstGeom prst="rect">
            <a:avLst/>
          </a:prstGeom>
        </p:spPr>
        <p:txBody>
          <a:bodyPr vert="horz" lIns="34290" tIns="17145" rIns="34290" bIns="17145"/>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23565313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3919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0150"/>
            <a:ext cx="2057400" cy="33944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611505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204135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vert="horz" lIns="34290" tIns="17145" rIns="34290" bIns="17145"/>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1728626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648148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a:prstGeom prst="rect">
            <a:avLst/>
          </a:prstGeom>
        </p:spPr>
        <p:txBody>
          <a:bodyPr vert="horz" lIns="34290" tIns="17145" rIns="34290" bIns="17145"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184200972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
        <p:nvSpPr>
          <p:cNvPr id="3" name="Content Placeholder 2"/>
          <p:cNvSpPr>
            <a:spLocks noGrp="1"/>
          </p:cNvSpPr>
          <p:nvPr>
            <p:ph sz="half" idx="1"/>
          </p:nvPr>
        </p:nvSpPr>
        <p:spPr>
          <a:xfrm>
            <a:off x="652462" y="666750"/>
            <a:ext cx="3890963" cy="3805238"/>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666750"/>
            <a:ext cx="3890963" cy="3805238"/>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861799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347423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Tree>
    <p:extLst>
      <p:ext uri="{BB962C8B-B14F-4D97-AF65-F5344CB8AC3E}">
        <p14:creationId xmlns:p14="http://schemas.microsoft.com/office/powerpoint/2010/main" val="425702026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2" y="2647950"/>
            <a:ext cx="3890963" cy="595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2647950"/>
            <a:ext cx="3890963" cy="595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603584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62022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a:prstGeom prst="rect">
            <a:avLst/>
          </a:prstGeom>
        </p:spPr>
        <p:txBody>
          <a:bodyPr vert="horz" lIns="34290" tIns="17145" rIns="34290" bIns="17145"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3860816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a:prstGeom prst="rect">
            <a:avLst/>
          </a:prstGeom>
        </p:spPr>
        <p:txBody>
          <a:bodyPr vert="horz" lIns="34290" tIns="17145" rIns="34290" bIns="17145"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94366505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872524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266009"/>
          </a:xfrm>
          <a:prstGeom prst="rect">
            <a:avLst/>
          </a:prstGeom>
        </p:spPr>
        <p:txBody>
          <a:bodyPr vert="eaVert" lIns="34290" tIns="17145" rIns="34290" bIns="17145"/>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115050" cy="42660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870605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vert="horz" lIns="34290" tIns="17145" rIns="34290" bIns="17145"/>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2281209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472"/>
          </a:xfrm>
          <a:prstGeom prst="rect">
            <a:avLst/>
          </a:prstGeom>
        </p:spPr>
        <p:txBody>
          <a:bodyPr vert="horz"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836444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a:prstGeom prst="rect">
            <a:avLst/>
          </a:prstGeom>
        </p:spPr>
        <p:txBody>
          <a:bodyPr vert="horz" lIns="34290" tIns="17145" rIns="34290" bIns="17145"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364235937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04608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89627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445643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692369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62669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a:prstGeom prst="rect">
            <a:avLst/>
          </a:prstGeom>
        </p:spPr>
        <p:txBody>
          <a:bodyPr vert="horz" lIns="34290" tIns="17145" rIns="34290" bIns="17145"/>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94274306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a:prstGeom prst="rect">
            <a:avLst/>
          </a:prstGeom>
        </p:spPr>
        <p:txBody>
          <a:bodyPr vert="horz" lIns="34290" tIns="17145" rIns="34290" bIns="17145"/>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43746318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678890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0150"/>
            <a:ext cx="2057400" cy="358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6115050" cy="3581400"/>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83724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vert="horz" lIns="34290" tIns="17145" rIns="34290" bIns="17145"/>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9796771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472"/>
          </a:xfrm>
          <a:prstGeom prst="rect">
            <a:avLst/>
          </a:prstGeom>
        </p:spPr>
        <p:txBody>
          <a:bodyPr vert="horz"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5504466"/>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a:prstGeom prst="rect">
            <a:avLst/>
          </a:prstGeom>
        </p:spPr>
        <p:txBody>
          <a:bodyPr vert="horz" lIns="34290" tIns="17145" rIns="34290" bIns="17145"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263974724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637245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5430580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015202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5857170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22219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a:prstGeom prst="rect">
            <a:avLst/>
          </a:prstGeom>
        </p:spPr>
        <p:txBody>
          <a:bodyPr vert="horz" lIns="34290" tIns="17145" rIns="34290" bIns="17145"/>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80990828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a:prstGeom prst="rect">
            <a:avLst/>
          </a:prstGeom>
        </p:spPr>
        <p:txBody>
          <a:bodyPr vert="horz" lIns="34290" tIns="17145" rIns="34290" bIns="17145"/>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404322154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683287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0150"/>
            <a:ext cx="2057400" cy="358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6115050" cy="3581400"/>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650272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0150010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638805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152734743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067206"/>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3" y="2586037"/>
            <a:ext cx="2324100" cy="1738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33713" y="2586037"/>
            <a:ext cx="2324100" cy="1738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1326550"/>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018726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2677470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416544"/>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58283304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21827855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9726186"/>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81475" y="804862"/>
            <a:ext cx="1176338" cy="35194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2" y="804862"/>
            <a:ext cx="3471863" cy="35194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132745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7009801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90982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664036965"/>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343340937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3" y="2586037"/>
            <a:ext cx="2324100" cy="1738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33713" y="2586037"/>
            <a:ext cx="2324100" cy="1738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5229228"/>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0345625"/>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4297411"/>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590235"/>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48345021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118584879"/>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0192777"/>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81475" y="804862"/>
            <a:ext cx="1176338" cy="35194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2" y="804862"/>
            <a:ext cx="3471863" cy="35194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8413334"/>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vert="horz" lIns="34290" tIns="17145" rIns="34290" bIns="17145"/>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112216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522555646"/>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472"/>
          </a:xfrm>
          <a:prstGeom prst="rect">
            <a:avLst/>
          </a:prstGeom>
        </p:spPr>
        <p:txBody>
          <a:bodyPr vert="horz"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8526937"/>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a:prstGeom prst="rect">
            <a:avLst/>
          </a:prstGeom>
        </p:spPr>
        <p:txBody>
          <a:bodyPr vert="horz" lIns="34290" tIns="17145" rIns="34290" bIns="17145"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216861516"/>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8138168"/>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7746285"/>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272860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508355"/>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a:prstGeom prst="rect">
            <a:avLst/>
          </a:prstGeom>
        </p:spPr>
        <p:txBody>
          <a:bodyPr vert="horz" lIns="34290" tIns="17145" rIns="34290" bIns="17145"/>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05239257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a:prstGeom prst="rect">
            <a:avLst/>
          </a:prstGeom>
        </p:spPr>
        <p:txBody>
          <a:bodyPr vert="horz" lIns="34290" tIns="17145" rIns="34290" bIns="17145"/>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128235584"/>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2675487"/>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3350"/>
            <a:ext cx="2057400" cy="44612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3350"/>
            <a:ext cx="6115050" cy="44612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38122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52463" y="862012"/>
            <a:ext cx="7839075" cy="1738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b" anchorCtr="0" compatLnSpc="1">
            <a:prstTxWarp prst="textNoShape">
              <a:avLst/>
            </a:prstTxWarp>
          </a:bodyPr>
          <a:lstStyle/>
          <a:p>
            <a:pPr lvl="0"/>
            <a:r>
              <a:rPr lang="en-US">
                <a:sym typeface="Gill Sans" charset="0"/>
              </a:rPr>
              <a:t>Click to edit Master title style</a:t>
            </a:r>
          </a:p>
        </p:txBody>
      </p:sp>
      <p:sp>
        <p:nvSpPr>
          <p:cNvPr id="1026" name="Rectangle 2"/>
          <p:cNvSpPr>
            <a:spLocks noGrp="1" noChangeArrowheads="1"/>
          </p:cNvSpPr>
          <p:nvPr>
            <p:ph type="body" idx="1"/>
          </p:nvPr>
        </p:nvSpPr>
        <p:spPr bwMode="auto">
          <a:xfrm>
            <a:off x="652463" y="2647950"/>
            <a:ext cx="7839075" cy="595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1800">
          <a:solidFill>
            <a:schemeClr val="tx1"/>
          </a:solidFill>
          <a:latin typeface="+mn-lt"/>
          <a:ea typeface="+mn-ea"/>
          <a:cs typeface="+mn-cs"/>
          <a:sym typeface="Gill Sans" charset="0"/>
        </a:defRPr>
      </a:lvl1pPr>
      <a:lvl2pPr algn="ctr" rtl="0" fontAlgn="base">
        <a:spcBef>
          <a:spcPct val="0"/>
        </a:spcBef>
        <a:spcAft>
          <a:spcPct val="0"/>
        </a:spcAft>
        <a:defRPr sz="1800">
          <a:solidFill>
            <a:schemeClr val="tx1"/>
          </a:solidFill>
          <a:latin typeface="+mn-lt"/>
          <a:ea typeface="+mn-ea"/>
          <a:cs typeface="+mn-cs"/>
          <a:sym typeface="Gill Sans" charset="0"/>
        </a:defRPr>
      </a:lvl2pPr>
      <a:lvl3pPr algn="ctr" rtl="0" fontAlgn="base">
        <a:spcBef>
          <a:spcPct val="0"/>
        </a:spcBef>
        <a:spcAft>
          <a:spcPct val="0"/>
        </a:spcAft>
        <a:defRPr sz="1800">
          <a:solidFill>
            <a:schemeClr val="tx1"/>
          </a:solidFill>
          <a:latin typeface="+mn-lt"/>
          <a:ea typeface="+mn-ea"/>
          <a:cs typeface="+mn-cs"/>
          <a:sym typeface="Gill Sans" charset="0"/>
        </a:defRPr>
      </a:lvl3pPr>
      <a:lvl4pPr algn="ctr" rtl="0" fontAlgn="base">
        <a:spcBef>
          <a:spcPct val="0"/>
        </a:spcBef>
        <a:spcAft>
          <a:spcPct val="0"/>
        </a:spcAft>
        <a:defRPr sz="1800">
          <a:solidFill>
            <a:schemeClr val="tx1"/>
          </a:solidFill>
          <a:latin typeface="+mn-lt"/>
          <a:ea typeface="+mn-ea"/>
          <a:cs typeface="+mn-cs"/>
          <a:sym typeface="Gill Sans" charset="0"/>
        </a:defRPr>
      </a:lvl4pPr>
      <a:lvl5pPr algn="ctr" rtl="0" fontAlgn="base">
        <a:spcBef>
          <a:spcPct val="0"/>
        </a:spcBef>
        <a:spcAft>
          <a:spcPct val="0"/>
        </a:spcAft>
        <a:defRPr sz="1800">
          <a:solidFill>
            <a:schemeClr val="tx1"/>
          </a:solidFill>
          <a:latin typeface="+mn-lt"/>
          <a:ea typeface="+mn-ea"/>
          <a:cs typeface="+mn-cs"/>
          <a:sym typeface="Gill Sans" charset="0"/>
        </a:defRPr>
      </a:lvl5pPr>
      <a:lvl6pPr marL="171450" algn="ctr" rtl="0" fontAlgn="base">
        <a:spcBef>
          <a:spcPct val="0"/>
        </a:spcBef>
        <a:spcAft>
          <a:spcPct val="0"/>
        </a:spcAft>
        <a:defRPr sz="1800">
          <a:solidFill>
            <a:schemeClr val="tx1"/>
          </a:solidFill>
          <a:latin typeface="+mn-lt"/>
          <a:ea typeface="+mn-ea"/>
          <a:cs typeface="+mn-cs"/>
          <a:sym typeface="Gill Sans" charset="0"/>
        </a:defRPr>
      </a:lvl6pPr>
      <a:lvl7pPr marL="342900" algn="ctr" rtl="0" fontAlgn="base">
        <a:spcBef>
          <a:spcPct val="0"/>
        </a:spcBef>
        <a:spcAft>
          <a:spcPct val="0"/>
        </a:spcAft>
        <a:defRPr sz="1800">
          <a:solidFill>
            <a:schemeClr val="tx1"/>
          </a:solidFill>
          <a:latin typeface="+mn-lt"/>
          <a:ea typeface="+mn-ea"/>
          <a:cs typeface="+mn-cs"/>
          <a:sym typeface="Gill Sans" charset="0"/>
        </a:defRPr>
      </a:lvl7pPr>
      <a:lvl8pPr marL="514350" algn="ctr" rtl="0" fontAlgn="base">
        <a:spcBef>
          <a:spcPct val="0"/>
        </a:spcBef>
        <a:spcAft>
          <a:spcPct val="0"/>
        </a:spcAft>
        <a:defRPr sz="1800">
          <a:solidFill>
            <a:schemeClr val="tx1"/>
          </a:solidFill>
          <a:latin typeface="+mn-lt"/>
          <a:ea typeface="+mn-ea"/>
          <a:cs typeface="+mn-cs"/>
          <a:sym typeface="Gill Sans" charset="0"/>
        </a:defRPr>
      </a:lvl8pPr>
      <a:lvl9pPr marL="685800" algn="ctr" rtl="0" fontAlgn="base">
        <a:spcBef>
          <a:spcPct val="0"/>
        </a:spcBef>
        <a:spcAft>
          <a:spcPct val="0"/>
        </a:spcAft>
        <a:defRPr sz="18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4191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1pPr>
      <a:lvl2pPr marL="585788"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2pPr>
      <a:lvl3pPr marL="752475"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3pPr>
      <a:lvl4pPr marL="919163"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4pPr>
      <a:lvl5pPr marL="10858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5pPr>
      <a:lvl6pPr marL="12573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6pPr>
      <a:lvl7pPr marL="14287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7pPr>
      <a:lvl8pPr marL="16002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8pPr>
      <a:lvl9pPr marL="17716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652463" y="133350"/>
            <a:ext cx="7839075" cy="1290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
        <p:nvSpPr>
          <p:cNvPr id="11266" name="Rectangle 2"/>
          <p:cNvSpPr>
            <a:spLocks noGrp="1" noChangeArrowheads="1"/>
          </p:cNvSpPr>
          <p:nvPr>
            <p:ph type="body" idx="1"/>
          </p:nvPr>
        </p:nvSpPr>
        <p:spPr bwMode="auto">
          <a:xfrm>
            <a:off x="652462" y="1462087"/>
            <a:ext cx="3829050" cy="32051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3619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1pPr>
      <a:lvl2pPr marL="528638"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2pPr>
      <a:lvl3pPr marL="695325"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3pPr>
      <a:lvl4pPr marL="862013"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4pPr>
      <a:lvl5pPr marL="10287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5pPr>
      <a:lvl6pPr marL="12001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6pPr>
      <a:lvl7pPr marL="13716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7pPr>
      <a:lvl8pPr marL="15430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8pPr>
      <a:lvl9pPr marL="17145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652463" y="133350"/>
            <a:ext cx="7839075" cy="1290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
        <p:nvSpPr>
          <p:cNvPr id="12290" name="Rectangle 2"/>
          <p:cNvSpPr>
            <a:spLocks noGrp="1" noChangeArrowheads="1"/>
          </p:cNvSpPr>
          <p:nvPr>
            <p:ph type="body" idx="1"/>
          </p:nvPr>
        </p:nvSpPr>
        <p:spPr bwMode="auto">
          <a:xfrm>
            <a:off x="652463" y="1462087"/>
            <a:ext cx="7839075" cy="32051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361950"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1pPr>
      <a:lvl2pPr marL="528638"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2pPr>
      <a:lvl3pPr marL="695325"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3pPr>
      <a:lvl4pPr marL="862013"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4pPr>
      <a:lvl5pPr marL="1028700"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5pPr>
      <a:lvl6pPr marL="1200150"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6pPr>
      <a:lvl7pPr marL="1371600"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7pPr>
      <a:lvl8pPr marL="1543050"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8pPr>
      <a:lvl9pPr marL="1714500"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652463" y="133350"/>
            <a:ext cx="7839075" cy="1290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
        <p:nvSpPr>
          <p:cNvPr id="13314" name="Rectangle 2"/>
          <p:cNvSpPr>
            <a:spLocks noGrp="1" noChangeArrowheads="1"/>
          </p:cNvSpPr>
          <p:nvPr>
            <p:ph type="body" idx="1"/>
          </p:nvPr>
        </p:nvSpPr>
        <p:spPr bwMode="auto">
          <a:xfrm>
            <a:off x="4981575" y="1462087"/>
            <a:ext cx="3509963" cy="32051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3619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1pPr>
      <a:lvl2pPr marL="528638"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2pPr>
      <a:lvl3pPr marL="695325"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3pPr>
      <a:lvl4pPr marL="862013"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4pPr>
      <a:lvl5pPr marL="10287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5pPr>
      <a:lvl6pPr marL="12001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6pPr>
      <a:lvl7pPr marL="13716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7pPr>
      <a:lvl8pPr marL="15430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8pPr>
      <a:lvl9pPr marL="17145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body" idx="1"/>
          </p:nvPr>
        </p:nvSpPr>
        <p:spPr bwMode="auto">
          <a:xfrm>
            <a:off x="652462" y="1462087"/>
            <a:ext cx="3829050" cy="32051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14338" name="Rectangle 2"/>
          <p:cNvSpPr>
            <a:spLocks noGrp="1" noChangeArrowheads="1"/>
          </p:cNvSpPr>
          <p:nvPr>
            <p:ph type="title"/>
          </p:nvPr>
        </p:nvSpPr>
        <p:spPr bwMode="auto">
          <a:xfrm>
            <a:off x="652463" y="133350"/>
            <a:ext cx="7839075" cy="1290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3619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1pPr>
      <a:lvl2pPr marL="528638"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2pPr>
      <a:lvl3pPr marL="695325"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3pPr>
      <a:lvl4pPr marL="862013"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4pPr>
      <a:lvl5pPr marL="10287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5pPr>
      <a:lvl6pPr marL="12001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6pPr>
      <a:lvl7pPr marL="13716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7pPr>
      <a:lvl8pPr marL="15430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8pPr>
      <a:lvl9pPr marL="17145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52463" y="133350"/>
            <a:ext cx="7839075" cy="1290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
        <p:nvSpPr>
          <p:cNvPr id="2050" name="Rectangle 2"/>
          <p:cNvSpPr>
            <a:spLocks noGrp="1" noChangeArrowheads="1"/>
          </p:cNvSpPr>
          <p:nvPr>
            <p:ph type="body" idx="1"/>
          </p:nvPr>
        </p:nvSpPr>
        <p:spPr bwMode="auto">
          <a:xfrm>
            <a:off x="652463" y="1462087"/>
            <a:ext cx="7839075" cy="32051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4000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1pPr>
      <a:lvl2pPr marL="566738"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2pPr>
      <a:lvl3pPr marL="733425"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3pPr>
      <a:lvl4pPr marL="900113"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4pPr>
      <a:lvl5pPr marL="10668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5pPr>
      <a:lvl6pPr marL="12382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6pPr>
      <a:lvl7pPr marL="14097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7pPr>
      <a:lvl8pPr marL="15811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8pPr>
      <a:lvl9pPr marL="17526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652463" y="1566863"/>
            <a:ext cx="7839075" cy="2009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1800">
          <a:solidFill>
            <a:schemeClr val="tx1"/>
          </a:solidFill>
          <a:latin typeface="+mn-lt"/>
          <a:ea typeface="+mn-ea"/>
          <a:cs typeface="+mn-cs"/>
          <a:sym typeface="Gill Sans" charset="0"/>
        </a:defRPr>
      </a:lvl1pPr>
      <a:lvl2pPr algn="ctr" rtl="0" fontAlgn="base">
        <a:spcBef>
          <a:spcPct val="0"/>
        </a:spcBef>
        <a:spcAft>
          <a:spcPct val="0"/>
        </a:spcAft>
        <a:defRPr sz="1800">
          <a:solidFill>
            <a:schemeClr val="tx1"/>
          </a:solidFill>
          <a:latin typeface="+mn-lt"/>
          <a:ea typeface="+mn-ea"/>
          <a:cs typeface="+mn-cs"/>
          <a:sym typeface="Gill Sans" charset="0"/>
        </a:defRPr>
      </a:lvl2pPr>
      <a:lvl3pPr algn="ctr" rtl="0" fontAlgn="base">
        <a:spcBef>
          <a:spcPct val="0"/>
        </a:spcBef>
        <a:spcAft>
          <a:spcPct val="0"/>
        </a:spcAft>
        <a:defRPr sz="1800">
          <a:solidFill>
            <a:schemeClr val="tx1"/>
          </a:solidFill>
          <a:latin typeface="+mn-lt"/>
          <a:ea typeface="+mn-ea"/>
          <a:cs typeface="+mn-cs"/>
          <a:sym typeface="Gill Sans" charset="0"/>
        </a:defRPr>
      </a:lvl3pPr>
      <a:lvl4pPr algn="ctr" rtl="0" fontAlgn="base">
        <a:spcBef>
          <a:spcPct val="0"/>
        </a:spcBef>
        <a:spcAft>
          <a:spcPct val="0"/>
        </a:spcAft>
        <a:defRPr sz="1800">
          <a:solidFill>
            <a:schemeClr val="tx1"/>
          </a:solidFill>
          <a:latin typeface="+mn-lt"/>
          <a:ea typeface="+mn-ea"/>
          <a:cs typeface="+mn-cs"/>
          <a:sym typeface="Gill Sans" charset="0"/>
        </a:defRPr>
      </a:lvl4pPr>
      <a:lvl5pPr algn="ctr" rtl="0" fontAlgn="base">
        <a:spcBef>
          <a:spcPct val="0"/>
        </a:spcBef>
        <a:spcAft>
          <a:spcPct val="0"/>
        </a:spcAft>
        <a:defRPr sz="1800">
          <a:solidFill>
            <a:schemeClr val="tx1"/>
          </a:solidFill>
          <a:latin typeface="+mn-lt"/>
          <a:ea typeface="+mn-ea"/>
          <a:cs typeface="+mn-cs"/>
          <a:sym typeface="Gill Sans" charset="0"/>
        </a:defRPr>
      </a:lvl5pPr>
      <a:lvl6pPr marL="171450" algn="ctr" rtl="0" fontAlgn="base">
        <a:spcBef>
          <a:spcPct val="0"/>
        </a:spcBef>
        <a:spcAft>
          <a:spcPct val="0"/>
        </a:spcAft>
        <a:defRPr sz="1800">
          <a:solidFill>
            <a:schemeClr val="tx1"/>
          </a:solidFill>
          <a:latin typeface="+mn-lt"/>
          <a:ea typeface="+mn-ea"/>
          <a:cs typeface="+mn-cs"/>
          <a:sym typeface="Gill Sans" charset="0"/>
        </a:defRPr>
      </a:lvl6pPr>
      <a:lvl7pPr marL="342900" algn="ctr" rtl="0" fontAlgn="base">
        <a:spcBef>
          <a:spcPct val="0"/>
        </a:spcBef>
        <a:spcAft>
          <a:spcPct val="0"/>
        </a:spcAft>
        <a:defRPr sz="1800">
          <a:solidFill>
            <a:schemeClr val="tx1"/>
          </a:solidFill>
          <a:latin typeface="+mn-lt"/>
          <a:ea typeface="+mn-ea"/>
          <a:cs typeface="+mn-cs"/>
          <a:sym typeface="Gill Sans" charset="0"/>
        </a:defRPr>
      </a:lvl7pPr>
      <a:lvl8pPr marL="514350" algn="ctr" rtl="0" fontAlgn="base">
        <a:spcBef>
          <a:spcPct val="0"/>
        </a:spcBef>
        <a:spcAft>
          <a:spcPct val="0"/>
        </a:spcAft>
        <a:defRPr sz="1800">
          <a:solidFill>
            <a:schemeClr val="tx1"/>
          </a:solidFill>
          <a:latin typeface="+mn-lt"/>
          <a:ea typeface="+mn-ea"/>
          <a:cs typeface="+mn-cs"/>
          <a:sym typeface="Gill Sans" charset="0"/>
        </a:defRPr>
      </a:lvl8pPr>
      <a:lvl9pPr marL="685800" algn="ctr" rtl="0" fontAlgn="base">
        <a:spcBef>
          <a:spcPct val="0"/>
        </a:spcBef>
        <a:spcAft>
          <a:spcPct val="0"/>
        </a:spcAft>
        <a:defRPr sz="18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body" idx="1"/>
          </p:nvPr>
        </p:nvSpPr>
        <p:spPr bwMode="auto">
          <a:xfrm>
            <a:off x="652463" y="666750"/>
            <a:ext cx="7839075" cy="38052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400050"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1pPr>
      <a:lvl2pPr marL="566738"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2pPr>
      <a:lvl3pPr marL="733425"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3pPr>
      <a:lvl4pPr marL="900113"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4pPr>
      <a:lvl5pPr marL="1066800"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5pPr>
      <a:lvl6pPr marL="1238250"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6pPr>
      <a:lvl7pPr marL="1409700"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7pPr>
      <a:lvl8pPr marL="1581150"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8pPr>
      <a:lvl9pPr marL="1752600"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652463" y="3886200"/>
            <a:ext cx="7839075" cy="895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1800">
          <a:solidFill>
            <a:schemeClr val="tx1"/>
          </a:solidFill>
          <a:latin typeface="+mn-lt"/>
          <a:ea typeface="+mn-ea"/>
          <a:cs typeface="+mn-cs"/>
          <a:sym typeface="Gill Sans" charset="0"/>
        </a:defRPr>
      </a:lvl1pPr>
      <a:lvl2pPr algn="ctr" rtl="0" fontAlgn="base">
        <a:spcBef>
          <a:spcPct val="0"/>
        </a:spcBef>
        <a:spcAft>
          <a:spcPct val="0"/>
        </a:spcAft>
        <a:defRPr sz="1800">
          <a:solidFill>
            <a:schemeClr val="tx1"/>
          </a:solidFill>
          <a:latin typeface="+mn-lt"/>
          <a:ea typeface="+mn-ea"/>
          <a:cs typeface="+mn-cs"/>
          <a:sym typeface="Gill Sans" charset="0"/>
        </a:defRPr>
      </a:lvl2pPr>
      <a:lvl3pPr algn="ctr" rtl="0" fontAlgn="base">
        <a:spcBef>
          <a:spcPct val="0"/>
        </a:spcBef>
        <a:spcAft>
          <a:spcPct val="0"/>
        </a:spcAft>
        <a:defRPr sz="1800">
          <a:solidFill>
            <a:schemeClr val="tx1"/>
          </a:solidFill>
          <a:latin typeface="+mn-lt"/>
          <a:ea typeface="+mn-ea"/>
          <a:cs typeface="+mn-cs"/>
          <a:sym typeface="Gill Sans" charset="0"/>
        </a:defRPr>
      </a:lvl3pPr>
      <a:lvl4pPr algn="ctr" rtl="0" fontAlgn="base">
        <a:spcBef>
          <a:spcPct val="0"/>
        </a:spcBef>
        <a:spcAft>
          <a:spcPct val="0"/>
        </a:spcAft>
        <a:defRPr sz="1800">
          <a:solidFill>
            <a:schemeClr val="tx1"/>
          </a:solidFill>
          <a:latin typeface="+mn-lt"/>
          <a:ea typeface="+mn-ea"/>
          <a:cs typeface="+mn-cs"/>
          <a:sym typeface="Gill Sans" charset="0"/>
        </a:defRPr>
      </a:lvl4pPr>
      <a:lvl5pPr algn="ctr" rtl="0" fontAlgn="base">
        <a:spcBef>
          <a:spcPct val="0"/>
        </a:spcBef>
        <a:spcAft>
          <a:spcPct val="0"/>
        </a:spcAft>
        <a:defRPr sz="1800">
          <a:solidFill>
            <a:schemeClr val="tx1"/>
          </a:solidFill>
          <a:latin typeface="+mn-lt"/>
          <a:ea typeface="+mn-ea"/>
          <a:cs typeface="+mn-cs"/>
          <a:sym typeface="Gill Sans" charset="0"/>
        </a:defRPr>
      </a:lvl5pPr>
      <a:lvl6pPr marL="171450" algn="ctr" rtl="0" fontAlgn="base">
        <a:spcBef>
          <a:spcPct val="0"/>
        </a:spcBef>
        <a:spcAft>
          <a:spcPct val="0"/>
        </a:spcAft>
        <a:defRPr sz="1800">
          <a:solidFill>
            <a:schemeClr val="tx1"/>
          </a:solidFill>
          <a:latin typeface="+mn-lt"/>
          <a:ea typeface="+mn-ea"/>
          <a:cs typeface="+mn-cs"/>
          <a:sym typeface="Gill Sans" charset="0"/>
        </a:defRPr>
      </a:lvl6pPr>
      <a:lvl7pPr marL="342900" algn="ctr" rtl="0" fontAlgn="base">
        <a:spcBef>
          <a:spcPct val="0"/>
        </a:spcBef>
        <a:spcAft>
          <a:spcPct val="0"/>
        </a:spcAft>
        <a:defRPr sz="1800">
          <a:solidFill>
            <a:schemeClr val="tx1"/>
          </a:solidFill>
          <a:latin typeface="+mn-lt"/>
          <a:ea typeface="+mn-ea"/>
          <a:cs typeface="+mn-cs"/>
          <a:sym typeface="Gill Sans" charset="0"/>
        </a:defRPr>
      </a:lvl7pPr>
      <a:lvl8pPr marL="514350" algn="ctr" rtl="0" fontAlgn="base">
        <a:spcBef>
          <a:spcPct val="0"/>
        </a:spcBef>
        <a:spcAft>
          <a:spcPct val="0"/>
        </a:spcAft>
        <a:defRPr sz="1800">
          <a:solidFill>
            <a:schemeClr val="tx1"/>
          </a:solidFill>
          <a:latin typeface="+mn-lt"/>
          <a:ea typeface="+mn-ea"/>
          <a:cs typeface="+mn-cs"/>
          <a:sym typeface="Gill Sans" charset="0"/>
        </a:defRPr>
      </a:lvl8pPr>
      <a:lvl9pPr marL="685800" algn="ctr" rtl="0" fontAlgn="base">
        <a:spcBef>
          <a:spcPct val="0"/>
        </a:spcBef>
        <a:spcAft>
          <a:spcPct val="0"/>
        </a:spcAft>
        <a:defRPr sz="18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652463" y="3886200"/>
            <a:ext cx="7839075" cy="895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1800">
          <a:solidFill>
            <a:schemeClr val="tx1"/>
          </a:solidFill>
          <a:latin typeface="+mn-lt"/>
          <a:ea typeface="+mn-ea"/>
          <a:cs typeface="+mn-cs"/>
          <a:sym typeface="Gill Sans" charset="0"/>
        </a:defRPr>
      </a:lvl1pPr>
      <a:lvl2pPr algn="ctr" rtl="0" fontAlgn="base">
        <a:spcBef>
          <a:spcPct val="0"/>
        </a:spcBef>
        <a:spcAft>
          <a:spcPct val="0"/>
        </a:spcAft>
        <a:defRPr sz="1800">
          <a:solidFill>
            <a:schemeClr val="tx1"/>
          </a:solidFill>
          <a:latin typeface="+mn-lt"/>
          <a:ea typeface="+mn-ea"/>
          <a:cs typeface="+mn-cs"/>
          <a:sym typeface="Gill Sans" charset="0"/>
        </a:defRPr>
      </a:lvl2pPr>
      <a:lvl3pPr algn="ctr" rtl="0" fontAlgn="base">
        <a:spcBef>
          <a:spcPct val="0"/>
        </a:spcBef>
        <a:spcAft>
          <a:spcPct val="0"/>
        </a:spcAft>
        <a:defRPr sz="1800">
          <a:solidFill>
            <a:schemeClr val="tx1"/>
          </a:solidFill>
          <a:latin typeface="+mn-lt"/>
          <a:ea typeface="+mn-ea"/>
          <a:cs typeface="+mn-cs"/>
          <a:sym typeface="Gill Sans" charset="0"/>
        </a:defRPr>
      </a:lvl3pPr>
      <a:lvl4pPr algn="ctr" rtl="0" fontAlgn="base">
        <a:spcBef>
          <a:spcPct val="0"/>
        </a:spcBef>
        <a:spcAft>
          <a:spcPct val="0"/>
        </a:spcAft>
        <a:defRPr sz="1800">
          <a:solidFill>
            <a:schemeClr val="tx1"/>
          </a:solidFill>
          <a:latin typeface="+mn-lt"/>
          <a:ea typeface="+mn-ea"/>
          <a:cs typeface="+mn-cs"/>
          <a:sym typeface="Gill Sans" charset="0"/>
        </a:defRPr>
      </a:lvl4pPr>
      <a:lvl5pPr algn="ctr" rtl="0" fontAlgn="base">
        <a:spcBef>
          <a:spcPct val="0"/>
        </a:spcBef>
        <a:spcAft>
          <a:spcPct val="0"/>
        </a:spcAft>
        <a:defRPr sz="1800">
          <a:solidFill>
            <a:schemeClr val="tx1"/>
          </a:solidFill>
          <a:latin typeface="+mn-lt"/>
          <a:ea typeface="+mn-ea"/>
          <a:cs typeface="+mn-cs"/>
          <a:sym typeface="Gill Sans" charset="0"/>
        </a:defRPr>
      </a:lvl5pPr>
      <a:lvl6pPr marL="171450" algn="ctr" rtl="0" fontAlgn="base">
        <a:spcBef>
          <a:spcPct val="0"/>
        </a:spcBef>
        <a:spcAft>
          <a:spcPct val="0"/>
        </a:spcAft>
        <a:defRPr sz="1800">
          <a:solidFill>
            <a:schemeClr val="tx1"/>
          </a:solidFill>
          <a:latin typeface="+mn-lt"/>
          <a:ea typeface="+mn-ea"/>
          <a:cs typeface="+mn-cs"/>
          <a:sym typeface="Gill Sans" charset="0"/>
        </a:defRPr>
      </a:lvl6pPr>
      <a:lvl7pPr marL="342900" algn="ctr" rtl="0" fontAlgn="base">
        <a:spcBef>
          <a:spcPct val="0"/>
        </a:spcBef>
        <a:spcAft>
          <a:spcPct val="0"/>
        </a:spcAft>
        <a:defRPr sz="1800">
          <a:solidFill>
            <a:schemeClr val="tx1"/>
          </a:solidFill>
          <a:latin typeface="+mn-lt"/>
          <a:ea typeface="+mn-ea"/>
          <a:cs typeface="+mn-cs"/>
          <a:sym typeface="Gill Sans" charset="0"/>
        </a:defRPr>
      </a:lvl7pPr>
      <a:lvl8pPr marL="514350" algn="ctr" rtl="0" fontAlgn="base">
        <a:spcBef>
          <a:spcPct val="0"/>
        </a:spcBef>
        <a:spcAft>
          <a:spcPct val="0"/>
        </a:spcAft>
        <a:defRPr sz="1800">
          <a:solidFill>
            <a:schemeClr val="tx1"/>
          </a:solidFill>
          <a:latin typeface="+mn-lt"/>
          <a:ea typeface="+mn-ea"/>
          <a:cs typeface="+mn-cs"/>
          <a:sym typeface="Gill Sans" charset="0"/>
        </a:defRPr>
      </a:lvl8pPr>
      <a:lvl9pPr marL="685800" algn="ctr" rtl="0" fontAlgn="base">
        <a:spcBef>
          <a:spcPct val="0"/>
        </a:spcBef>
        <a:spcAft>
          <a:spcPct val="0"/>
        </a:spcAft>
        <a:defRPr sz="18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652463" y="804862"/>
            <a:ext cx="4705350" cy="1738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b" anchorCtr="0" compatLnSpc="1">
            <a:prstTxWarp prst="textNoShape">
              <a:avLst/>
            </a:prstTxWarp>
          </a:bodyPr>
          <a:lstStyle/>
          <a:p>
            <a:pPr lvl="0"/>
            <a:r>
              <a:rPr lang="en-US">
                <a:sym typeface="Gill Sans" charset="0"/>
              </a:rPr>
              <a:t>Click to edit Master title style</a:t>
            </a:r>
          </a:p>
        </p:txBody>
      </p:sp>
      <p:sp>
        <p:nvSpPr>
          <p:cNvPr id="7170" name="Rectangle 2"/>
          <p:cNvSpPr>
            <a:spLocks noGrp="1" noChangeArrowheads="1"/>
          </p:cNvSpPr>
          <p:nvPr>
            <p:ph type="body" idx="1"/>
          </p:nvPr>
        </p:nvSpPr>
        <p:spPr bwMode="auto">
          <a:xfrm>
            <a:off x="652463" y="2586037"/>
            <a:ext cx="4705350" cy="1738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txStyles>
    <p:titleStyle>
      <a:lvl1pPr algn="ctr" rtl="0" fontAlgn="base">
        <a:spcBef>
          <a:spcPct val="0"/>
        </a:spcBef>
        <a:spcAft>
          <a:spcPct val="0"/>
        </a:spcAft>
        <a:defRPr sz="3600">
          <a:solidFill>
            <a:schemeClr val="tx1"/>
          </a:solidFill>
          <a:latin typeface="+mj-lt"/>
          <a:ea typeface="+mj-ea"/>
          <a:cs typeface="+mj-cs"/>
          <a:sym typeface="Gill Sans" charset="0"/>
        </a:defRPr>
      </a:lvl1pPr>
      <a:lvl2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1700">
          <a:solidFill>
            <a:schemeClr val="tx1"/>
          </a:solidFill>
          <a:latin typeface="+mn-lt"/>
          <a:ea typeface="+mn-ea"/>
          <a:cs typeface="+mn-cs"/>
          <a:sym typeface="Gill Sans" charset="0"/>
        </a:defRPr>
      </a:lvl1pPr>
      <a:lvl2pPr algn="ctr" rtl="0" fontAlgn="base">
        <a:spcBef>
          <a:spcPct val="0"/>
        </a:spcBef>
        <a:spcAft>
          <a:spcPct val="0"/>
        </a:spcAft>
        <a:defRPr sz="1700">
          <a:solidFill>
            <a:schemeClr val="tx1"/>
          </a:solidFill>
          <a:latin typeface="+mn-lt"/>
          <a:ea typeface="+mn-ea"/>
          <a:cs typeface="+mn-cs"/>
          <a:sym typeface="Gill Sans" charset="0"/>
        </a:defRPr>
      </a:lvl2pPr>
      <a:lvl3pPr algn="ctr" rtl="0" fontAlgn="base">
        <a:spcBef>
          <a:spcPct val="0"/>
        </a:spcBef>
        <a:spcAft>
          <a:spcPct val="0"/>
        </a:spcAft>
        <a:defRPr sz="1700">
          <a:solidFill>
            <a:schemeClr val="tx1"/>
          </a:solidFill>
          <a:latin typeface="+mn-lt"/>
          <a:ea typeface="+mn-ea"/>
          <a:cs typeface="+mn-cs"/>
          <a:sym typeface="Gill Sans" charset="0"/>
        </a:defRPr>
      </a:lvl3pPr>
      <a:lvl4pPr algn="ctr" rtl="0" fontAlgn="base">
        <a:spcBef>
          <a:spcPct val="0"/>
        </a:spcBef>
        <a:spcAft>
          <a:spcPct val="0"/>
        </a:spcAft>
        <a:defRPr sz="1700">
          <a:solidFill>
            <a:schemeClr val="tx1"/>
          </a:solidFill>
          <a:latin typeface="+mn-lt"/>
          <a:ea typeface="+mn-ea"/>
          <a:cs typeface="+mn-cs"/>
          <a:sym typeface="Gill Sans" charset="0"/>
        </a:defRPr>
      </a:lvl4pPr>
      <a:lvl5pPr algn="ctr" rtl="0" fontAlgn="base">
        <a:spcBef>
          <a:spcPct val="0"/>
        </a:spcBef>
        <a:spcAft>
          <a:spcPct val="0"/>
        </a:spcAft>
        <a:defRPr sz="1700">
          <a:solidFill>
            <a:schemeClr val="tx1"/>
          </a:solidFill>
          <a:latin typeface="+mn-lt"/>
          <a:ea typeface="+mn-ea"/>
          <a:cs typeface="+mn-cs"/>
          <a:sym typeface="Gill Sans" charset="0"/>
        </a:defRPr>
      </a:lvl5pPr>
      <a:lvl6pPr marL="171450" algn="ctr" rtl="0" fontAlgn="base">
        <a:spcBef>
          <a:spcPct val="0"/>
        </a:spcBef>
        <a:spcAft>
          <a:spcPct val="0"/>
        </a:spcAft>
        <a:defRPr sz="1700">
          <a:solidFill>
            <a:schemeClr val="tx1"/>
          </a:solidFill>
          <a:latin typeface="+mn-lt"/>
          <a:ea typeface="+mn-ea"/>
          <a:cs typeface="+mn-cs"/>
          <a:sym typeface="Gill Sans" charset="0"/>
        </a:defRPr>
      </a:lvl6pPr>
      <a:lvl7pPr marL="342900" algn="ctr" rtl="0" fontAlgn="base">
        <a:spcBef>
          <a:spcPct val="0"/>
        </a:spcBef>
        <a:spcAft>
          <a:spcPct val="0"/>
        </a:spcAft>
        <a:defRPr sz="1700">
          <a:solidFill>
            <a:schemeClr val="tx1"/>
          </a:solidFill>
          <a:latin typeface="+mn-lt"/>
          <a:ea typeface="+mn-ea"/>
          <a:cs typeface="+mn-cs"/>
          <a:sym typeface="Gill Sans" charset="0"/>
        </a:defRPr>
      </a:lvl7pPr>
      <a:lvl8pPr marL="514350" algn="ctr" rtl="0" fontAlgn="base">
        <a:spcBef>
          <a:spcPct val="0"/>
        </a:spcBef>
        <a:spcAft>
          <a:spcPct val="0"/>
        </a:spcAft>
        <a:defRPr sz="1700">
          <a:solidFill>
            <a:schemeClr val="tx1"/>
          </a:solidFill>
          <a:latin typeface="+mn-lt"/>
          <a:ea typeface="+mn-ea"/>
          <a:cs typeface="+mn-cs"/>
          <a:sym typeface="Gill Sans" charset="0"/>
        </a:defRPr>
      </a:lvl8pPr>
      <a:lvl9pPr marL="685800" algn="ctr" rtl="0" fontAlgn="base">
        <a:spcBef>
          <a:spcPct val="0"/>
        </a:spcBef>
        <a:spcAft>
          <a:spcPct val="0"/>
        </a:spcAft>
        <a:defRPr sz="17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652463" y="804862"/>
            <a:ext cx="4705350" cy="1738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b" anchorCtr="0" compatLnSpc="1">
            <a:prstTxWarp prst="textNoShape">
              <a:avLst/>
            </a:prstTxWarp>
          </a:bodyPr>
          <a:lstStyle/>
          <a:p>
            <a:pPr lvl="0"/>
            <a:r>
              <a:rPr lang="en-US">
                <a:sym typeface="Gill Sans" charset="0"/>
              </a:rPr>
              <a:t>Click to edit Master title style</a:t>
            </a:r>
          </a:p>
        </p:txBody>
      </p:sp>
      <p:sp>
        <p:nvSpPr>
          <p:cNvPr id="8194" name="Rectangle 2"/>
          <p:cNvSpPr>
            <a:spLocks noGrp="1" noChangeArrowheads="1"/>
          </p:cNvSpPr>
          <p:nvPr>
            <p:ph type="body" idx="1"/>
          </p:nvPr>
        </p:nvSpPr>
        <p:spPr bwMode="auto">
          <a:xfrm>
            <a:off x="652463" y="2586037"/>
            <a:ext cx="4705350" cy="1738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xStyles>
    <p:titleStyle>
      <a:lvl1pPr algn="ctr" rtl="0" fontAlgn="base">
        <a:spcBef>
          <a:spcPct val="0"/>
        </a:spcBef>
        <a:spcAft>
          <a:spcPct val="0"/>
        </a:spcAft>
        <a:defRPr sz="3600">
          <a:solidFill>
            <a:schemeClr val="tx1"/>
          </a:solidFill>
          <a:latin typeface="+mj-lt"/>
          <a:ea typeface="+mj-ea"/>
          <a:cs typeface="+mj-cs"/>
          <a:sym typeface="Gill Sans" charset="0"/>
        </a:defRPr>
      </a:lvl1pPr>
      <a:lvl2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1700">
          <a:solidFill>
            <a:schemeClr val="tx1"/>
          </a:solidFill>
          <a:latin typeface="+mn-lt"/>
          <a:ea typeface="+mn-ea"/>
          <a:cs typeface="+mn-cs"/>
          <a:sym typeface="Gill Sans" charset="0"/>
        </a:defRPr>
      </a:lvl1pPr>
      <a:lvl2pPr algn="ctr" rtl="0" fontAlgn="base">
        <a:spcBef>
          <a:spcPct val="0"/>
        </a:spcBef>
        <a:spcAft>
          <a:spcPct val="0"/>
        </a:spcAft>
        <a:defRPr sz="1700">
          <a:solidFill>
            <a:schemeClr val="tx1"/>
          </a:solidFill>
          <a:latin typeface="+mn-lt"/>
          <a:ea typeface="+mn-ea"/>
          <a:cs typeface="+mn-cs"/>
          <a:sym typeface="Gill Sans" charset="0"/>
        </a:defRPr>
      </a:lvl2pPr>
      <a:lvl3pPr algn="ctr" rtl="0" fontAlgn="base">
        <a:spcBef>
          <a:spcPct val="0"/>
        </a:spcBef>
        <a:spcAft>
          <a:spcPct val="0"/>
        </a:spcAft>
        <a:defRPr sz="1700">
          <a:solidFill>
            <a:schemeClr val="tx1"/>
          </a:solidFill>
          <a:latin typeface="+mn-lt"/>
          <a:ea typeface="+mn-ea"/>
          <a:cs typeface="+mn-cs"/>
          <a:sym typeface="Gill Sans" charset="0"/>
        </a:defRPr>
      </a:lvl3pPr>
      <a:lvl4pPr algn="ctr" rtl="0" fontAlgn="base">
        <a:spcBef>
          <a:spcPct val="0"/>
        </a:spcBef>
        <a:spcAft>
          <a:spcPct val="0"/>
        </a:spcAft>
        <a:defRPr sz="1700">
          <a:solidFill>
            <a:schemeClr val="tx1"/>
          </a:solidFill>
          <a:latin typeface="+mn-lt"/>
          <a:ea typeface="+mn-ea"/>
          <a:cs typeface="+mn-cs"/>
          <a:sym typeface="Gill Sans" charset="0"/>
        </a:defRPr>
      </a:lvl4pPr>
      <a:lvl5pPr algn="ctr" rtl="0" fontAlgn="base">
        <a:spcBef>
          <a:spcPct val="0"/>
        </a:spcBef>
        <a:spcAft>
          <a:spcPct val="0"/>
        </a:spcAft>
        <a:defRPr sz="1700">
          <a:solidFill>
            <a:schemeClr val="tx1"/>
          </a:solidFill>
          <a:latin typeface="+mn-lt"/>
          <a:ea typeface="+mn-ea"/>
          <a:cs typeface="+mn-cs"/>
          <a:sym typeface="Gill Sans" charset="0"/>
        </a:defRPr>
      </a:lvl5pPr>
      <a:lvl6pPr marL="171450" algn="ctr" rtl="0" fontAlgn="base">
        <a:spcBef>
          <a:spcPct val="0"/>
        </a:spcBef>
        <a:spcAft>
          <a:spcPct val="0"/>
        </a:spcAft>
        <a:defRPr sz="1700">
          <a:solidFill>
            <a:schemeClr val="tx1"/>
          </a:solidFill>
          <a:latin typeface="+mn-lt"/>
          <a:ea typeface="+mn-ea"/>
          <a:cs typeface="+mn-cs"/>
          <a:sym typeface="Gill Sans" charset="0"/>
        </a:defRPr>
      </a:lvl6pPr>
      <a:lvl7pPr marL="342900" algn="ctr" rtl="0" fontAlgn="base">
        <a:spcBef>
          <a:spcPct val="0"/>
        </a:spcBef>
        <a:spcAft>
          <a:spcPct val="0"/>
        </a:spcAft>
        <a:defRPr sz="1700">
          <a:solidFill>
            <a:schemeClr val="tx1"/>
          </a:solidFill>
          <a:latin typeface="+mn-lt"/>
          <a:ea typeface="+mn-ea"/>
          <a:cs typeface="+mn-cs"/>
          <a:sym typeface="Gill Sans" charset="0"/>
        </a:defRPr>
      </a:lvl7pPr>
      <a:lvl8pPr marL="514350" algn="ctr" rtl="0" fontAlgn="base">
        <a:spcBef>
          <a:spcPct val="0"/>
        </a:spcBef>
        <a:spcAft>
          <a:spcPct val="0"/>
        </a:spcAft>
        <a:defRPr sz="1700">
          <a:solidFill>
            <a:schemeClr val="tx1"/>
          </a:solidFill>
          <a:latin typeface="+mn-lt"/>
          <a:ea typeface="+mn-ea"/>
          <a:cs typeface="+mn-cs"/>
          <a:sym typeface="Gill Sans" charset="0"/>
        </a:defRPr>
      </a:lvl8pPr>
      <a:lvl9pPr marL="685800" algn="ctr" rtl="0" fontAlgn="base">
        <a:spcBef>
          <a:spcPct val="0"/>
        </a:spcBef>
        <a:spcAft>
          <a:spcPct val="0"/>
        </a:spcAft>
        <a:defRPr sz="17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933450" y="133350"/>
            <a:ext cx="7277100" cy="1290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4191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1pPr>
      <a:lvl2pPr marL="585788"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2pPr>
      <a:lvl3pPr marL="752475"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3pPr>
      <a:lvl4pPr marL="919163"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4pPr>
      <a:lvl5pPr marL="10858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5pPr>
      <a:lvl6pPr marL="12573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6pPr>
      <a:lvl7pPr marL="14287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7pPr>
      <a:lvl8pPr marL="16002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8pPr>
      <a:lvl9pPr marL="17716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www.kernel.org/doc/Documentation/gpio/sysfs.txt" TargetMode="External"/><Relationship Id="rId5" Type="http://schemas.openxmlformats.org/officeDocument/2006/relationships/hyperlink" Target="https://www.kernel.org/pub/linux/kernel/people/mochel/doc/papers/ols-2005/mochel.pdf" TargetMode="Externa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ngage.intel.com/community/es/galileo/descargas-de-software"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www.malinov.com/Home/sergey-s-blog/intelgalileo-programminggpiofromlinu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engage.intel.com/community/es/galileo/descargas-de-software"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s://communities.intel.com/message/208514#208514" TargetMode="Externa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makezineblog.files.wordpress.com/2014/04/1h1a76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371" y="771550"/>
            <a:ext cx="4176464" cy="3132348"/>
          </a:xfrm>
          <a:prstGeom prst="rect">
            <a:avLst/>
          </a:prstGeom>
          <a:noFill/>
          <a:extLst>
            <a:ext uri="{909E8E84-426E-40DD-AFC4-6F175D3DCCD1}">
              <a14:hiddenFill xmlns:a14="http://schemas.microsoft.com/office/drawing/2010/main">
                <a:solidFill>
                  <a:srgbClr val="FFFFFF"/>
                </a:solidFill>
              </a14:hiddenFill>
            </a:ext>
          </a:extLst>
        </p:spPr>
      </p:pic>
      <p:grpSp>
        <p:nvGrpSpPr>
          <p:cNvPr id="15362" name="Group 2"/>
          <p:cNvGrpSpPr>
            <a:grpSpLocks/>
          </p:cNvGrpSpPr>
          <p:nvPr/>
        </p:nvGrpSpPr>
        <p:grpSpPr bwMode="auto">
          <a:xfrm>
            <a:off x="1979712" y="3782516"/>
            <a:ext cx="5184576" cy="805458"/>
            <a:chOff x="0" y="0"/>
            <a:chExt cx="6528" cy="1352"/>
          </a:xfrm>
        </p:grpSpPr>
        <p:sp>
          <p:nvSpPr>
            <p:cNvPr id="15363" name="Rectangle 3"/>
            <p:cNvSpPr>
              <a:spLocks/>
            </p:cNvSpPr>
            <p:nvPr/>
          </p:nvSpPr>
          <p:spPr bwMode="auto">
            <a:xfrm>
              <a:off x="106" y="0"/>
              <a:ext cx="6315" cy="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s-MX" sz="2800" dirty="0">
                  <a:solidFill>
                    <a:schemeClr val="tx1"/>
                  </a:solidFill>
                  <a:latin typeface="Bebas Neue" charset="0"/>
                  <a:ea typeface="ＭＳ Ｐゴシック" charset="0"/>
                  <a:cs typeface="Bebas Neue" charset="0"/>
                  <a:sym typeface="Bebas Neue" charset="0"/>
                </a:rPr>
                <a:t>Intel Galileo: </a:t>
              </a:r>
              <a:r>
                <a:rPr lang="es-MX" sz="2800" dirty="0" smtClean="0">
                  <a:solidFill>
                    <a:schemeClr val="accent2"/>
                  </a:solidFill>
                  <a:latin typeface="Bebas Neue" charset="0"/>
                  <a:ea typeface="ＭＳ Ｐゴシック" charset="0"/>
                  <a:cs typeface="Bebas Neue" charset="0"/>
                  <a:sym typeface="Bebas Neue" charset="0"/>
                </a:rPr>
                <a:t>Linux</a:t>
              </a:r>
              <a:endParaRPr lang="es-MX" sz="2800" dirty="0">
                <a:solidFill>
                  <a:schemeClr val="accent2"/>
                </a:solidFill>
                <a:latin typeface="Bebas Neue" charset="0"/>
                <a:ea typeface="ＭＳ Ｐゴシック" charset="0"/>
                <a:cs typeface="Bebas Neue" charset="0"/>
                <a:sym typeface="Bebas Neue" charset="0"/>
              </a:endParaRPr>
            </a:p>
          </p:txBody>
        </p:sp>
        <p:sp>
          <p:nvSpPr>
            <p:cNvPr id="15364" name="Rectangle 4"/>
            <p:cNvSpPr>
              <a:spLocks/>
            </p:cNvSpPr>
            <p:nvPr/>
          </p:nvSpPr>
          <p:spPr bwMode="auto">
            <a:xfrm>
              <a:off x="0" y="680"/>
              <a:ext cx="6528"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endParaRPr lang="es-MX" sz="1200" dirty="0">
                <a:latin typeface="Lato Light" charset="0"/>
                <a:ea typeface="ＭＳ Ｐゴシック" charset="0"/>
                <a:cs typeface="Lato Light" charset="0"/>
                <a:sym typeface="Lato Light" charset="0"/>
              </a:endParaRPr>
            </a:p>
          </p:txBody>
        </p:sp>
      </p:grpSp>
      <p:sp>
        <p:nvSpPr>
          <p:cNvPr id="15365" name="Line 5"/>
          <p:cNvSpPr>
            <a:spLocks noChangeShapeType="1"/>
          </p:cNvSpPr>
          <p:nvPr/>
        </p:nvSpPr>
        <p:spPr bwMode="auto">
          <a:xfrm>
            <a:off x="2646760" y="3559274"/>
            <a:ext cx="3868936" cy="0"/>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ln>
                <a:solidFill>
                  <a:schemeClr val="bg2"/>
                </a:solidFill>
              </a:ln>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p:cNvSpPr>
          <p:nvPr/>
        </p:nvSpPr>
        <p:spPr bwMode="auto">
          <a:xfrm>
            <a:off x="827584" y="1365498"/>
            <a:ext cx="3816424" cy="6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r">
              <a:lnSpc>
                <a:spcPct val="70000"/>
              </a:lnSpc>
            </a:pPr>
            <a:r>
              <a:rPr lang="es-MX" sz="3800" dirty="0" err="1" smtClean="0">
                <a:solidFill>
                  <a:schemeClr val="tx1"/>
                </a:solidFill>
                <a:latin typeface="Bebas Neue" charset="0"/>
                <a:ea typeface="ＭＳ Ｐゴシック" charset="0"/>
                <a:cs typeface="Bebas Neue" charset="0"/>
                <a:sym typeface="Bebas Neue" charset="0"/>
              </a:rPr>
              <a:t>QuarkTemp.ino</a:t>
            </a:r>
            <a:endParaRPr lang="es-MX" sz="3800" dirty="0" smtClean="0">
              <a:solidFill>
                <a:schemeClr val="tx1"/>
              </a:solidFill>
              <a:latin typeface="Bebas Neue" charset="0"/>
              <a:ea typeface="ＭＳ Ｐゴシック" charset="0"/>
              <a:cs typeface="Bebas Neue" charset="0"/>
              <a:sym typeface="Bebas Neue" charset="0"/>
            </a:endParaRPr>
          </a:p>
          <a:p>
            <a:pPr algn="r">
              <a:lnSpc>
                <a:spcPct val="70000"/>
              </a:lnSpc>
            </a:pPr>
            <a:r>
              <a:rPr lang="es-MX" sz="3800" dirty="0" smtClean="0">
                <a:solidFill>
                  <a:schemeClr val="tx1"/>
                </a:solidFill>
                <a:latin typeface="Bebas Neue" charset="0"/>
                <a:ea typeface="ＭＳ Ｐゴシック" charset="0"/>
                <a:cs typeface="Bebas Neue" charset="0"/>
                <a:sym typeface="Bebas Neue" charset="0"/>
              </a:rPr>
              <a:t>parte I</a:t>
            </a:r>
          </a:p>
        </p:txBody>
      </p:sp>
      <p:sp>
        <p:nvSpPr>
          <p:cNvPr id="32784" name="Rectangle 16"/>
          <p:cNvSpPr>
            <a:spLocks/>
          </p:cNvSpPr>
          <p:nvPr/>
        </p:nvSpPr>
        <p:spPr bwMode="auto">
          <a:xfrm>
            <a:off x="-21449" y="1879458"/>
            <a:ext cx="3153290" cy="71633"/>
          </a:xfrm>
          <a:prstGeom prst="rect">
            <a:avLst/>
          </a:prstGeom>
          <a:solidFill>
            <a:schemeClr val="accent2"/>
          </a:solidFill>
          <a:ln>
            <a:noFill/>
          </a:ln>
          <a:extLst/>
        </p:spPr>
        <p:txBody>
          <a:bodyPr lIns="0" tIns="0" rIns="0" bIns="0"/>
          <a:lstStyle/>
          <a:p>
            <a:endParaRPr lang="en-US"/>
          </a:p>
        </p:txBody>
      </p:sp>
      <p:sp>
        <p:nvSpPr>
          <p:cNvPr id="10" name="Rectangle 14"/>
          <p:cNvSpPr>
            <a:spLocks/>
          </p:cNvSpPr>
          <p:nvPr/>
        </p:nvSpPr>
        <p:spPr bwMode="auto">
          <a:xfrm>
            <a:off x="373867" y="2139702"/>
            <a:ext cx="2685965" cy="276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Entendiendo Mejor</a:t>
            </a:r>
          </a:p>
          <a:p>
            <a:pPr algn="l">
              <a:lnSpc>
                <a:spcPct val="110000"/>
              </a:lnSpc>
            </a:pPr>
            <a:endParaRPr lang="es-MX" sz="1100" b="1"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La habilidad de combinar instrucciones para Linux e instrucciones de lenguaje </a:t>
            </a:r>
            <a:r>
              <a:rPr lang="es-MX" sz="1100" dirty="0" err="1" smtClean="0">
                <a:solidFill>
                  <a:srgbClr val="4D4D4D"/>
                </a:solidFill>
                <a:latin typeface="Lato Light" charset="0"/>
                <a:ea typeface="ＭＳ Ｐゴシック" charset="0"/>
                <a:cs typeface="Lato Light" charset="0"/>
                <a:sym typeface="Lato Light" charset="0"/>
              </a:rPr>
              <a:t>Arduino</a:t>
            </a:r>
            <a:r>
              <a:rPr lang="es-MX" sz="1100" dirty="0" smtClean="0">
                <a:solidFill>
                  <a:srgbClr val="4D4D4D"/>
                </a:solidFill>
                <a:latin typeface="Lato Light" charset="0"/>
                <a:ea typeface="ＭＳ Ｐゴシック" charset="0"/>
                <a:cs typeface="Lato Light" charset="0"/>
                <a:sym typeface="Lato Light" charset="0"/>
              </a:rPr>
              <a:t> nos permite </a:t>
            </a:r>
            <a:r>
              <a:rPr lang="es-MX" sz="1100" b="1" i="1" dirty="0" smtClean="0">
                <a:solidFill>
                  <a:srgbClr val="4D4D4D"/>
                </a:solidFill>
                <a:latin typeface="Lato Light" charset="0"/>
                <a:ea typeface="ＭＳ Ｐゴシック" charset="0"/>
                <a:cs typeface="Lato Light" charset="0"/>
                <a:sym typeface="Lato Light" charset="0"/>
              </a:rPr>
              <a:t>hacer ingeniería inversa</a:t>
            </a:r>
            <a:r>
              <a:rPr lang="es-MX" sz="1100" dirty="0" smtClean="0">
                <a:solidFill>
                  <a:srgbClr val="4D4D4D"/>
                </a:solidFill>
                <a:latin typeface="Lato Light" charset="0"/>
                <a:ea typeface="ＭＳ Ｐゴシック" charset="0"/>
                <a:cs typeface="Lato Light" charset="0"/>
                <a:sym typeface="Lato Light" charset="0"/>
              </a:rPr>
              <a:t> a secciones de código que no sean del todo claras.</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En el ejemplo anterior del procesador como sensor táctil, como se escogieron los valores de umbral? Que valores normalmente tiene el sensor de temperatura? Que tan eficiente es un tornillo como disipador de calor?</a:t>
            </a:r>
          </a:p>
        </p:txBody>
      </p:sp>
      <p:sp>
        <p:nvSpPr>
          <p:cNvPr id="2" name="TextBox 1"/>
          <p:cNvSpPr txBox="1"/>
          <p:nvPr/>
        </p:nvSpPr>
        <p:spPr>
          <a:xfrm>
            <a:off x="4283968" y="2067694"/>
            <a:ext cx="4592924" cy="3046988"/>
          </a:xfrm>
          <a:prstGeom prst="rect">
            <a:avLst/>
          </a:prstGeom>
          <a:noFill/>
        </p:spPr>
        <p:txBody>
          <a:bodyPr wrap="none" rtlCol="0">
            <a:spAutoFit/>
          </a:bodyPr>
          <a:lstStyle/>
          <a:p>
            <a:pPr algn="l"/>
            <a:r>
              <a:rPr lang="es-MX" sz="1200" b="1" dirty="0" err="1">
                <a:solidFill>
                  <a:srgbClr val="0000FF"/>
                </a:solidFill>
                <a:highlight>
                  <a:srgbClr val="FFFFFF"/>
                </a:highlight>
              </a:rPr>
              <a:t>char</a:t>
            </a:r>
            <a:r>
              <a:rPr lang="es-MX" sz="1200" dirty="0">
                <a:highlight>
                  <a:srgbClr val="FFFFFF"/>
                </a:highlight>
              </a:rPr>
              <a:t> </a:t>
            </a:r>
            <a:r>
              <a:rPr lang="es-MX" sz="1200" dirty="0" err="1">
                <a:highlight>
                  <a:srgbClr val="FFFFFF"/>
                </a:highlight>
              </a:rPr>
              <a:t>temp_desde_linux</a:t>
            </a:r>
            <a:r>
              <a:rPr lang="es-MX" sz="1200" b="1" dirty="0">
                <a:solidFill>
                  <a:srgbClr val="000080"/>
                </a:solidFill>
                <a:highlight>
                  <a:srgbClr val="FFFFFF"/>
                </a:highlight>
              </a:rPr>
              <a:t>[</a:t>
            </a:r>
            <a:r>
              <a:rPr lang="es-MX" sz="1200" dirty="0">
                <a:solidFill>
                  <a:srgbClr val="FF8000"/>
                </a:solidFill>
                <a:highlight>
                  <a:srgbClr val="FFFFFF"/>
                </a:highlight>
              </a:rPr>
              <a:t>6</a:t>
            </a:r>
            <a:r>
              <a:rPr lang="es-MX" sz="1200" b="1" dirty="0">
                <a:solidFill>
                  <a:srgbClr val="000080"/>
                </a:solidFill>
                <a:highlight>
                  <a:srgbClr val="FFFFFF"/>
                </a:highlight>
              </a:rPr>
              <a:t>]</a:t>
            </a:r>
            <a:r>
              <a:rPr lang="es-MX" sz="1200" dirty="0">
                <a:highlight>
                  <a:srgbClr val="FFFFFF"/>
                </a:highlight>
              </a:rPr>
              <a:t>;</a:t>
            </a:r>
          </a:p>
          <a:p>
            <a:pPr algn="l"/>
            <a:r>
              <a:rPr lang="es-MX" sz="1200" dirty="0" err="1">
                <a:solidFill>
                  <a:srgbClr val="8000FF"/>
                </a:solidFill>
                <a:highlight>
                  <a:srgbClr val="FFFFFF"/>
                </a:highlight>
              </a:rPr>
              <a:t>int</a:t>
            </a:r>
            <a:r>
              <a:rPr lang="es-MX" sz="1200" dirty="0">
                <a:highlight>
                  <a:srgbClr val="FFFFFF"/>
                </a:highlight>
              </a:rPr>
              <a:t> </a:t>
            </a:r>
            <a:r>
              <a:rPr lang="es-MX" sz="1200" dirty="0" err="1">
                <a:highlight>
                  <a:srgbClr val="FFFFFF"/>
                </a:highlight>
              </a:rPr>
              <a:t>temp</a:t>
            </a:r>
            <a:r>
              <a:rPr lang="es-MX" sz="1200" dirty="0">
                <a:highlight>
                  <a:srgbClr val="FFFFFF"/>
                </a:highlight>
              </a:rPr>
              <a:t>;</a:t>
            </a:r>
          </a:p>
          <a:p>
            <a:pPr algn="l"/>
            <a:endParaRPr lang="es-MX" sz="1200" dirty="0">
              <a:highlight>
                <a:srgbClr val="FFFFFF"/>
              </a:highlight>
            </a:endParaRPr>
          </a:p>
          <a:p>
            <a:pPr algn="l"/>
            <a:r>
              <a:rPr lang="es-MX" sz="1200" dirty="0" err="1">
                <a:solidFill>
                  <a:srgbClr val="8000FF"/>
                </a:solidFill>
                <a:highlight>
                  <a:srgbClr val="FFFFFF"/>
                </a:highlight>
              </a:rPr>
              <a:t>void</a:t>
            </a:r>
            <a:r>
              <a:rPr lang="es-MX" sz="1200" dirty="0">
                <a:highlight>
                  <a:srgbClr val="FFFFFF"/>
                </a:highlight>
              </a:rPr>
              <a:t> </a:t>
            </a:r>
            <a:r>
              <a:rPr lang="es-MX" sz="1200" b="1" dirty="0" err="1">
                <a:solidFill>
                  <a:srgbClr val="0000FF"/>
                </a:solidFill>
                <a:highlight>
                  <a:srgbClr val="FFFFFF"/>
                </a:highlight>
              </a:rPr>
              <a:t>setup</a:t>
            </a:r>
            <a:r>
              <a:rPr lang="es-MX" sz="1200" b="1" dirty="0">
                <a:solidFill>
                  <a:srgbClr val="000080"/>
                </a:solidFill>
                <a:highlight>
                  <a:srgbClr val="FFFFFF"/>
                </a:highlight>
              </a:rPr>
              <a:t>()</a:t>
            </a:r>
            <a:r>
              <a:rPr lang="es-MX" sz="1200" dirty="0">
                <a:highlight>
                  <a:srgbClr val="FFFFFF"/>
                </a:highlight>
              </a:rPr>
              <a:t> </a:t>
            </a:r>
            <a:r>
              <a:rPr lang="es-MX" sz="1200" dirty="0">
                <a:solidFill>
                  <a:srgbClr val="808080"/>
                </a:solidFill>
                <a:highlight>
                  <a:srgbClr val="FFFFFF"/>
                </a:highlight>
              </a:rPr>
              <a:t>{</a:t>
            </a:r>
            <a:r>
              <a:rPr lang="es-MX" sz="1200" dirty="0">
                <a:highlight>
                  <a:srgbClr val="FFFFFF"/>
                </a:highlight>
              </a:rPr>
              <a:t>  </a:t>
            </a:r>
          </a:p>
          <a:p>
            <a:pPr algn="l"/>
            <a:r>
              <a:rPr lang="es-MX" sz="1200" dirty="0">
                <a:highlight>
                  <a:srgbClr val="FFFFFF"/>
                </a:highlight>
              </a:rPr>
              <a:t>	</a:t>
            </a:r>
            <a:r>
              <a:rPr lang="es-MX" sz="1200" dirty="0" err="1">
                <a:highlight>
                  <a:srgbClr val="FFFFFF"/>
                </a:highlight>
              </a:rPr>
              <a:t>Serial.begin</a:t>
            </a:r>
            <a:r>
              <a:rPr lang="es-MX" sz="1200" b="1" dirty="0">
                <a:solidFill>
                  <a:srgbClr val="000080"/>
                </a:solidFill>
                <a:highlight>
                  <a:srgbClr val="FFFFFF"/>
                </a:highlight>
              </a:rPr>
              <a:t>(</a:t>
            </a:r>
            <a:r>
              <a:rPr lang="es-MX" sz="1200" dirty="0">
                <a:solidFill>
                  <a:srgbClr val="FF8000"/>
                </a:solidFill>
                <a:highlight>
                  <a:srgbClr val="FFFFFF"/>
                </a:highlight>
              </a:rPr>
              <a:t>115200</a:t>
            </a:r>
            <a:r>
              <a:rPr lang="es-MX" sz="1200" b="1" dirty="0">
                <a:solidFill>
                  <a:srgbClr val="000080"/>
                </a:solidFill>
                <a:highlight>
                  <a:srgbClr val="FFFFFF"/>
                </a:highlight>
              </a:rPr>
              <a:t>)</a:t>
            </a:r>
            <a:r>
              <a:rPr lang="es-MX" sz="1200" dirty="0">
                <a:highlight>
                  <a:srgbClr val="FFFFFF"/>
                </a:highlight>
              </a:rPr>
              <a:t>;</a:t>
            </a:r>
          </a:p>
          <a:p>
            <a:pPr algn="l"/>
            <a:r>
              <a:rPr lang="es-MX" sz="1200" dirty="0">
                <a:solidFill>
                  <a:srgbClr val="808080"/>
                </a:solidFill>
                <a:highlight>
                  <a:srgbClr val="FFFFFF"/>
                </a:highlight>
              </a:rPr>
              <a:t>}</a:t>
            </a:r>
            <a:endParaRPr lang="es-MX" sz="1200" dirty="0">
              <a:highlight>
                <a:srgbClr val="FFFFFF"/>
              </a:highlight>
            </a:endParaRPr>
          </a:p>
          <a:p>
            <a:pPr algn="l"/>
            <a:endParaRPr lang="es-MX" sz="1200" dirty="0">
              <a:highlight>
                <a:srgbClr val="FFFFFF"/>
              </a:highlight>
            </a:endParaRPr>
          </a:p>
          <a:p>
            <a:pPr algn="l"/>
            <a:r>
              <a:rPr lang="es-MX" sz="1200" dirty="0" err="1">
                <a:solidFill>
                  <a:srgbClr val="8000FF"/>
                </a:solidFill>
                <a:highlight>
                  <a:srgbClr val="FFFFFF"/>
                </a:highlight>
              </a:rPr>
              <a:t>void</a:t>
            </a:r>
            <a:r>
              <a:rPr lang="es-MX" sz="1200" dirty="0">
                <a:highlight>
                  <a:srgbClr val="FFFFFF"/>
                </a:highlight>
              </a:rPr>
              <a:t> </a:t>
            </a:r>
            <a:r>
              <a:rPr lang="es-MX" sz="1200" b="1" dirty="0" err="1">
                <a:solidFill>
                  <a:srgbClr val="0000FF"/>
                </a:solidFill>
                <a:highlight>
                  <a:srgbClr val="FFFFFF"/>
                </a:highlight>
              </a:rPr>
              <a:t>loop</a:t>
            </a:r>
            <a:r>
              <a:rPr lang="es-MX" sz="1200" b="1" dirty="0">
                <a:solidFill>
                  <a:srgbClr val="000080"/>
                </a:solidFill>
                <a:highlight>
                  <a:srgbClr val="FFFFFF"/>
                </a:highlight>
              </a:rPr>
              <a:t>()</a:t>
            </a:r>
            <a:r>
              <a:rPr lang="es-MX" sz="1200" dirty="0">
                <a:highlight>
                  <a:srgbClr val="FFFFFF"/>
                </a:highlight>
              </a:rPr>
              <a:t> </a:t>
            </a:r>
            <a:r>
              <a:rPr lang="es-MX" sz="1200" dirty="0">
                <a:solidFill>
                  <a:srgbClr val="808080"/>
                </a:solidFill>
                <a:highlight>
                  <a:srgbClr val="FFFFFF"/>
                </a:highlight>
              </a:rPr>
              <a:t>{</a:t>
            </a:r>
            <a:r>
              <a:rPr lang="es-MX" sz="1200" dirty="0">
                <a:highlight>
                  <a:srgbClr val="FFFFFF"/>
                </a:highlight>
              </a:rPr>
              <a:t>  </a:t>
            </a:r>
          </a:p>
          <a:p>
            <a:pPr algn="l"/>
            <a:endParaRPr lang="es-MX" sz="1200" dirty="0" smtClean="0">
              <a:highlight>
                <a:srgbClr val="FFFFFF"/>
              </a:highlight>
            </a:endParaRPr>
          </a:p>
          <a:p>
            <a:pPr algn="l"/>
            <a:r>
              <a:rPr lang="es-MX" sz="1200" dirty="0">
                <a:highlight>
                  <a:srgbClr val="FFFFFF"/>
                </a:highlight>
              </a:rPr>
              <a:t>	</a:t>
            </a:r>
            <a:r>
              <a:rPr lang="es-MX" sz="1200" dirty="0" err="1">
                <a:highlight>
                  <a:srgbClr val="FFFFFF"/>
                </a:highlight>
              </a:rPr>
              <a:t>temp</a:t>
            </a:r>
            <a:r>
              <a:rPr lang="es-MX" sz="1200" dirty="0">
                <a:highlight>
                  <a:srgbClr val="FFFFFF"/>
                </a:highlight>
              </a:rPr>
              <a:t> </a:t>
            </a:r>
            <a:r>
              <a:rPr lang="es-MX" sz="1200" b="1" dirty="0">
                <a:solidFill>
                  <a:srgbClr val="000080"/>
                </a:solidFill>
                <a:highlight>
                  <a:srgbClr val="FFFFFF"/>
                </a:highlight>
              </a:rPr>
              <a:t>=</a:t>
            </a:r>
            <a:r>
              <a:rPr lang="es-MX" sz="1200" dirty="0">
                <a:highlight>
                  <a:srgbClr val="FFFFFF"/>
                </a:highlight>
              </a:rPr>
              <a:t> </a:t>
            </a:r>
            <a:r>
              <a:rPr lang="es-MX" sz="1200" dirty="0" err="1">
                <a:highlight>
                  <a:srgbClr val="FFFFFF"/>
                </a:highlight>
              </a:rPr>
              <a:t>getQuarkTemp</a:t>
            </a:r>
            <a:r>
              <a:rPr lang="es-MX" sz="1200" b="1" dirty="0">
                <a:solidFill>
                  <a:srgbClr val="000080"/>
                </a:solidFill>
                <a:highlight>
                  <a:srgbClr val="FFFFFF"/>
                </a:highlight>
              </a:rPr>
              <a:t>()</a:t>
            </a:r>
            <a:r>
              <a:rPr lang="es-MX" sz="1200" dirty="0">
                <a:highlight>
                  <a:srgbClr val="FFFFFF"/>
                </a:highlight>
              </a:rPr>
              <a:t>;</a:t>
            </a:r>
          </a:p>
          <a:p>
            <a:pPr algn="l"/>
            <a:r>
              <a:rPr lang="es-MX" sz="1200" dirty="0">
                <a:highlight>
                  <a:srgbClr val="FFFFFF"/>
                </a:highlight>
              </a:rPr>
              <a:t>	</a:t>
            </a:r>
            <a:r>
              <a:rPr lang="es-MX" sz="1200" dirty="0" err="1">
                <a:highlight>
                  <a:srgbClr val="FFFFFF"/>
                </a:highlight>
              </a:rPr>
              <a:t>Serial.print</a:t>
            </a:r>
            <a:r>
              <a:rPr lang="es-MX" sz="1200" b="1" dirty="0">
                <a:solidFill>
                  <a:srgbClr val="000080"/>
                </a:solidFill>
                <a:highlight>
                  <a:srgbClr val="FFFFFF"/>
                </a:highlight>
              </a:rPr>
              <a:t>("</a:t>
            </a:r>
            <a:r>
              <a:rPr lang="es-MX" sz="1200" dirty="0">
                <a:highlight>
                  <a:srgbClr val="FFFFFF"/>
                </a:highlight>
              </a:rPr>
              <a:t>La temperatura actual de Quark es: </a:t>
            </a:r>
            <a:r>
              <a:rPr lang="es-MX" sz="1200" b="1" dirty="0">
                <a:solidFill>
                  <a:srgbClr val="000080"/>
                </a:solidFill>
                <a:highlight>
                  <a:srgbClr val="FFFFFF"/>
                </a:highlight>
              </a:rPr>
              <a:t>")</a:t>
            </a:r>
            <a:r>
              <a:rPr lang="es-MX" sz="1200" dirty="0">
                <a:highlight>
                  <a:srgbClr val="FFFFFF"/>
                </a:highlight>
              </a:rPr>
              <a:t>;</a:t>
            </a:r>
          </a:p>
          <a:p>
            <a:pPr algn="l"/>
            <a:r>
              <a:rPr lang="es-MX" sz="1200" dirty="0">
                <a:highlight>
                  <a:srgbClr val="FFFFFF"/>
                </a:highlight>
              </a:rPr>
              <a:t>	</a:t>
            </a:r>
            <a:r>
              <a:rPr lang="es-MX" sz="1200" dirty="0" err="1">
                <a:highlight>
                  <a:srgbClr val="FFFFFF"/>
                </a:highlight>
              </a:rPr>
              <a:t>Serial.print</a:t>
            </a:r>
            <a:r>
              <a:rPr lang="es-MX" sz="1200" b="1" dirty="0">
                <a:solidFill>
                  <a:srgbClr val="000080"/>
                </a:solidFill>
                <a:highlight>
                  <a:srgbClr val="FFFFFF"/>
                </a:highlight>
              </a:rPr>
              <a:t>(</a:t>
            </a:r>
            <a:r>
              <a:rPr lang="es-MX" sz="1200" dirty="0" err="1">
                <a:highlight>
                  <a:srgbClr val="FFFFFF"/>
                </a:highlight>
              </a:rPr>
              <a:t>temp</a:t>
            </a:r>
            <a:r>
              <a:rPr lang="es-MX" sz="1200" b="1" dirty="0">
                <a:solidFill>
                  <a:srgbClr val="000080"/>
                </a:solidFill>
                <a:highlight>
                  <a:srgbClr val="FFFFFF"/>
                </a:highlight>
              </a:rPr>
              <a:t>)</a:t>
            </a:r>
            <a:r>
              <a:rPr lang="es-MX" sz="1200" dirty="0">
                <a:highlight>
                  <a:srgbClr val="FFFFFF"/>
                </a:highlight>
              </a:rPr>
              <a:t>;</a:t>
            </a:r>
          </a:p>
          <a:p>
            <a:pPr algn="l"/>
            <a:r>
              <a:rPr lang="es-MX" sz="1200" dirty="0">
                <a:highlight>
                  <a:srgbClr val="FFFFFF"/>
                </a:highlight>
              </a:rPr>
              <a:t>	</a:t>
            </a:r>
            <a:r>
              <a:rPr lang="es-MX" sz="1200" dirty="0" err="1">
                <a:highlight>
                  <a:srgbClr val="FFFFFF"/>
                </a:highlight>
              </a:rPr>
              <a:t>Serial.println</a:t>
            </a:r>
            <a:r>
              <a:rPr lang="es-MX" sz="1200" b="1" dirty="0">
                <a:solidFill>
                  <a:srgbClr val="000080"/>
                </a:solidFill>
                <a:highlight>
                  <a:srgbClr val="FFFFFF"/>
                </a:highlight>
              </a:rPr>
              <a:t>("</a:t>
            </a:r>
            <a:r>
              <a:rPr lang="es-MX" sz="1200" dirty="0">
                <a:highlight>
                  <a:srgbClr val="FFFFFF"/>
                </a:highlight>
              </a:rPr>
              <a:t> </a:t>
            </a:r>
            <a:r>
              <a:rPr lang="es-MX" sz="1200" b="1" dirty="0" err="1">
                <a:solidFill>
                  <a:srgbClr val="0000FF"/>
                </a:solidFill>
                <a:highlight>
                  <a:srgbClr val="FFFFFF"/>
                </a:highlight>
              </a:rPr>
              <a:t>degrees</a:t>
            </a:r>
            <a:r>
              <a:rPr lang="es-MX" sz="1200" dirty="0">
                <a:highlight>
                  <a:srgbClr val="FFFFFF"/>
                </a:highlight>
              </a:rPr>
              <a:t> </a:t>
            </a:r>
            <a:r>
              <a:rPr lang="es-MX" sz="1200" dirty="0" err="1">
                <a:highlight>
                  <a:srgbClr val="FFFFFF"/>
                </a:highlight>
              </a:rPr>
              <a:t>celcius</a:t>
            </a:r>
            <a:r>
              <a:rPr lang="es-MX" sz="1200" dirty="0">
                <a:highlight>
                  <a:srgbClr val="FFFFFF"/>
                </a:highlight>
              </a:rPr>
              <a:t>.</a:t>
            </a:r>
            <a:r>
              <a:rPr lang="es-MX" sz="1200" b="1" dirty="0">
                <a:solidFill>
                  <a:srgbClr val="000080"/>
                </a:solidFill>
                <a:highlight>
                  <a:srgbClr val="FFFFFF"/>
                </a:highlight>
              </a:rPr>
              <a:t>")</a:t>
            </a:r>
            <a:r>
              <a:rPr lang="es-MX" sz="1200" dirty="0">
                <a:highlight>
                  <a:srgbClr val="FFFFFF"/>
                </a:highlight>
              </a:rPr>
              <a:t>;</a:t>
            </a:r>
          </a:p>
          <a:p>
            <a:pPr algn="l"/>
            <a:r>
              <a:rPr lang="es-MX" sz="1200" dirty="0">
                <a:highlight>
                  <a:srgbClr val="FFFFFF"/>
                </a:highlight>
              </a:rPr>
              <a:t>  </a:t>
            </a:r>
          </a:p>
          <a:p>
            <a:pPr algn="l"/>
            <a:r>
              <a:rPr lang="es-MX" sz="1200" dirty="0">
                <a:highlight>
                  <a:srgbClr val="FFFFFF"/>
                </a:highlight>
              </a:rPr>
              <a:t>	</a:t>
            </a:r>
            <a:r>
              <a:rPr lang="es-MX" sz="1200" b="1" dirty="0" err="1">
                <a:solidFill>
                  <a:srgbClr val="0000FF"/>
                </a:solidFill>
                <a:highlight>
                  <a:srgbClr val="FFFFFF"/>
                </a:highlight>
              </a:rPr>
              <a:t>delay</a:t>
            </a:r>
            <a:r>
              <a:rPr lang="es-MX" sz="1200" b="1" dirty="0">
                <a:solidFill>
                  <a:srgbClr val="000080"/>
                </a:solidFill>
                <a:highlight>
                  <a:srgbClr val="FFFFFF"/>
                </a:highlight>
              </a:rPr>
              <a:t>(</a:t>
            </a:r>
            <a:r>
              <a:rPr lang="es-MX" sz="1200" dirty="0">
                <a:solidFill>
                  <a:srgbClr val="FF8000"/>
                </a:solidFill>
                <a:highlight>
                  <a:srgbClr val="FFFFFF"/>
                </a:highlight>
              </a:rPr>
              <a:t>1000</a:t>
            </a:r>
            <a:r>
              <a:rPr lang="es-MX" sz="1200" b="1" dirty="0">
                <a:solidFill>
                  <a:srgbClr val="000080"/>
                </a:solidFill>
                <a:highlight>
                  <a:srgbClr val="FFFFFF"/>
                </a:highlight>
              </a:rPr>
              <a:t>)</a:t>
            </a:r>
            <a:r>
              <a:rPr lang="es-MX" sz="1200" dirty="0">
                <a:highlight>
                  <a:srgbClr val="FFFFFF"/>
                </a:highlight>
              </a:rPr>
              <a:t>;  </a:t>
            </a:r>
          </a:p>
          <a:p>
            <a:pPr algn="l"/>
            <a:r>
              <a:rPr lang="es-MX" sz="1200" dirty="0">
                <a:solidFill>
                  <a:srgbClr val="808080"/>
                </a:solidFill>
                <a:highlight>
                  <a:srgbClr val="FFFFFF"/>
                </a:highlight>
              </a:rPr>
              <a:t>}</a:t>
            </a:r>
            <a:endParaRPr lang="es-MX" sz="1200" dirty="0">
              <a:highlight>
                <a:srgbClr val="FFFFFF"/>
              </a:highlight>
            </a:endParaRPr>
          </a:p>
        </p:txBody>
      </p:sp>
      <p:pic>
        <p:nvPicPr>
          <p:cNvPr id="4" name="Picture 2" descr="http://icon-download.com/logo/linux-penguin-sketched-logo-outline.png/256/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77243"/>
            <a:ext cx="1968153" cy="1968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1880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p:cNvSpPr>
          <p:nvPr/>
        </p:nvSpPr>
        <p:spPr bwMode="auto">
          <a:xfrm>
            <a:off x="827584" y="1365498"/>
            <a:ext cx="3816424" cy="6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r">
              <a:lnSpc>
                <a:spcPct val="70000"/>
              </a:lnSpc>
            </a:pPr>
            <a:r>
              <a:rPr lang="es-MX" sz="3800" dirty="0" err="1" smtClean="0">
                <a:solidFill>
                  <a:schemeClr val="tx1"/>
                </a:solidFill>
                <a:latin typeface="Bebas Neue" charset="0"/>
                <a:ea typeface="ＭＳ Ｐゴシック" charset="0"/>
                <a:cs typeface="Bebas Neue" charset="0"/>
                <a:sym typeface="Bebas Neue" charset="0"/>
              </a:rPr>
              <a:t>QuarkTemp.ino</a:t>
            </a:r>
            <a:endParaRPr lang="es-MX" sz="3800" dirty="0" smtClean="0">
              <a:solidFill>
                <a:schemeClr val="tx1"/>
              </a:solidFill>
              <a:latin typeface="Bebas Neue" charset="0"/>
              <a:ea typeface="ＭＳ Ｐゴシック" charset="0"/>
              <a:cs typeface="Bebas Neue" charset="0"/>
              <a:sym typeface="Bebas Neue" charset="0"/>
            </a:endParaRPr>
          </a:p>
          <a:p>
            <a:pPr algn="r">
              <a:lnSpc>
                <a:spcPct val="70000"/>
              </a:lnSpc>
            </a:pPr>
            <a:r>
              <a:rPr lang="es-MX" sz="3800" dirty="0" smtClean="0">
                <a:solidFill>
                  <a:schemeClr val="tx1"/>
                </a:solidFill>
                <a:latin typeface="Bebas Neue" charset="0"/>
                <a:ea typeface="ＭＳ Ｐゴシック" charset="0"/>
                <a:cs typeface="Bebas Neue" charset="0"/>
                <a:sym typeface="Bebas Neue" charset="0"/>
              </a:rPr>
              <a:t>parte II</a:t>
            </a:r>
          </a:p>
        </p:txBody>
      </p:sp>
      <p:sp>
        <p:nvSpPr>
          <p:cNvPr id="32784" name="Rectangle 16"/>
          <p:cNvSpPr>
            <a:spLocks/>
          </p:cNvSpPr>
          <p:nvPr/>
        </p:nvSpPr>
        <p:spPr bwMode="auto">
          <a:xfrm>
            <a:off x="-21449" y="1879458"/>
            <a:ext cx="3153290" cy="71633"/>
          </a:xfrm>
          <a:prstGeom prst="rect">
            <a:avLst/>
          </a:prstGeom>
          <a:solidFill>
            <a:schemeClr val="accent2"/>
          </a:solidFill>
          <a:ln>
            <a:noFill/>
          </a:ln>
          <a:extLst/>
        </p:spPr>
        <p:txBody>
          <a:bodyPr lIns="0" tIns="0" rIns="0" bIns="0"/>
          <a:lstStyle/>
          <a:p>
            <a:endParaRPr lang="en-US"/>
          </a:p>
        </p:txBody>
      </p:sp>
      <p:sp>
        <p:nvSpPr>
          <p:cNvPr id="2" name="TextBox 1"/>
          <p:cNvSpPr txBox="1"/>
          <p:nvPr/>
        </p:nvSpPr>
        <p:spPr>
          <a:xfrm>
            <a:off x="3203848" y="2311008"/>
            <a:ext cx="5113900" cy="2492990"/>
          </a:xfrm>
          <a:prstGeom prst="rect">
            <a:avLst/>
          </a:prstGeom>
          <a:noFill/>
        </p:spPr>
        <p:txBody>
          <a:bodyPr wrap="none" rtlCol="0">
            <a:spAutoFit/>
          </a:bodyPr>
          <a:lstStyle/>
          <a:p>
            <a:pPr algn="l"/>
            <a:r>
              <a:rPr lang="es-MX" sz="1200" dirty="0" err="1">
                <a:solidFill>
                  <a:srgbClr val="8000FF"/>
                </a:solidFill>
                <a:highlight>
                  <a:srgbClr val="FFFFFF"/>
                </a:highlight>
              </a:rPr>
              <a:t>int</a:t>
            </a:r>
            <a:r>
              <a:rPr lang="es-MX" sz="1200" dirty="0">
                <a:highlight>
                  <a:srgbClr val="FFFFFF"/>
                </a:highlight>
              </a:rPr>
              <a:t> </a:t>
            </a:r>
            <a:r>
              <a:rPr lang="es-MX" sz="1200" dirty="0" err="1">
                <a:highlight>
                  <a:srgbClr val="FFFFFF"/>
                </a:highlight>
              </a:rPr>
              <a:t>getQuarkTemp</a:t>
            </a:r>
            <a:r>
              <a:rPr lang="es-MX" sz="1200" b="1" dirty="0">
                <a:solidFill>
                  <a:srgbClr val="000080"/>
                </a:solidFill>
                <a:highlight>
                  <a:srgbClr val="FFFFFF"/>
                </a:highlight>
              </a:rPr>
              <a:t>()</a:t>
            </a:r>
            <a:r>
              <a:rPr lang="es-MX" sz="1200" dirty="0">
                <a:solidFill>
                  <a:srgbClr val="808080"/>
                </a:solidFill>
                <a:highlight>
                  <a:srgbClr val="FFFFFF"/>
                </a:highlight>
              </a:rPr>
              <a:t>{</a:t>
            </a:r>
            <a:endParaRPr lang="es-MX" sz="1200" dirty="0">
              <a:highlight>
                <a:srgbClr val="FFFFFF"/>
              </a:highlight>
            </a:endParaRPr>
          </a:p>
          <a:p>
            <a:pPr algn="l"/>
            <a:r>
              <a:rPr lang="es-MX" sz="1200" dirty="0">
                <a:highlight>
                  <a:srgbClr val="FFFFFF"/>
                </a:highlight>
              </a:rPr>
              <a:t> </a:t>
            </a:r>
          </a:p>
          <a:p>
            <a:pPr algn="l"/>
            <a:r>
              <a:rPr lang="es-MX" sz="1200" dirty="0">
                <a:highlight>
                  <a:srgbClr val="FFFFFF"/>
                </a:highlight>
              </a:rPr>
              <a:t>	FILE </a:t>
            </a:r>
            <a:r>
              <a:rPr lang="es-MX" sz="1200" b="1" dirty="0">
                <a:solidFill>
                  <a:srgbClr val="000080"/>
                </a:solidFill>
                <a:highlight>
                  <a:srgbClr val="FFFFFF"/>
                </a:highlight>
              </a:rPr>
              <a:t>*</a:t>
            </a:r>
            <a:r>
              <a:rPr lang="es-MX" sz="1200" dirty="0" err="1">
                <a:highlight>
                  <a:srgbClr val="FFFFFF"/>
                </a:highlight>
              </a:rPr>
              <a:t>fp</a:t>
            </a:r>
            <a:r>
              <a:rPr lang="es-MX" sz="1200" dirty="0">
                <a:highlight>
                  <a:srgbClr val="FFFFFF"/>
                </a:highlight>
              </a:rPr>
              <a:t>;</a:t>
            </a:r>
          </a:p>
          <a:p>
            <a:pPr algn="l"/>
            <a:r>
              <a:rPr lang="es-MX" sz="1200" dirty="0">
                <a:highlight>
                  <a:srgbClr val="FFFFFF"/>
                </a:highlight>
              </a:rPr>
              <a:t> </a:t>
            </a:r>
          </a:p>
          <a:p>
            <a:pPr algn="l"/>
            <a:r>
              <a:rPr lang="es-MX" sz="1200" dirty="0">
                <a:highlight>
                  <a:srgbClr val="FFFFFF"/>
                </a:highlight>
              </a:rPr>
              <a:t>	</a:t>
            </a:r>
            <a:r>
              <a:rPr lang="es-MX" sz="1200" dirty="0" err="1">
                <a:highlight>
                  <a:srgbClr val="FFFFFF"/>
                </a:highlight>
              </a:rPr>
              <a:t>fp</a:t>
            </a:r>
            <a:r>
              <a:rPr lang="es-MX" sz="1200" dirty="0">
                <a:highlight>
                  <a:srgbClr val="FFFFFF"/>
                </a:highlight>
              </a:rPr>
              <a:t> </a:t>
            </a:r>
            <a:r>
              <a:rPr lang="es-MX" sz="1200" b="1" dirty="0">
                <a:solidFill>
                  <a:srgbClr val="000080"/>
                </a:solidFill>
                <a:highlight>
                  <a:srgbClr val="FFFFFF"/>
                </a:highlight>
              </a:rPr>
              <a:t>=</a:t>
            </a:r>
            <a:r>
              <a:rPr lang="es-MX" sz="1200" dirty="0">
                <a:highlight>
                  <a:srgbClr val="FFFFFF"/>
                </a:highlight>
              </a:rPr>
              <a:t> </a:t>
            </a:r>
            <a:r>
              <a:rPr lang="es-MX" sz="1200" dirty="0" err="1">
                <a:highlight>
                  <a:srgbClr val="FFFFFF"/>
                </a:highlight>
              </a:rPr>
              <a:t>fopen</a:t>
            </a:r>
            <a:r>
              <a:rPr lang="es-MX" sz="1200" b="1" dirty="0">
                <a:solidFill>
                  <a:srgbClr val="000080"/>
                </a:solidFill>
                <a:highlight>
                  <a:srgbClr val="FFFFFF"/>
                </a:highlight>
              </a:rPr>
              <a:t>("/</a:t>
            </a:r>
            <a:r>
              <a:rPr lang="es-MX" sz="1200" dirty="0" err="1">
                <a:highlight>
                  <a:srgbClr val="FFFFFF"/>
                </a:highlight>
              </a:rPr>
              <a:t>sys</a:t>
            </a:r>
            <a:r>
              <a:rPr lang="es-MX" sz="1200" b="1" dirty="0">
                <a:solidFill>
                  <a:srgbClr val="000080"/>
                </a:solidFill>
                <a:highlight>
                  <a:srgbClr val="FFFFFF"/>
                </a:highlight>
              </a:rPr>
              <a:t>/</a:t>
            </a:r>
            <a:r>
              <a:rPr lang="es-MX" sz="1200" b="1" dirty="0" err="1">
                <a:solidFill>
                  <a:srgbClr val="0000FF"/>
                </a:solidFill>
                <a:highlight>
                  <a:srgbClr val="FFFFFF"/>
                </a:highlight>
              </a:rPr>
              <a:t>class</a:t>
            </a:r>
            <a:r>
              <a:rPr lang="es-MX" sz="1200" b="1" dirty="0">
                <a:solidFill>
                  <a:srgbClr val="000080"/>
                </a:solidFill>
                <a:highlight>
                  <a:srgbClr val="FFFFFF"/>
                </a:highlight>
              </a:rPr>
              <a:t>/</a:t>
            </a:r>
            <a:r>
              <a:rPr lang="es-MX" sz="1200" dirty="0" err="1">
                <a:highlight>
                  <a:srgbClr val="FFFFFF"/>
                </a:highlight>
              </a:rPr>
              <a:t>thermal</a:t>
            </a:r>
            <a:r>
              <a:rPr lang="es-MX" sz="1200" b="1" dirty="0">
                <a:solidFill>
                  <a:srgbClr val="000080"/>
                </a:solidFill>
                <a:highlight>
                  <a:srgbClr val="FFFFFF"/>
                </a:highlight>
              </a:rPr>
              <a:t>/</a:t>
            </a:r>
            <a:r>
              <a:rPr lang="es-MX" sz="1200" dirty="0">
                <a:highlight>
                  <a:srgbClr val="FFFFFF"/>
                </a:highlight>
              </a:rPr>
              <a:t>thermal_zone0</a:t>
            </a:r>
            <a:r>
              <a:rPr lang="es-MX" sz="1200" b="1" dirty="0">
                <a:solidFill>
                  <a:srgbClr val="000080"/>
                </a:solidFill>
                <a:highlight>
                  <a:srgbClr val="FFFFFF"/>
                </a:highlight>
              </a:rPr>
              <a:t>/</a:t>
            </a:r>
            <a:r>
              <a:rPr lang="es-MX" sz="1200" dirty="0" err="1">
                <a:highlight>
                  <a:srgbClr val="FFFFFF"/>
                </a:highlight>
              </a:rPr>
              <a:t>temp</a:t>
            </a:r>
            <a:r>
              <a:rPr lang="es-MX" sz="1200" b="1" dirty="0">
                <a:solidFill>
                  <a:srgbClr val="000080"/>
                </a:solidFill>
                <a:highlight>
                  <a:srgbClr val="FFFFFF"/>
                </a:highlight>
              </a:rPr>
              <a:t>",</a:t>
            </a:r>
            <a:r>
              <a:rPr lang="es-MX" sz="1200" dirty="0">
                <a:highlight>
                  <a:srgbClr val="FFFFFF"/>
                </a:highlight>
              </a:rPr>
              <a:t> </a:t>
            </a:r>
            <a:r>
              <a:rPr lang="es-MX" sz="1200" b="1" dirty="0">
                <a:solidFill>
                  <a:srgbClr val="000080"/>
                </a:solidFill>
                <a:highlight>
                  <a:srgbClr val="FFFFFF"/>
                </a:highlight>
              </a:rPr>
              <a:t>"</a:t>
            </a:r>
            <a:r>
              <a:rPr lang="es-MX" sz="1200" dirty="0">
                <a:highlight>
                  <a:srgbClr val="FFFFFF"/>
                </a:highlight>
              </a:rPr>
              <a:t>r</a:t>
            </a:r>
            <a:r>
              <a:rPr lang="es-MX" sz="1200" b="1" dirty="0">
                <a:solidFill>
                  <a:srgbClr val="000080"/>
                </a:solidFill>
                <a:highlight>
                  <a:srgbClr val="FFFFFF"/>
                </a:highlight>
              </a:rPr>
              <a:t>")</a:t>
            </a:r>
            <a:r>
              <a:rPr lang="es-MX" sz="1200" dirty="0">
                <a:highlight>
                  <a:srgbClr val="FFFFFF"/>
                </a:highlight>
              </a:rPr>
              <a:t>; </a:t>
            </a:r>
          </a:p>
          <a:p>
            <a:pPr algn="l"/>
            <a:r>
              <a:rPr lang="es-MX" sz="1200" dirty="0">
                <a:highlight>
                  <a:srgbClr val="FFFFFF"/>
                </a:highlight>
              </a:rPr>
              <a:t>	</a:t>
            </a:r>
            <a:r>
              <a:rPr lang="es-MX" sz="1200" dirty="0" err="1">
                <a:highlight>
                  <a:srgbClr val="FFFFFF"/>
                </a:highlight>
              </a:rPr>
              <a:t>fgets</a:t>
            </a:r>
            <a:r>
              <a:rPr lang="es-MX" sz="1200" b="1" dirty="0">
                <a:solidFill>
                  <a:srgbClr val="000080"/>
                </a:solidFill>
                <a:highlight>
                  <a:srgbClr val="FFFFFF"/>
                </a:highlight>
              </a:rPr>
              <a:t>(</a:t>
            </a:r>
            <a:r>
              <a:rPr lang="es-MX" sz="1200" dirty="0" err="1">
                <a:highlight>
                  <a:srgbClr val="FFFFFF"/>
                </a:highlight>
              </a:rPr>
              <a:t>temp_desde_linux</a:t>
            </a:r>
            <a:r>
              <a:rPr lang="es-MX" sz="1200" b="1" dirty="0">
                <a:solidFill>
                  <a:srgbClr val="000080"/>
                </a:solidFill>
                <a:highlight>
                  <a:srgbClr val="FFFFFF"/>
                </a:highlight>
              </a:rPr>
              <a:t>,</a:t>
            </a:r>
            <a:r>
              <a:rPr lang="es-MX" sz="1200" dirty="0">
                <a:highlight>
                  <a:srgbClr val="FFFFFF"/>
                </a:highlight>
              </a:rPr>
              <a:t> </a:t>
            </a:r>
            <a:r>
              <a:rPr lang="es-MX" sz="1200" dirty="0">
                <a:solidFill>
                  <a:srgbClr val="FF8000"/>
                </a:solidFill>
                <a:highlight>
                  <a:srgbClr val="FFFFFF"/>
                </a:highlight>
              </a:rPr>
              <a:t>5</a:t>
            </a:r>
            <a:r>
              <a:rPr lang="es-MX" sz="1200" b="1" dirty="0">
                <a:solidFill>
                  <a:srgbClr val="000080"/>
                </a:solidFill>
                <a:highlight>
                  <a:srgbClr val="FFFFFF"/>
                </a:highlight>
              </a:rPr>
              <a:t>,</a:t>
            </a:r>
            <a:r>
              <a:rPr lang="es-MX" sz="1200" dirty="0">
                <a:highlight>
                  <a:srgbClr val="FFFFFF"/>
                </a:highlight>
              </a:rPr>
              <a:t> </a:t>
            </a:r>
            <a:r>
              <a:rPr lang="es-MX" sz="1200" dirty="0" err="1">
                <a:highlight>
                  <a:srgbClr val="FFFFFF"/>
                </a:highlight>
              </a:rPr>
              <a:t>fp</a:t>
            </a:r>
            <a:r>
              <a:rPr lang="es-MX" sz="1200" b="1" dirty="0">
                <a:solidFill>
                  <a:srgbClr val="000080"/>
                </a:solidFill>
                <a:highlight>
                  <a:srgbClr val="FFFFFF"/>
                </a:highlight>
              </a:rPr>
              <a:t>)</a:t>
            </a:r>
            <a:r>
              <a:rPr lang="es-MX" sz="1200" dirty="0">
                <a:highlight>
                  <a:srgbClr val="FFFFFF"/>
                </a:highlight>
              </a:rPr>
              <a:t>;</a:t>
            </a:r>
          </a:p>
          <a:p>
            <a:pPr algn="l"/>
            <a:r>
              <a:rPr lang="es-MX" sz="1200" dirty="0">
                <a:highlight>
                  <a:srgbClr val="FFFFFF"/>
                </a:highlight>
              </a:rPr>
              <a:t>	</a:t>
            </a:r>
            <a:r>
              <a:rPr lang="es-MX" sz="1200" dirty="0" err="1">
                <a:highlight>
                  <a:srgbClr val="FFFFFF"/>
                </a:highlight>
              </a:rPr>
              <a:t>fclose</a:t>
            </a:r>
            <a:r>
              <a:rPr lang="es-MX" sz="1200" b="1" dirty="0">
                <a:solidFill>
                  <a:srgbClr val="000080"/>
                </a:solidFill>
                <a:highlight>
                  <a:srgbClr val="FFFFFF"/>
                </a:highlight>
              </a:rPr>
              <a:t>(</a:t>
            </a:r>
            <a:r>
              <a:rPr lang="es-MX" sz="1200" dirty="0" err="1">
                <a:highlight>
                  <a:srgbClr val="FFFFFF"/>
                </a:highlight>
              </a:rPr>
              <a:t>fp</a:t>
            </a:r>
            <a:r>
              <a:rPr lang="es-MX" sz="1200" b="1" dirty="0">
                <a:solidFill>
                  <a:srgbClr val="000080"/>
                </a:solidFill>
                <a:highlight>
                  <a:srgbClr val="FFFFFF"/>
                </a:highlight>
              </a:rPr>
              <a:t>)</a:t>
            </a:r>
            <a:r>
              <a:rPr lang="es-MX" sz="1200" dirty="0">
                <a:highlight>
                  <a:srgbClr val="FFFFFF"/>
                </a:highlight>
              </a:rPr>
              <a:t>;</a:t>
            </a:r>
          </a:p>
          <a:p>
            <a:pPr algn="l"/>
            <a:r>
              <a:rPr lang="es-MX" sz="1200" dirty="0">
                <a:highlight>
                  <a:srgbClr val="FFFFFF"/>
                </a:highlight>
              </a:rPr>
              <a:t>  </a:t>
            </a:r>
          </a:p>
          <a:p>
            <a:pPr algn="l"/>
            <a:r>
              <a:rPr lang="es-MX" sz="1200" dirty="0">
                <a:highlight>
                  <a:srgbClr val="FFFFFF"/>
                </a:highlight>
              </a:rPr>
              <a:t>	</a:t>
            </a:r>
            <a:r>
              <a:rPr lang="es-MX" sz="1200" dirty="0" err="1">
                <a:solidFill>
                  <a:srgbClr val="8000FF"/>
                </a:solidFill>
                <a:highlight>
                  <a:srgbClr val="FFFFFF"/>
                </a:highlight>
              </a:rPr>
              <a:t>int</a:t>
            </a:r>
            <a:r>
              <a:rPr lang="es-MX" sz="1200" dirty="0">
                <a:highlight>
                  <a:srgbClr val="FFFFFF"/>
                </a:highlight>
              </a:rPr>
              <a:t> </a:t>
            </a:r>
            <a:r>
              <a:rPr lang="es-MX" sz="1200" dirty="0" err="1">
                <a:highlight>
                  <a:srgbClr val="FFFFFF"/>
                </a:highlight>
              </a:rPr>
              <a:t>temp</a:t>
            </a:r>
            <a:r>
              <a:rPr lang="es-MX" sz="1200" dirty="0">
                <a:highlight>
                  <a:srgbClr val="FFFFFF"/>
                </a:highlight>
              </a:rPr>
              <a:t> </a:t>
            </a:r>
            <a:r>
              <a:rPr lang="es-MX" sz="1200" b="1" dirty="0">
                <a:solidFill>
                  <a:srgbClr val="000080"/>
                </a:solidFill>
                <a:highlight>
                  <a:srgbClr val="FFFFFF"/>
                </a:highlight>
              </a:rPr>
              <a:t>=</a:t>
            </a:r>
            <a:r>
              <a:rPr lang="es-MX" sz="1200" dirty="0">
                <a:highlight>
                  <a:srgbClr val="FFFFFF"/>
                </a:highlight>
              </a:rPr>
              <a:t> </a:t>
            </a:r>
            <a:r>
              <a:rPr lang="es-MX" sz="1200" dirty="0" err="1">
                <a:highlight>
                  <a:srgbClr val="FFFFFF"/>
                </a:highlight>
              </a:rPr>
              <a:t>atoi</a:t>
            </a:r>
            <a:r>
              <a:rPr lang="es-MX" sz="1200" b="1" dirty="0">
                <a:solidFill>
                  <a:srgbClr val="000080"/>
                </a:solidFill>
                <a:highlight>
                  <a:srgbClr val="FFFFFF"/>
                </a:highlight>
              </a:rPr>
              <a:t>(</a:t>
            </a:r>
            <a:r>
              <a:rPr lang="es-MX" sz="1200" dirty="0" err="1">
                <a:highlight>
                  <a:srgbClr val="FFFFFF"/>
                </a:highlight>
              </a:rPr>
              <a:t>temp_desde_linux</a:t>
            </a:r>
            <a:r>
              <a:rPr lang="es-MX" sz="1200" b="1" dirty="0">
                <a:solidFill>
                  <a:srgbClr val="000080"/>
                </a:solidFill>
                <a:highlight>
                  <a:srgbClr val="FFFFFF"/>
                </a:highlight>
              </a:rPr>
              <a:t>)</a:t>
            </a:r>
            <a:r>
              <a:rPr lang="es-MX" sz="1200" dirty="0">
                <a:highlight>
                  <a:srgbClr val="FFFFFF"/>
                </a:highlight>
              </a:rPr>
              <a:t>;</a:t>
            </a:r>
          </a:p>
          <a:p>
            <a:pPr algn="l"/>
            <a:r>
              <a:rPr lang="es-MX" sz="1200" dirty="0">
                <a:highlight>
                  <a:srgbClr val="FFFFFF"/>
                </a:highlight>
              </a:rPr>
              <a:t>	</a:t>
            </a:r>
            <a:r>
              <a:rPr lang="es-MX" sz="1200" dirty="0" err="1">
                <a:highlight>
                  <a:srgbClr val="FFFFFF"/>
                </a:highlight>
              </a:rPr>
              <a:t>temp</a:t>
            </a:r>
            <a:r>
              <a:rPr lang="es-MX" sz="1200" dirty="0">
                <a:highlight>
                  <a:srgbClr val="FFFFFF"/>
                </a:highlight>
              </a:rPr>
              <a:t> </a:t>
            </a:r>
            <a:r>
              <a:rPr lang="es-MX" sz="1200" b="1" dirty="0">
                <a:solidFill>
                  <a:srgbClr val="000080"/>
                </a:solidFill>
                <a:highlight>
                  <a:srgbClr val="FFFFFF"/>
                </a:highlight>
              </a:rPr>
              <a:t>/=</a:t>
            </a:r>
            <a:r>
              <a:rPr lang="es-MX" sz="1200" dirty="0">
                <a:highlight>
                  <a:srgbClr val="FFFFFF"/>
                </a:highlight>
              </a:rPr>
              <a:t> 100;</a:t>
            </a:r>
          </a:p>
          <a:p>
            <a:pPr algn="l"/>
            <a:r>
              <a:rPr lang="es-MX" sz="1200" dirty="0">
                <a:highlight>
                  <a:srgbClr val="FFFFFF"/>
                </a:highlight>
              </a:rPr>
              <a:t>	</a:t>
            </a:r>
            <a:r>
              <a:rPr lang="es-MX" sz="1200" dirty="0" err="1">
                <a:solidFill>
                  <a:srgbClr val="8000FF"/>
                </a:solidFill>
                <a:highlight>
                  <a:srgbClr val="FFFFFF"/>
                </a:highlight>
              </a:rPr>
              <a:t>return</a:t>
            </a:r>
            <a:r>
              <a:rPr lang="es-MX" sz="1200" dirty="0">
                <a:highlight>
                  <a:srgbClr val="FFFFFF"/>
                </a:highlight>
              </a:rPr>
              <a:t> </a:t>
            </a:r>
            <a:r>
              <a:rPr lang="es-MX" sz="1200" dirty="0" err="1">
                <a:highlight>
                  <a:srgbClr val="FFFFFF"/>
                </a:highlight>
              </a:rPr>
              <a:t>temp</a:t>
            </a:r>
            <a:r>
              <a:rPr lang="es-MX" sz="1200" dirty="0">
                <a:highlight>
                  <a:srgbClr val="FFFFFF"/>
                </a:highlight>
              </a:rPr>
              <a:t>;  </a:t>
            </a:r>
          </a:p>
          <a:p>
            <a:pPr algn="l"/>
            <a:r>
              <a:rPr lang="es-MX" sz="1200" dirty="0">
                <a:highlight>
                  <a:srgbClr val="FFFFFF"/>
                </a:highlight>
              </a:rPr>
              <a:t>	</a:t>
            </a:r>
          </a:p>
          <a:p>
            <a:pPr algn="l"/>
            <a:r>
              <a:rPr lang="es-MX" sz="1200" dirty="0">
                <a:solidFill>
                  <a:srgbClr val="808080"/>
                </a:solidFill>
                <a:highlight>
                  <a:srgbClr val="FFFFFF"/>
                </a:highlight>
              </a:rPr>
              <a:t>}</a:t>
            </a:r>
            <a:endParaRPr lang="es-MX" sz="1200" dirty="0">
              <a:highlight>
                <a:srgbClr val="FFFFFF"/>
              </a:highlight>
            </a:endParaRPr>
          </a:p>
        </p:txBody>
      </p:sp>
      <p:pic>
        <p:nvPicPr>
          <p:cNvPr id="4" name="Picture 2" descr="http://icon-download.com/logo/linux-penguin-sketched-logo-outline.png/256/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77243"/>
            <a:ext cx="1968153" cy="1968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8421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n>
                <a:solidFill>
                  <a:schemeClr val="bg2"/>
                </a:solidFill>
              </a:ln>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49" t="2549" r="13376" b="5705"/>
          <a:stretch/>
        </p:blipFill>
        <p:spPr>
          <a:xfrm rot="8100000">
            <a:off x="334358" y="4094748"/>
            <a:ext cx="747659" cy="747659"/>
          </a:xfrm>
          <a:prstGeom prst="rect">
            <a:avLst/>
          </a:prstGeom>
        </p:spPr>
      </p:pic>
    </p:spTree>
    <p:extLst>
      <p:ext uri="{BB962C8B-B14F-4D97-AF65-F5344CB8AC3E}">
        <p14:creationId xmlns:p14="http://schemas.microsoft.com/office/powerpoint/2010/main" val="1868061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p:cNvSpPr>
          <p:nvPr/>
        </p:nvSpPr>
        <p:spPr bwMode="auto">
          <a:xfrm>
            <a:off x="2123727" y="1366248"/>
            <a:ext cx="2448272" cy="6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r">
              <a:lnSpc>
                <a:spcPct val="70000"/>
              </a:lnSpc>
            </a:pPr>
            <a:r>
              <a:rPr lang="es-MX" sz="3800" dirty="0" smtClean="0">
                <a:solidFill>
                  <a:schemeClr val="tx1"/>
                </a:solidFill>
                <a:latin typeface="Bebas Neue" charset="0"/>
                <a:ea typeface="ＭＳ Ｐゴシック" charset="0"/>
                <a:cs typeface="Bebas Neue" charset="0"/>
                <a:sym typeface="Bebas Neue" charset="0"/>
              </a:rPr>
              <a:t>Telnet</a:t>
            </a:r>
          </a:p>
        </p:txBody>
      </p:sp>
      <p:sp>
        <p:nvSpPr>
          <p:cNvPr id="32782" name="Rectangle 14"/>
          <p:cNvSpPr>
            <a:spLocks/>
          </p:cNvSpPr>
          <p:nvPr/>
        </p:nvSpPr>
        <p:spPr bwMode="auto">
          <a:xfrm>
            <a:off x="6742375" y="499102"/>
            <a:ext cx="2167185" cy="276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p:txBody>
      </p:sp>
      <p:sp>
        <p:nvSpPr>
          <p:cNvPr id="32784" name="Rectangle 16"/>
          <p:cNvSpPr>
            <a:spLocks/>
          </p:cNvSpPr>
          <p:nvPr/>
        </p:nvSpPr>
        <p:spPr bwMode="auto">
          <a:xfrm>
            <a:off x="-21450" y="1879458"/>
            <a:ext cx="4593449" cy="45719"/>
          </a:xfrm>
          <a:prstGeom prst="rect">
            <a:avLst/>
          </a:prstGeom>
          <a:solidFill>
            <a:schemeClr val="accent2"/>
          </a:solidFill>
          <a:ln>
            <a:noFill/>
          </a:ln>
          <a:extLst/>
        </p:spPr>
        <p:txBody>
          <a:bodyPr lIns="0" tIns="0" rIns="0" bIns="0"/>
          <a:lstStyle/>
          <a:p>
            <a:endParaRPr lang="en-US"/>
          </a:p>
        </p:txBody>
      </p:sp>
      <p:sp>
        <p:nvSpPr>
          <p:cNvPr id="10" name="Rectangle 14"/>
          <p:cNvSpPr>
            <a:spLocks/>
          </p:cNvSpPr>
          <p:nvPr/>
        </p:nvSpPr>
        <p:spPr bwMode="auto">
          <a:xfrm>
            <a:off x="373867" y="2139702"/>
            <a:ext cx="2167185" cy="276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Telnet</a:t>
            </a:r>
          </a:p>
          <a:p>
            <a:pPr algn="l">
              <a:lnSpc>
                <a:spcPct val="110000"/>
              </a:lnSpc>
            </a:pPr>
            <a:endParaRPr lang="es-MX" sz="1100" b="1"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Para ganar acceso remoto  a nuestra Galileo a través de Telnet debemos seguir los siguientes pasos:</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marL="400050" lvl="1" indent="-228600" algn="l">
              <a:lnSpc>
                <a:spcPct val="110000"/>
              </a:lnSpc>
              <a:buFont typeface="+mj-lt"/>
              <a:buAutoNum type="arabicPeriod"/>
            </a:pPr>
            <a:r>
              <a:rPr lang="es-MX" sz="1100" dirty="0" smtClean="0">
                <a:solidFill>
                  <a:srgbClr val="4D4D4D"/>
                </a:solidFill>
                <a:latin typeface="Lato Light" charset="0"/>
                <a:ea typeface="ＭＳ Ｐゴシック" charset="0"/>
                <a:cs typeface="Lato Light" charset="0"/>
                <a:sym typeface="Lato Light" charset="0"/>
              </a:rPr>
              <a:t>Iniciar el servicio de Telnet en Galileo.</a:t>
            </a:r>
          </a:p>
          <a:p>
            <a:pPr marL="400050" lvl="1" indent="-228600" algn="l">
              <a:lnSpc>
                <a:spcPct val="110000"/>
              </a:lnSpc>
              <a:buFont typeface="+mj-lt"/>
              <a:buAutoNum type="arabicPeriod"/>
            </a:pPr>
            <a:r>
              <a:rPr lang="es-MX" sz="1100" dirty="0" smtClean="0">
                <a:solidFill>
                  <a:srgbClr val="4D4D4D"/>
                </a:solidFill>
                <a:latin typeface="Lato Light" charset="0"/>
                <a:ea typeface="ＭＳ Ｐゴシック" charset="0"/>
                <a:cs typeface="Lato Light" charset="0"/>
                <a:sym typeface="Lato Light" charset="0"/>
              </a:rPr>
              <a:t>Asignar una dirección IP a Galileo, ya sea de manera estática o mediante DHCP.</a:t>
            </a:r>
          </a:p>
          <a:p>
            <a:pPr marL="400050" lvl="1" indent="-228600" algn="l">
              <a:lnSpc>
                <a:spcPct val="110000"/>
              </a:lnSpc>
              <a:buFont typeface="+mj-lt"/>
              <a:buAutoNum type="arabicPeriod"/>
            </a:pPr>
            <a:r>
              <a:rPr lang="es-MX" sz="1100" dirty="0" smtClean="0">
                <a:solidFill>
                  <a:srgbClr val="4D4D4D"/>
                </a:solidFill>
                <a:latin typeface="Lato Light" charset="0"/>
                <a:ea typeface="ＭＳ Ｐゴシック" charset="0"/>
                <a:cs typeface="Lato Light" charset="0"/>
                <a:sym typeface="Lato Light" charset="0"/>
              </a:rPr>
              <a:t>Ejecutar un cliente (</a:t>
            </a:r>
            <a:r>
              <a:rPr lang="es-MX" sz="1100" dirty="0" err="1" smtClean="0">
                <a:solidFill>
                  <a:srgbClr val="4D4D4D"/>
                </a:solidFill>
                <a:latin typeface="Lato Light" charset="0"/>
                <a:ea typeface="ＭＳ Ｐゴシック" charset="0"/>
                <a:cs typeface="Lato Light" charset="0"/>
                <a:sym typeface="Lato Light" charset="0"/>
              </a:rPr>
              <a:t>Putty</a:t>
            </a:r>
            <a:r>
              <a:rPr lang="es-MX" sz="1100" dirty="0" smtClean="0">
                <a:solidFill>
                  <a:srgbClr val="4D4D4D"/>
                </a:solidFill>
                <a:latin typeface="Lato Light" charset="0"/>
                <a:ea typeface="ＭＳ Ｐゴシック" charset="0"/>
                <a:cs typeface="Lato Light" charset="0"/>
                <a:sym typeface="Lato Light" charset="0"/>
              </a:rPr>
              <a:t>) de Telnet e iniciar sesión.</a:t>
            </a: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a:t>
            </a:r>
          </a:p>
        </p:txBody>
      </p:sp>
      <p:pic>
        <p:nvPicPr>
          <p:cNvPr id="15" name="Picture 2" descr="http://sun-store.ru/data/big/intel-galileo-board-i-img_4orig-1392205967523.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896" y="-33140"/>
            <a:ext cx="2916712" cy="19125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07904" y="2643758"/>
            <a:ext cx="4888423" cy="1938992"/>
          </a:xfrm>
          <a:prstGeom prst="rect">
            <a:avLst/>
          </a:prstGeom>
        </p:spPr>
        <p:txBody>
          <a:bodyPr wrap="square">
            <a:spAutoFit/>
          </a:bodyPr>
          <a:lstStyle/>
          <a:p>
            <a:pPr algn="l"/>
            <a:r>
              <a:rPr lang="es-MX" sz="1000" dirty="0" smtClean="0">
                <a:solidFill>
                  <a:srgbClr val="8000FF"/>
                </a:solidFill>
                <a:highlight>
                  <a:srgbClr val="FFFFFF"/>
                </a:highlight>
                <a:latin typeface="Courier New" panose="02070309020205020404" pitchFamily="49" charset="0"/>
              </a:rPr>
              <a:t>//</a:t>
            </a:r>
            <a:r>
              <a:rPr lang="es-MX" sz="1000" dirty="0" err="1" smtClean="0">
                <a:solidFill>
                  <a:srgbClr val="8000FF"/>
                </a:solidFill>
                <a:highlight>
                  <a:srgbClr val="FFFFFF"/>
                </a:highlight>
                <a:latin typeface="Courier New" panose="02070309020205020404" pitchFamily="49" charset="0"/>
              </a:rPr>
              <a:t>Linux_TelnetShell.ino</a:t>
            </a:r>
            <a:endParaRPr lang="es-MX" sz="1000" dirty="0">
              <a:solidFill>
                <a:srgbClr val="8000FF"/>
              </a:solidFill>
              <a:highlight>
                <a:srgbClr val="FFFFFF"/>
              </a:highlight>
              <a:latin typeface="Courier New" panose="02070309020205020404" pitchFamily="49" charset="0"/>
            </a:endParaRPr>
          </a:p>
          <a:p>
            <a:pPr algn="l"/>
            <a:endParaRPr lang="es-MX" sz="1000" dirty="0" smtClean="0">
              <a:solidFill>
                <a:srgbClr val="8000FF"/>
              </a:solidFill>
              <a:highlight>
                <a:srgbClr val="FFFFFF"/>
              </a:highlight>
              <a:latin typeface="Courier New" panose="02070309020205020404" pitchFamily="49" charset="0"/>
            </a:endParaRPr>
          </a:p>
          <a:p>
            <a:pPr algn="l"/>
            <a:r>
              <a:rPr lang="es-MX" sz="1000" dirty="0" err="1" smtClean="0">
                <a:solidFill>
                  <a:srgbClr val="8000FF"/>
                </a:solidFill>
                <a:highlight>
                  <a:srgbClr val="FFFFFF"/>
                </a:highlight>
                <a:latin typeface="Courier New" panose="02070309020205020404" pitchFamily="49" charset="0"/>
              </a:rPr>
              <a:t>void</a:t>
            </a:r>
            <a:r>
              <a:rPr lang="es-MX" sz="1000" dirty="0" smtClean="0">
                <a:highlight>
                  <a:srgbClr val="FFFFFF"/>
                </a:highlight>
                <a:latin typeface="Courier New" panose="02070309020205020404" pitchFamily="49" charset="0"/>
              </a:rPr>
              <a:t> </a:t>
            </a:r>
            <a:r>
              <a:rPr lang="es-MX" sz="1000" dirty="0" err="1">
                <a:highlight>
                  <a:srgbClr val="FFFFFF"/>
                </a:highlight>
                <a:latin typeface="Courier New" panose="02070309020205020404" pitchFamily="49" charset="0"/>
              </a:rPr>
              <a:t>setup</a:t>
            </a:r>
            <a:r>
              <a:rPr lang="es-MX" sz="1000" b="1" dirty="0">
                <a:solidFill>
                  <a:srgbClr val="000080"/>
                </a:solidFill>
                <a:highlight>
                  <a:srgbClr val="FFFFFF"/>
                </a:highlight>
                <a:latin typeface="Courier New" panose="02070309020205020404" pitchFamily="49" charset="0"/>
              </a:rPr>
              <a:t>()</a:t>
            </a:r>
            <a:r>
              <a:rPr lang="es-MX" sz="1000" dirty="0">
                <a:highlight>
                  <a:srgbClr val="FFFFFF"/>
                </a:highlight>
                <a:latin typeface="Courier New" panose="02070309020205020404" pitchFamily="49" charset="0"/>
              </a:rPr>
              <a:t> </a:t>
            </a:r>
            <a:r>
              <a:rPr lang="es-MX" sz="1000" b="1" dirty="0">
                <a:solidFill>
                  <a:srgbClr val="000080"/>
                </a:solidFill>
                <a:highlight>
                  <a:srgbClr val="FFFFFF"/>
                </a:highlight>
                <a:latin typeface="Courier New" panose="02070309020205020404" pitchFamily="49" charset="0"/>
              </a:rPr>
              <a:t>{</a:t>
            </a:r>
            <a:endParaRPr lang="es-MX" sz="1000" dirty="0">
              <a:highlight>
                <a:srgbClr val="FFFFFF"/>
              </a:highlight>
              <a:latin typeface="Courier New" panose="02070309020205020404" pitchFamily="49" charset="0"/>
            </a:endParaRPr>
          </a:p>
          <a:p>
            <a:pPr algn="l"/>
            <a:endParaRPr lang="es-MX" sz="1000" dirty="0">
              <a:highlight>
                <a:srgbClr val="FFFFFF"/>
              </a:highlight>
              <a:latin typeface="Courier New" panose="02070309020205020404" pitchFamily="49" charset="0"/>
            </a:endParaRPr>
          </a:p>
          <a:p>
            <a:pPr algn="l"/>
            <a:r>
              <a:rPr lang="es-MX" sz="1000" dirty="0">
                <a:highlight>
                  <a:srgbClr val="FFFFFF"/>
                </a:highlight>
                <a:latin typeface="Courier New" panose="02070309020205020404" pitchFamily="49" charset="0"/>
              </a:rPr>
              <a:t>  </a:t>
            </a:r>
            <a:r>
              <a:rPr lang="es-MX" sz="1000" dirty="0" err="1">
                <a:highlight>
                  <a:srgbClr val="FFFFFF"/>
                </a:highlight>
                <a:latin typeface="Courier New" panose="02070309020205020404" pitchFamily="49" charset="0"/>
              </a:rPr>
              <a:t>system</a:t>
            </a:r>
            <a:r>
              <a:rPr lang="es-MX" sz="1000" b="1" dirty="0">
                <a:solidFill>
                  <a:srgbClr val="000080"/>
                </a:solidFill>
                <a:highlight>
                  <a:srgbClr val="FFFFFF"/>
                </a:highlight>
                <a:latin typeface="Courier New" panose="02070309020205020404" pitchFamily="49" charset="0"/>
              </a:rPr>
              <a:t>(</a:t>
            </a:r>
            <a:r>
              <a:rPr lang="es-MX" sz="1000" dirty="0">
                <a:solidFill>
                  <a:srgbClr val="808080"/>
                </a:solidFill>
                <a:highlight>
                  <a:srgbClr val="FFFFFF"/>
                </a:highlight>
                <a:latin typeface="Courier New" panose="02070309020205020404" pitchFamily="49" charset="0"/>
              </a:rPr>
              <a:t>"</a:t>
            </a:r>
            <a:r>
              <a:rPr lang="es-MX" sz="1000" dirty="0" err="1">
                <a:solidFill>
                  <a:srgbClr val="808080"/>
                </a:solidFill>
                <a:highlight>
                  <a:srgbClr val="FFFFFF"/>
                </a:highlight>
                <a:latin typeface="Courier New" panose="02070309020205020404" pitchFamily="49" charset="0"/>
              </a:rPr>
              <a:t>telnetd</a:t>
            </a:r>
            <a:r>
              <a:rPr lang="es-MX" sz="1000" dirty="0">
                <a:solidFill>
                  <a:srgbClr val="808080"/>
                </a:solidFill>
                <a:highlight>
                  <a:srgbClr val="FFFFFF"/>
                </a:highlight>
                <a:latin typeface="Courier New" panose="02070309020205020404" pitchFamily="49" charset="0"/>
              </a:rPr>
              <a:t> -l /</a:t>
            </a:r>
            <a:r>
              <a:rPr lang="es-MX" sz="1000" dirty="0" err="1">
                <a:solidFill>
                  <a:srgbClr val="808080"/>
                </a:solidFill>
                <a:highlight>
                  <a:srgbClr val="FFFFFF"/>
                </a:highlight>
                <a:latin typeface="Courier New" panose="02070309020205020404" pitchFamily="49" charset="0"/>
              </a:rPr>
              <a:t>bin</a:t>
            </a:r>
            <a:r>
              <a:rPr lang="es-MX" sz="1000" dirty="0">
                <a:solidFill>
                  <a:srgbClr val="808080"/>
                </a:solidFill>
                <a:highlight>
                  <a:srgbClr val="FFFFFF"/>
                </a:highlight>
                <a:latin typeface="Courier New" panose="02070309020205020404" pitchFamily="49" charset="0"/>
              </a:rPr>
              <a:t>/</a:t>
            </a:r>
            <a:r>
              <a:rPr lang="es-MX" sz="1000" dirty="0" err="1">
                <a:solidFill>
                  <a:srgbClr val="808080"/>
                </a:solidFill>
                <a:highlight>
                  <a:srgbClr val="FFFFFF"/>
                </a:highlight>
                <a:latin typeface="Courier New" panose="02070309020205020404" pitchFamily="49" charset="0"/>
              </a:rPr>
              <a:t>sh</a:t>
            </a:r>
            <a:r>
              <a:rPr lang="es-MX" sz="1000" dirty="0">
                <a:solidFill>
                  <a:srgbClr val="808080"/>
                </a:solidFill>
                <a:highlight>
                  <a:srgbClr val="FFFFFF"/>
                </a:highlight>
                <a:latin typeface="Courier New" panose="02070309020205020404" pitchFamily="49" charset="0"/>
              </a:rPr>
              <a:t>"</a:t>
            </a:r>
            <a:r>
              <a:rPr lang="es-MX" sz="1000" b="1" dirty="0">
                <a:solidFill>
                  <a:srgbClr val="000080"/>
                </a:solidFill>
                <a:highlight>
                  <a:srgbClr val="FFFFFF"/>
                </a:highlight>
                <a:latin typeface="Courier New" panose="02070309020205020404" pitchFamily="49" charset="0"/>
              </a:rPr>
              <a:t>);</a:t>
            </a:r>
            <a:endParaRPr lang="es-MX" sz="1000" dirty="0">
              <a:highlight>
                <a:srgbClr val="FFFFFF"/>
              </a:highlight>
              <a:latin typeface="Courier New" panose="02070309020205020404" pitchFamily="49" charset="0"/>
            </a:endParaRPr>
          </a:p>
          <a:p>
            <a:pPr algn="l"/>
            <a:r>
              <a:rPr lang="en-US" sz="1000" dirty="0">
                <a:highlight>
                  <a:srgbClr val="FFFFFF"/>
                </a:highlight>
                <a:latin typeface="Courier New" panose="02070309020205020404" pitchFamily="49" charset="0"/>
              </a:rPr>
              <a:t>  system</a:t>
            </a:r>
            <a:r>
              <a:rPr lang="en-US" sz="1000" b="1" dirty="0">
                <a:solidFill>
                  <a:srgbClr val="000080"/>
                </a:solidFill>
                <a:highlight>
                  <a:srgbClr val="FFFFFF"/>
                </a:highlight>
                <a:latin typeface="Courier New" panose="02070309020205020404" pitchFamily="49" charset="0"/>
              </a:rPr>
              <a:t>(</a:t>
            </a:r>
            <a:r>
              <a:rPr lang="en-US" sz="1000" dirty="0">
                <a:solidFill>
                  <a:srgbClr val="808080"/>
                </a:solidFill>
                <a:highlight>
                  <a:srgbClr val="FFFFFF"/>
                </a:highlight>
                <a:latin typeface="Courier New" panose="02070309020205020404" pitchFamily="49" charset="0"/>
              </a:rPr>
              <a:t>"</a:t>
            </a:r>
            <a:r>
              <a:rPr lang="en-US" sz="1000" dirty="0" err="1">
                <a:solidFill>
                  <a:srgbClr val="808080"/>
                </a:solidFill>
                <a:highlight>
                  <a:srgbClr val="FFFFFF"/>
                </a:highlight>
                <a:latin typeface="Courier New" panose="02070309020205020404" pitchFamily="49" charset="0"/>
              </a:rPr>
              <a:t>ifconfig</a:t>
            </a:r>
            <a:r>
              <a:rPr lang="en-US" sz="1000" dirty="0">
                <a:solidFill>
                  <a:srgbClr val="808080"/>
                </a:solidFill>
                <a:highlight>
                  <a:srgbClr val="FFFFFF"/>
                </a:highlight>
                <a:latin typeface="Courier New" panose="02070309020205020404" pitchFamily="49" charset="0"/>
              </a:rPr>
              <a:t> eth0 169.254.1.1 </a:t>
            </a:r>
            <a:r>
              <a:rPr lang="en-US" sz="1000" dirty="0" err="1">
                <a:solidFill>
                  <a:srgbClr val="808080"/>
                </a:solidFill>
                <a:highlight>
                  <a:srgbClr val="FFFFFF"/>
                </a:highlight>
                <a:latin typeface="Courier New" panose="02070309020205020404" pitchFamily="49" charset="0"/>
              </a:rPr>
              <a:t>netmask</a:t>
            </a:r>
            <a:r>
              <a:rPr lang="en-US" sz="1000" dirty="0">
                <a:solidFill>
                  <a:srgbClr val="808080"/>
                </a:solidFill>
                <a:highlight>
                  <a:srgbClr val="FFFFFF"/>
                </a:highlight>
                <a:latin typeface="Courier New" panose="02070309020205020404" pitchFamily="49" charset="0"/>
              </a:rPr>
              <a:t> 255.255.0.0 up"</a:t>
            </a:r>
            <a:r>
              <a:rPr lang="en-US" sz="1000" b="1" dirty="0">
                <a:solidFill>
                  <a:srgbClr val="000080"/>
                </a:solidFill>
                <a:highlight>
                  <a:srgbClr val="FFFFFF"/>
                </a:highlight>
                <a:latin typeface="Courier New" panose="02070309020205020404" pitchFamily="49" charset="0"/>
              </a:rPr>
              <a:t>);</a:t>
            </a:r>
            <a:endParaRPr lang="en-US" sz="1000" dirty="0">
              <a:highlight>
                <a:srgbClr val="FFFFFF"/>
              </a:highlight>
              <a:latin typeface="Courier New" panose="02070309020205020404" pitchFamily="49" charset="0"/>
            </a:endParaRPr>
          </a:p>
          <a:p>
            <a:pPr algn="l"/>
            <a:endParaRPr lang="es-MX" sz="1000" dirty="0">
              <a:highlight>
                <a:srgbClr val="FFFFFF"/>
              </a:highlight>
              <a:latin typeface="Courier New" panose="02070309020205020404" pitchFamily="49" charset="0"/>
            </a:endParaRPr>
          </a:p>
          <a:p>
            <a:pPr algn="l"/>
            <a:r>
              <a:rPr lang="es-MX" sz="1000" b="1" dirty="0">
                <a:solidFill>
                  <a:srgbClr val="000080"/>
                </a:solidFill>
                <a:highlight>
                  <a:srgbClr val="FFFFFF"/>
                </a:highlight>
                <a:latin typeface="Courier New" panose="02070309020205020404" pitchFamily="49" charset="0"/>
              </a:rPr>
              <a:t>}</a:t>
            </a:r>
            <a:endParaRPr lang="es-MX" sz="1000" dirty="0">
              <a:highlight>
                <a:srgbClr val="FFFFFF"/>
              </a:highlight>
              <a:latin typeface="Courier New" panose="02070309020205020404" pitchFamily="49" charset="0"/>
            </a:endParaRPr>
          </a:p>
          <a:p>
            <a:pPr algn="l"/>
            <a:endParaRPr lang="es-MX" sz="1000" dirty="0">
              <a:highlight>
                <a:srgbClr val="FFFFFF"/>
              </a:highlight>
              <a:latin typeface="Courier New" panose="02070309020205020404" pitchFamily="49" charset="0"/>
            </a:endParaRPr>
          </a:p>
          <a:p>
            <a:pPr algn="l"/>
            <a:r>
              <a:rPr lang="es-MX" sz="1000" dirty="0" err="1">
                <a:solidFill>
                  <a:srgbClr val="8000FF"/>
                </a:solidFill>
                <a:highlight>
                  <a:srgbClr val="FFFFFF"/>
                </a:highlight>
                <a:latin typeface="Courier New" panose="02070309020205020404" pitchFamily="49" charset="0"/>
              </a:rPr>
              <a:t>void</a:t>
            </a:r>
            <a:r>
              <a:rPr lang="es-MX" sz="1000" dirty="0">
                <a:highlight>
                  <a:srgbClr val="FFFFFF"/>
                </a:highlight>
                <a:latin typeface="Courier New" panose="02070309020205020404" pitchFamily="49" charset="0"/>
              </a:rPr>
              <a:t> </a:t>
            </a:r>
            <a:r>
              <a:rPr lang="es-MX" sz="1000" dirty="0" err="1">
                <a:highlight>
                  <a:srgbClr val="FFFFFF"/>
                </a:highlight>
                <a:latin typeface="Courier New" panose="02070309020205020404" pitchFamily="49" charset="0"/>
              </a:rPr>
              <a:t>loop</a:t>
            </a:r>
            <a:r>
              <a:rPr lang="es-MX" sz="1000" b="1" dirty="0">
                <a:solidFill>
                  <a:srgbClr val="000080"/>
                </a:solidFill>
                <a:highlight>
                  <a:srgbClr val="FFFFFF"/>
                </a:highlight>
                <a:latin typeface="Courier New" panose="02070309020205020404" pitchFamily="49" charset="0"/>
              </a:rPr>
              <a:t>()</a:t>
            </a:r>
            <a:r>
              <a:rPr lang="es-MX" sz="1000" dirty="0">
                <a:highlight>
                  <a:srgbClr val="FFFFFF"/>
                </a:highlight>
                <a:latin typeface="Courier New" panose="02070309020205020404" pitchFamily="49" charset="0"/>
              </a:rPr>
              <a:t> </a:t>
            </a:r>
            <a:r>
              <a:rPr lang="es-MX" sz="1000" b="1" dirty="0">
                <a:solidFill>
                  <a:srgbClr val="000080"/>
                </a:solidFill>
                <a:highlight>
                  <a:srgbClr val="FFFFFF"/>
                </a:highlight>
                <a:latin typeface="Courier New" panose="02070309020205020404" pitchFamily="49" charset="0"/>
              </a:rPr>
              <a:t>{</a:t>
            </a:r>
            <a:endParaRPr lang="es-MX" sz="1000" dirty="0">
              <a:highlight>
                <a:srgbClr val="FFFFFF"/>
              </a:highlight>
              <a:latin typeface="Courier New" panose="02070309020205020404" pitchFamily="49" charset="0"/>
            </a:endParaRPr>
          </a:p>
          <a:p>
            <a:pPr algn="l"/>
            <a:r>
              <a:rPr lang="es-MX" sz="1000" dirty="0" smtClean="0">
                <a:highlight>
                  <a:srgbClr val="FFFFFF"/>
                </a:highlight>
                <a:latin typeface="Courier New" panose="02070309020205020404" pitchFamily="49" charset="0"/>
              </a:rPr>
              <a:t> </a:t>
            </a:r>
            <a:endParaRPr lang="es-MX" sz="1000" dirty="0">
              <a:highlight>
                <a:srgbClr val="FFFFFF"/>
              </a:highlight>
              <a:latin typeface="Courier New" panose="02070309020205020404" pitchFamily="49" charset="0"/>
            </a:endParaRPr>
          </a:p>
          <a:p>
            <a:pPr algn="l"/>
            <a:r>
              <a:rPr lang="es-MX" sz="1000" b="1" dirty="0">
                <a:solidFill>
                  <a:srgbClr val="000080"/>
                </a:solidFill>
                <a:highlight>
                  <a:srgbClr val="FFFFFF"/>
                </a:highlight>
                <a:latin typeface="Courier New" panose="02070309020205020404" pitchFamily="49" charset="0"/>
              </a:rPr>
              <a:t>}</a:t>
            </a:r>
            <a:endParaRPr lang="es-MX" dirty="0"/>
          </a:p>
        </p:txBody>
      </p:sp>
      <p:pic>
        <p:nvPicPr>
          <p:cNvPr id="16" name="Bild 96" descr="0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862546" flipV="1">
            <a:off x="2826105" y="3150995"/>
            <a:ext cx="27622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2"/>
          <p:cNvSpPr>
            <a:spLocks/>
          </p:cNvSpPr>
          <p:nvPr/>
        </p:nvSpPr>
        <p:spPr bwMode="auto">
          <a:xfrm>
            <a:off x="5436096" y="1692185"/>
            <a:ext cx="3030426" cy="500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r>
              <a:rPr lang="es-MX" sz="1100" b="1" i="1" dirty="0" err="1" smtClean="0">
                <a:solidFill>
                  <a:srgbClr val="4D4D4D"/>
                </a:solidFill>
                <a:latin typeface="Lato Light" charset="0"/>
                <a:ea typeface="ＭＳ Ｐゴシック" charset="0"/>
                <a:cs typeface="Lato Light" charset="0"/>
                <a:sym typeface="Lato Light" charset="0"/>
              </a:rPr>
              <a:t>telnetd</a:t>
            </a:r>
            <a:r>
              <a:rPr lang="es-MX" sz="1100" dirty="0" smtClean="0">
                <a:solidFill>
                  <a:srgbClr val="4D4D4D"/>
                </a:solidFill>
                <a:latin typeface="Lato Light" charset="0"/>
                <a:ea typeface="ＭＳ Ｐゴシック" charset="0"/>
                <a:cs typeface="Lato Light" charset="0"/>
                <a:sym typeface="Lato Light" charset="0"/>
              </a:rPr>
              <a:t> es un comando de Linux que ordena el inicio de servidor de telnet.</a:t>
            </a:r>
            <a:endParaRPr lang="en-US" sz="1100" dirty="0">
              <a:solidFill>
                <a:srgbClr val="4D4D4D"/>
              </a:solidFill>
              <a:latin typeface="Lato Light" charset="0"/>
              <a:ea typeface="ＭＳ Ｐゴシック" charset="0"/>
              <a:cs typeface="Lato Light" charset="0"/>
              <a:sym typeface="Lato Light" charset="0"/>
            </a:endParaRPr>
          </a:p>
        </p:txBody>
      </p:sp>
      <p:pic>
        <p:nvPicPr>
          <p:cNvPr id="18" name="Bild 1" descr="0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52411">
            <a:off x="5607787" y="2288991"/>
            <a:ext cx="557212" cy="900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Bild 53" descr="1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421740" flipH="1">
            <a:off x="4794276" y="3908520"/>
            <a:ext cx="833438" cy="11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2"/>
          <p:cNvSpPr>
            <a:spLocks/>
          </p:cNvSpPr>
          <p:nvPr/>
        </p:nvSpPr>
        <p:spPr bwMode="auto">
          <a:xfrm>
            <a:off x="5564504" y="4267925"/>
            <a:ext cx="2902018" cy="765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r>
              <a:rPr lang="es-MX" sz="1100" b="1" i="1" dirty="0" err="1" smtClean="0">
                <a:solidFill>
                  <a:srgbClr val="4D4D4D"/>
                </a:solidFill>
                <a:latin typeface="Lato Light" charset="0"/>
                <a:ea typeface="ＭＳ Ｐゴシック" charset="0"/>
                <a:cs typeface="Lato Light" charset="0"/>
                <a:sym typeface="Lato Light" charset="0"/>
              </a:rPr>
              <a:t>ifconfig</a:t>
            </a:r>
            <a:r>
              <a:rPr lang="es-MX" sz="1100" dirty="0" smtClean="0">
                <a:solidFill>
                  <a:srgbClr val="4D4D4D"/>
                </a:solidFill>
                <a:latin typeface="Lato Light" charset="0"/>
                <a:ea typeface="ＭＳ Ｐゴシック" charset="0"/>
                <a:cs typeface="Lato Light" charset="0"/>
                <a:sym typeface="Lato Light" charset="0"/>
              </a:rPr>
              <a:t> es una herramienta de configuración de interfaces de red en Linux. En este caso estamos asignado una dirección estática a la interfaz Ethernet que lleva el nombre de eth0.</a:t>
            </a:r>
            <a:endParaRPr lang="en-US" sz="1100" dirty="0">
              <a:solidFill>
                <a:srgbClr val="4D4D4D"/>
              </a:solidFill>
              <a:latin typeface="Lato Light" charset="0"/>
              <a:ea typeface="ＭＳ Ｐゴシック" charset="0"/>
              <a:cs typeface="Lato Light" charset="0"/>
              <a:sym typeface="Lato Light" charset="0"/>
            </a:endParaRPr>
          </a:p>
        </p:txBody>
      </p:sp>
    </p:spTree>
    <p:extLst>
      <p:ext uri="{BB962C8B-B14F-4D97-AF65-F5344CB8AC3E}">
        <p14:creationId xmlns:p14="http://schemas.microsoft.com/office/powerpoint/2010/main" val="18427354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p:cNvSpPr>
          <p:nvPr/>
        </p:nvSpPr>
        <p:spPr bwMode="auto">
          <a:xfrm>
            <a:off x="683568" y="1366248"/>
            <a:ext cx="2448272" cy="6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r">
              <a:lnSpc>
                <a:spcPct val="70000"/>
              </a:lnSpc>
            </a:pPr>
            <a:r>
              <a:rPr lang="es-MX" sz="3800" dirty="0" err="1" smtClean="0">
                <a:solidFill>
                  <a:schemeClr val="tx1"/>
                </a:solidFill>
                <a:latin typeface="Bebas Neue" charset="0"/>
                <a:ea typeface="ＭＳ Ｐゴシック" charset="0"/>
                <a:cs typeface="Bebas Neue" charset="0"/>
                <a:sym typeface="Bebas Neue" charset="0"/>
              </a:rPr>
              <a:t>Putty</a:t>
            </a:r>
            <a:endParaRPr lang="es-MX" sz="3800" dirty="0" smtClean="0">
              <a:solidFill>
                <a:schemeClr val="tx1"/>
              </a:solidFill>
              <a:latin typeface="Bebas Neue" charset="0"/>
              <a:ea typeface="ＭＳ Ｐゴシック" charset="0"/>
              <a:cs typeface="Bebas Neue" charset="0"/>
              <a:sym typeface="Bebas Neue" charset="0"/>
            </a:endParaRPr>
          </a:p>
        </p:txBody>
      </p:sp>
      <p:sp>
        <p:nvSpPr>
          <p:cNvPr id="32782" name="Rectangle 14"/>
          <p:cNvSpPr>
            <a:spLocks/>
          </p:cNvSpPr>
          <p:nvPr/>
        </p:nvSpPr>
        <p:spPr bwMode="auto">
          <a:xfrm>
            <a:off x="6742375" y="499102"/>
            <a:ext cx="2167185" cy="276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p:txBody>
      </p:sp>
      <p:sp>
        <p:nvSpPr>
          <p:cNvPr id="32784" name="Rectangle 16"/>
          <p:cNvSpPr>
            <a:spLocks/>
          </p:cNvSpPr>
          <p:nvPr/>
        </p:nvSpPr>
        <p:spPr bwMode="auto">
          <a:xfrm>
            <a:off x="-21449" y="1879458"/>
            <a:ext cx="3153290" cy="71633"/>
          </a:xfrm>
          <a:prstGeom prst="rect">
            <a:avLst/>
          </a:prstGeom>
          <a:solidFill>
            <a:schemeClr val="accent2"/>
          </a:solidFill>
          <a:ln>
            <a:noFill/>
          </a:ln>
          <a:extLst/>
        </p:spPr>
        <p:txBody>
          <a:bodyPr lIns="0" tIns="0" rIns="0" bIns="0"/>
          <a:lstStyle/>
          <a:p>
            <a:endParaRPr lang="en-US"/>
          </a:p>
        </p:txBody>
      </p:sp>
      <p:sp>
        <p:nvSpPr>
          <p:cNvPr id="10" name="Rectangle 14"/>
          <p:cNvSpPr>
            <a:spLocks/>
          </p:cNvSpPr>
          <p:nvPr/>
        </p:nvSpPr>
        <p:spPr bwMode="auto">
          <a:xfrm>
            <a:off x="373867" y="2139702"/>
            <a:ext cx="2541949" cy="276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Telnet</a:t>
            </a:r>
          </a:p>
          <a:p>
            <a:pPr algn="l">
              <a:lnSpc>
                <a:spcPct val="110000"/>
              </a:lnSpc>
            </a:pPr>
            <a:endParaRPr lang="es-MX" sz="1100" b="1"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err="1" smtClean="0">
                <a:solidFill>
                  <a:srgbClr val="4D4D4D"/>
                </a:solidFill>
                <a:latin typeface="Lato Light" charset="0"/>
                <a:ea typeface="ＭＳ Ｐゴシック" charset="0"/>
                <a:cs typeface="Lato Light" charset="0"/>
                <a:sym typeface="Lato Light" charset="0"/>
              </a:rPr>
              <a:t>Putty</a:t>
            </a:r>
            <a:r>
              <a:rPr lang="es-MX" sz="1100" dirty="0" smtClean="0">
                <a:solidFill>
                  <a:srgbClr val="4D4D4D"/>
                </a:solidFill>
                <a:latin typeface="Lato Light" charset="0"/>
                <a:ea typeface="ＭＳ Ｐゴシック" charset="0"/>
                <a:cs typeface="Lato Light" charset="0"/>
                <a:sym typeface="Lato Light" charset="0"/>
              </a:rPr>
              <a:t> es un programa para emular una terminal en la cual podemos iniciar sesiones de diferentes protocolos de comunicación.</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marL="400050" lvl="1" indent="-228600" algn="l">
              <a:lnSpc>
                <a:spcPct val="110000"/>
              </a:lnSpc>
              <a:buFont typeface="+mj-lt"/>
              <a:buAutoNum type="arabicPeriod"/>
            </a:pPr>
            <a:r>
              <a:rPr lang="es-MX" sz="1100" dirty="0" smtClean="0">
                <a:solidFill>
                  <a:srgbClr val="4D4D4D"/>
                </a:solidFill>
                <a:latin typeface="Lato Light" charset="0"/>
                <a:ea typeface="ＭＳ Ｐゴシック" charset="0"/>
                <a:cs typeface="Lato Light" charset="0"/>
                <a:sym typeface="Lato Light" charset="0"/>
              </a:rPr>
              <a:t>Iniciar el servicio de Telnet en Galileo.</a:t>
            </a:r>
          </a:p>
          <a:p>
            <a:pPr marL="400050" lvl="1" indent="-228600" algn="l">
              <a:lnSpc>
                <a:spcPct val="110000"/>
              </a:lnSpc>
              <a:buFont typeface="+mj-lt"/>
              <a:buAutoNum type="arabicPeriod"/>
            </a:pPr>
            <a:r>
              <a:rPr lang="es-MX" sz="1100" dirty="0" smtClean="0">
                <a:solidFill>
                  <a:srgbClr val="4D4D4D"/>
                </a:solidFill>
                <a:latin typeface="Lato Light" charset="0"/>
                <a:ea typeface="ＭＳ Ｐゴシック" charset="0"/>
                <a:cs typeface="Lato Light" charset="0"/>
                <a:sym typeface="Lato Light" charset="0"/>
              </a:rPr>
              <a:t>Asignar una dirección IP a Galileo, ya sea de manera estática o mediante DHCP.</a:t>
            </a:r>
          </a:p>
          <a:p>
            <a:pPr marL="400050" lvl="1" indent="-228600" algn="l">
              <a:lnSpc>
                <a:spcPct val="110000"/>
              </a:lnSpc>
              <a:buFont typeface="+mj-lt"/>
              <a:buAutoNum type="arabicPeriod"/>
            </a:pPr>
            <a:r>
              <a:rPr lang="es-MX" sz="1100" dirty="0" smtClean="0">
                <a:solidFill>
                  <a:srgbClr val="4D4D4D"/>
                </a:solidFill>
                <a:latin typeface="Lato Light" charset="0"/>
                <a:ea typeface="ＭＳ Ｐゴシック" charset="0"/>
                <a:cs typeface="Lato Light" charset="0"/>
                <a:sym typeface="Lato Light" charset="0"/>
              </a:rPr>
              <a:t>Ejecutar un cliente (</a:t>
            </a:r>
            <a:r>
              <a:rPr lang="es-MX" sz="1100" dirty="0" err="1" smtClean="0">
                <a:solidFill>
                  <a:srgbClr val="4D4D4D"/>
                </a:solidFill>
                <a:latin typeface="Lato Light" charset="0"/>
                <a:ea typeface="ＭＳ Ｐゴシック" charset="0"/>
                <a:cs typeface="Lato Light" charset="0"/>
                <a:sym typeface="Lato Light" charset="0"/>
              </a:rPr>
              <a:t>Putty</a:t>
            </a:r>
            <a:r>
              <a:rPr lang="es-MX" sz="1100" dirty="0" smtClean="0">
                <a:solidFill>
                  <a:srgbClr val="4D4D4D"/>
                </a:solidFill>
                <a:latin typeface="Lato Light" charset="0"/>
                <a:ea typeface="ＭＳ Ｐゴシック" charset="0"/>
                <a:cs typeface="Lato Light" charset="0"/>
                <a:sym typeface="Lato Light" charset="0"/>
              </a:rPr>
              <a:t>) de Telnet e iniciar sesión.</a:t>
            </a: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a:t>
            </a:r>
          </a:p>
        </p:txBody>
      </p:sp>
      <p:sp>
        <p:nvSpPr>
          <p:cNvPr id="20" name="Rectangle 2"/>
          <p:cNvSpPr>
            <a:spLocks/>
          </p:cNvSpPr>
          <p:nvPr/>
        </p:nvSpPr>
        <p:spPr bwMode="auto">
          <a:xfrm>
            <a:off x="4644008" y="4110217"/>
            <a:ext cx="3978566" cy="765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Para iniciar la sesión Telnet, </a:t>
            </a:r>
            <a:r>
              <a:rPr lang="es-MX" sz="1100" dirty="0" err="1" smtClean="0">
                <a:solidFill>
                  <a:srgbClr val="4D4D4D"/>
                </a:solidFill>
                <a:latin typeface="Lato Light" charset="0"/>
                <a:ea typeface="ＭＳ Ｐゴシック" charset="0"/>
                <a:cs typeface="Lato Light" charset="0"/>
                <a:sym typeface="Lato Light" charset="0"/>
              </a:rPr>
              <a:t>putty</a:t>
            </a:r>
            <a:r>
              <a:rPr lang="es-MX" sz="1100" dirty="0" smtClean="0">
                <a:solidFill>
                  <a:srgbClr val="4D4D4D"/>
                </a:solidFill>
                <a:latin typeface="Lato Light" charset="0"/>
                <a:ea typeface="ＭＳ Ｐゴシック" charset="0"/>
                <a:cs typeface="Lato Light" charset="0"/>
                <a:sym typeface="Lato Light" charset="0"/>
              </a:rPr>
              <a:t> debe estar configurado para el uso de este protocolo, de igual forma debemos de ingresar el IP asignada a Galileo. El Puerto por default para el servicio de Telnet es 23 por lo que no debemos de modificarlo.</a:t>
            </a:r>
            <a:endParaRPr lang="es-MX" sz="1100" dirty="0">
              <a:solidFill>
                <a:srgbClr val="4D4D4D"/>
              </a:solidFill>
              <a:latin typeface="Lato Light" charset="0"/>
              <a:ea typeface="ＭＳ Ｐゴシック" charset="0"/>
              <a:cs typeface="Lato Light" charset="0"/>
              <a:sym typeface="Lato Light" charset="0"/>
            </a:endParaRPr>
          </a:p>
        </p:txBody>
      </p:sp>
      <p:pic>
        <p:nvPicPr>
          <p:cNvPr id="4098" name="Picture 2" descr="https://c2.staticflickr.com/4/3275/3101765915_384a6973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89" y="199712"/>
            <a:ext cx="1608113" cy="16081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948" y="416620"/>
            <a:ext cx="3921626" cy="3523282"/>
          </a:xfrm>
          <a:prstGeom prst="rect">
            <a:avLst/>
          </a:prstGeom>
        </p:spPr>
      </p:pic>
    </p:spTree>
    <p:extLst>
      <p:ext uri="{BB962C8B-B14F-4D97-AF65-F5344CB8AC3E}">
        <p14:creationId xmlns:p14="http://schemas.microsoft.com/office/powerpoint/2010/main" val="32541453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p:cNvSpPr>
          <p:nvPr/>
        </p:nvSpPr>
        <p:spPr bwMode="auto">
          <a:xfrm>
            <a:off x="683568" y="1366248"/>
            <a:ext cx="2448272" cy="6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r">
              <a:lnSpc>
                <a:spcPct val="70000"/>
              </a:lnSpc>
            </a:pPr>
            <a:r>
              <a:rPr lang="es-MX" sz="3800" dirty="0" smtClean="0">
                <a:solidFill>
                  <a:schemeClr val="tx1"/>
                </a:solidFill>
                <a:latin typeface="Bebas Neue" charset="0"/>
                <a:ea typeface="ＭＳ Ｐゴシック" charset="0"/>
                <a:cs typeface="Bebas Neue" charset="0"/>
                <a:sym typeface="Bebas Neue" charset="0"/>
              </a:rPr>
              <a:t>Telnet</a:t>
            </a:r>
          </a:p>
        </p:txBody>
      </p:sp>
      <p:sp>
        <p:nvSpPr>
          <p:cNvPr id="32782" name="Rectangle 14"/>
          <p:cNvSpPr>
            <a:spLocks/>
          </p:cNvSpPr>
          <p:nvPr/>
        </p:nvSpPr>
        <p:spPr bwMode="auto">
          <a:xfrm>
            <a:off x="6742375" y="499102"/>
            <a:ext cx="2167185" cy="276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p:txBody>
      </p:sp>
      <p:sp>
        <p:nvSpPr>
          <p:cNvPr id="32784" name="Rectangle 16"/>
          <p:cNvSpPr>
            <a:spLocks/>
          </p:cNvSpPr>
          <p:nvPr/>
        </p:nvSpPr>
        <p:spPr bwMode="auto">
          <a:xfrm>
            <a:off x="-21449" y="1879458"/>
            <a:ext cx="3153290" cy="71633"/>
          </a:xfrm>
          <a:prstGeom prst="rect">
            <a:avLst/>
          </a:prstGeom>
          <a:solidFill>
            <a:schemeClr val="accent2"/>
          </a:solidFill>
          <a:ln>
            <a:noFill/>
          </a:ln>
          <a:extLst/>
        </p:spPr>
        <p:txBody>
          <a:bodyPr lIns="0" tIns="0" rIns="0" bIns="0"/>
          <a:lstStyle/>
          <a:p>
            <a:endParaRPr lang="en-US"/>
          </a:p>
        </p:txBody>
      </p:sp>
      <p:sp>
        <p:nvSpPr>
          <p:cNvPr id="10" name="Rectangle 14"/>
          <p:cNvSpPr>
            <a:spLocks/>
          </p:cNvSpPr>
          <p:nvPr/>
        </p:nvSpPr>
        <p:spPr bwMode="auto">
          <a:xfrm>
            <a:off x="373867" y="2139702"/>
            <a:ext cx="2541949" cy="276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Telnet</a:t>
            </a:r>
          </a:p>
          <a:p>
            <a:pPr algn="l">
              <a:lnSpc>
                <a:spcPct val="110000"/>
              </a:lnSpc>
            </a:pPr>
            <a:endParaRPr lang="es-MX" sz="1100" b="1"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Si todo  a salido de manera correcta ahora tenemos una sesión con la cuenta de súper usuario (</a:t>
            </a:r>
            <a:r>
              <a:rPr lang="es-MX" sz="1100" dirty="0" err="1" smtClean="0">
                <a:solidFill>
                  <a:srgbClr val="4D4D4D"/>
                </a:solidFill>
                <a:latin typeface="Lato Light" charset="0"/>
                <a:ea typeface="ＭＳ Ｐゴシック" charset="0"/>
                <a:cs typeface="Lato Light" charset="0"/>
                <a:sym typeface="Lato Light" charset="0"/>
              </a:rPr>
              <a:t>root</a:t>
            </a:r>
            <a:r>
              <a:rPr lang="es-MX" sz="1100" dirty="0" smtClean="0">
                <a:solidFill>
                  <a:srgbClr val="4D4D4D"/>
                </a:solidFill>
                <a:latin typeface="Lato Light" charset="0"/>
                <a:ea typeface="ＭＳ Ｐゴシック" charset="0"/>
                <a:cs typeface="Lato Light" charset="0"/>
                <a:sym typeface="Lato Light" charset="0"/>
              </a:rPr>
              <a:t>) en Galileo.</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Ahora que hacer? Prueba los siguientes comandos.</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endParaRPr lang="es-MX" sz="1100" dirty="0" smtClean="0">
              <a:solidFill>
                <a:srgbClr val="4D4D4D"/>
              </a:solidFill>
              <a:latin typeface="Lato Light" charset="0"/>
              <a:ea typeface="ＭＳ Ｐゴシック" charset="0"/>
              <a:cs typeface="Lato Light" charset="0"/>
              <a:sym typeface="Lato Light" charset="0"/>
            </a:endParaRPr>
          </a:p>
        </p:txBody>
      </p:sp>
      <p:pic>
        <p:nvPicPr>
          <p:cNvPr id="4098" name="Picture 2" descr="https://c2.staticflickr.com/4/3275/3101765915_384a6973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89" y="199712"/>
            <a:ext cx="1608113" cy="16081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1263932"/>
            <a:ext cx="4206537" cy="2891994"/>
          </a:xfrm>
          <a:prstGeom prst="rect">
            <a:avLst/>
          </a:prstGeom>
        </p:spPr>
      </p:pic>
      <p:sp>
        <p:nvSpPr>
          <p:cNvPr id="4" name="TextBox 3"/>
          <p:cNvSpPr txBox="1"/>
          <p:nvPr/>
        </p:nvSpPr>
        <p:spPr>
          <a:xfrm>
            <a:off x="1297844" y="4300250"/>
            <a:ext cx="3667992" cy="600164"/>
          </a:xfrm>
          <a:prstGeom prst="rect">
            <a:avLst/>
          </a:prstGeom>
          <a:noFill/>
        </p:spPr>
        <p:txBody>
          <a:bodyPr wrap="none" rtlCol="0">
            <a:spAutoFit/>
          </a:bodyPr>
          <a:lstStyle/>
          <a:p>
            <a:pPr algn="l"/>
            <a:r>
              <a:rPr lang="es-MX" sz="1100" b="1" dirty="0" err="1">
                <a:solidFill>
                  <a:srgbClr val="0000FF"/>
                </a:solidFill>
                <a:highlight>
                  <a:srgbClr val="FFFFFF"/>
                </a:highlight>
                <a:latin typeface="Courier New" panose="02070309020205020404" pitchFamily="49" charset="0"/>
              </a:rPr>
              <a:t>ls</a:t>
            </a:r>
            <a:endParaRPr lang="es-MX" sz="1100" dirty="0">
              <a:highlight>
                <a:srgbClr val="FFFFFF"/>
              </a:highlight>
              <a:latin typeface="Courier New" panose="02070309020205020404" pitchFamily="49" charset="0"/>
            </a:endParaRPr>
          </a:p>
          <a:p>
            <a:pPr algn="l"/>
            <a:r>
              <a:rPr lang="es-MX" sz="1100" b="1" dirty="0" err="1">
                <a:solidFill>
                  <a:srgbClr val="0000FF"/>
                </a:solidFill>
                <a:highlight>
                  <a:srgbClr val="FFFFFF"/>
                </a:highlight>
                <a:latin typeface="Courier New" panose="02070309020205020404" pitchFamily="49" charset="0"/>
              </a:rPr>
              <a:t>cat</a:t>
            </a:r>
            <a:r>
              <a:rPr lang="es-MX" sz="1100" dirty="0">
                <a:highlight>
                  <a:srgbClr val="FFFFFF"/>
                </a:highlight>
                <a:latin typeface="Courier New" panose="02070309020205020404" pitchFamily="49" charset="0"/>
              </a:rPr>
              <a:t> </a:t>
            </a:r>
            <a:r>
              <a:rPr lang="es-MX" sz="1100" b="1" dirty="0">
                <a:solidFill>
                  <a:srgbClr val="804000"/>
                </a:solidFill>
                <a:highlight>
                  <a:srgbClr val="FFFFFF"/>
                </a:highlight>
                <a:latin typeface="Courier New" panose="02070309020205020404" pitchFamily="49" charset="0"/>
              </a:rPr>
              <a:t>/</a:t>
            </a:r>
            <a:r>
              <a:rPr lang="es-MX" sz="1100" dirty="0" err="1">
                <a:highlight>
                  <a:srgbClr val="FFFFFF"/>
                </a:highlight>
                <a:latin typeface="Courier New" panose="02070309020205020404" pitchFamily="49" charset="0"/>
              </a:rPr>
              <a:t>proc</a:t>
            </a:r>
            <a:r>
              <a:rPr lang="es-MX" sz="1100" b="1" dirty="0">
                <a:solidFill>
                  <a:srgbClr val="804000"/>
                </a:solidFill>
                <a:highlight>
                  <a:srgbClr val="FFFFFF"/>
                </a:highlight>
                <a:latin typeface="Courier New" panose="02070309020205020404" pitchFamily="49" charset="0"/>
              </a:rPr>
              <a:t>/</a:t>
            </a:r>
            <a:r>
              <a:rPr lang="es-MX" sz="1100" dirty="0" err="1">
                <a:highlight>
                  <a:srgbClr val="FFFFFF"/>
                </a:highlight>
                <a:latin typeface="Courier New" panose="02070309020205020404" pitchFamily="49" charset="0"/>
              </a:rPr>
              <a:t>cpuinfo</a:t>
            </a:r>
            <a:endParaRPr lang="es-MX" sz="1100" dirty="0">
              <a:highlight>
                <a:srgbClr val="FFFFFF"/>
              </a:highlight>
              <a:latin typeface="Courier New" panose="02070309020205020404" pitchFamily="49" charset="0"/>
            </a:endParaRPr>
          </a:p>
          <a:p>
            <a:pPr algn="l"/>
            <a:r>
              <a:rPr lang="es-MX" sz="1100" b="1" dirty="0" err="1">
                <a:solidFill>
                  <a:srgbClr val="0000FF"/>
                </a:solidFill>
                <a:highlight>
                  <a:srgbClr val="FFFFFF"/>
                </a:highlight>
                <a:latin typeface="Courier New" panose="02070309020205020404" pitchFamily="49" charset="0"/>
              </a:rPr>
              <a:t>cat</a:t>
            </a:r>
            <a:r>
              <a:rPr lang="es-MX" sz="1100" dirty="0">
                <a:highlight>
                  <a:srgbClr val="FFFFFF"/>
                </a:highlight>
                <a:latin typeface="Courier New" panose="02070309020205020404" pitchFamily="49" charset="0"/>
              </a:rPr>
              <a:t> </a:t>
            </a:r>
            <a:r>
              <a:rPr lang="es-MX" sz="1100" b="1" dirty="0">
                <a:solidFill>
                  <a:srgbClr val="804000"/>
                </a:solidFill>
                <a:highlight>
                  <a:srgbClr val="FFFFFF"/>
                </a:highlight>
                <a:latin typeface="Courier New" panose="02070309020205020404" pitchFamily="49" charset="0"/>
              </a:rPr>
              <a:t>/</a:t>
            </a:r>
            <a:r>
              <a:rPr lang="es-MX" sz="1100" dirty="0" err="1">
                <a:highlight>
                  <a:srgbClr val="FFFFFF"/>
                </a:highlight>
                <a:latin typeface="Courier New" panose="02070309020205020404" pitchFamily="49" charset="0"/>
              </a:rPr>
              <a:t>sys</a:t>
            </a:r>
            <a:r>
              <a:rPr lang="es-MX" sz="1100" b="1" dirty="0">
                <a:solidFill>
                  <a:srgbClr val="804000"/>
                </a:solidFill>
                <a:highlight>
                  <a:srgbClr val="FFFFFF"/>
                </a:highlight>
                <a:latin typeface="Courier New" panose="02070309020205020404" pitchFamily="49" charset="0"/>
              </a:rPr>
              <a:t>/</a:t>
            </a:r>
            <a:r>
              <a:rPr lang="es-MX" sz="1100" dirty="0" err="1">
                <a:highlight>
                  <a:srgbClr val="FFFFFF"/>
                </a:highlight>
                <a:latin typeface="Courier New" panose="02070309020205020404" pitchFamily="49" charset="0"/>
              </a:rPr>
              <a:t>class</a:t>
            </a:r>
            <a:r>
              <a:rPr lang="es-MX" sz="1100" b="1" dirty="0">
                <a:solidFill>
                  <a:srgbClr val="804000"/>
                </a:solidFill>
                <a:highlight>
                  <a:srgbClr val="FFFFFF"/>
                </a:highlight>
                <a:latin typeface="Courier New" panose="02070309020205020404" pitchFamily="49" charset="0"/>
              </a:rPr>
              <a:t>/</a:t>
            </a:r>
            <a:r>
              <a:rPr lang="es-MX" sz="1100" dirty="0" err="1">
                <a:highlight>
                  <a:srgbClr val="FFFFFF"/>
                </a:highlight>
                <a:latin typeface="Courier New" panose="02070309020205020404" pitchFamily="49" charset="0"/>
              </a:rPr>
              <a:t>thermal</a:t>
            </a:r>
            <a:r>
              <a:rPr lang="es-MX" sz="1100" b="1" dirty="0">
                <a:solidFill>
                  <a:srgbClr val="804000"/>
                </a:solidFill>
                <a:highlight>
                  <a:srgbClr val="FFFFFF"/>
                </a:highlight>
                <a:latin typeface="Courier New" panose="02070309020205020404" pitchFamily="49" charset="0"/>
              </a:rPr>
              <a:t>/</a:t>
            </a:r>
            <a:r>
              <a:rPr lang="es-MX" sz="1100" dirty="0">
                <a:highlight>
                  <a:srgbClr val="FFFFFF"/>
                </a:highlight>
                <a:latin typeface="Courier New" panose="02070309020205020404" pitchFamily="49" charset="0"/>
              </a:rPr>
              <a:t>thermal_zone0</a:t>
            </a:r>
            <a:r>
              <a:rPr lang="es-MX" sz="1100" b="1" dirty="0">
                <a:solidFill>
                  <a:srgbClr val="804000"/>
                </a:solidFill>
                <a:highlight>
                  <a:srgbClr val="FFFFFF"/>
                </a:highlight>
                <a:latin typeface="Courier New" panose="02070309020205020404" pitchFamily="49" charset="0"/>
              </a:rPr>
              <a:t>/</a:t>
            </a:r>
            <a:r>
              <a:rPr lang="es-MX" sz="1100" dirty="0" err="1">
                <a:highlight>
                  <a:srgbClr val="FFFFFF"/>
                </a:highlight>
                <a:latin typeface="Courier New" panose="02070309020205020404" pitchFamily="49" charset="0"/>
              </a:rPr>
              <a:t>temp</a:t>
            </a:r>
            <a:endParaRPr lang="es-MX" sz="1100" dirty="0"/>
          </a:p>
        </p:txBody>
      </p:sp>
      <p:pic>
        <p:nvPicPr>
          <p:cNvPr id="12" name="Bild 65" descr="2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0389" y="4155926"/>
            <a:ext cx="1023938" cy="55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602312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cdn4.mos.techradar.futurecdn.net/art/software/linux_penguin-580-90.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325367" y="42865"/>
            <a:ext cx="721727" cy="7980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makezineblog.files.wordpress.com/2014/04/1h1a76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0538"/>
            <a:ext cx="2592288" cy="1944216"/>
          </a:xfrm>
          <a:prstGeom prst="rect">
            <a:avLst/>
          </a:prstGeom>
          <a:noFill/>
          <a:extLst>
            <a:ext uri="{909E8E84-426E-40DD-AFC4-6F175D3DCCD1}">
              <a14:hiddenFill xmlns:a14="http://schemas.microsoft.com/office/drawing/2010/main">
                <a:solidFill>
                  <a:srgbClr val="FFFFFF"/>
                </a:solidFill>
              </a14:hiddenFill>
            </a:ext>
          </a:extLst>
        </p:spPr>
      </p:pic>
      <p:sp>
        <p:nvSpPr>
          <p:cNvPr id="32781" name="Rectangle 13"/>
          <p:cNvSpPr>
            <a:spLocks/>
          </p:cNvSpPr>
          <p:nvPr/>
        </p:nvSpPr>
        <p:spPr bwMode="auto">
          <a:xfrm>
            <a:off x="5076056" y="-2654"/>
            <a:ext cx="3843436"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r">
              <a:lnSpc>
                <a:spcPct val="70000"/>
              </a:lnSpc>
            </a:pPr>
            <a:r>
              <a:rPr lang="es-MX" sz="3800" dirty="0" smtClean="0">
                <a:solidFill>
                  <a:schemeClr val="tx1"/>
                </a:solidFill>
                <a:latin typeface="Bebas Neue" charset="0"/>
                <a:ea typeface="ＭＳ Ｐゴシック" charset="0"/>
                <a:cs typeface="Bebas Neue" charset="0"/>
                <a:sym typeface="Bebas Neue" charset="0"/>
              </a:rPr>
              <a:t>Galileo</a:t>
            </a:r>
          </a:p>
          <a:p>
            <a:pPr algn="r">
              <a:lnSpc>
                <a:spcPct val="70000"/>
              </a:lnSpc>
            </a:pPr>
            <a:r>
              <a:rPr lang="es-MX" sz="3800" dirty="0" smtClean="0">
                <a:solidFill>
                  <a:schemeClr val="accent2"/>
                </a:solidFill>
                <a:latin typeface="Bebas Neue" charset="0"/>
                <a:ea typeface="ＭＳ Ｐゴシック" charset="0"/>
                <a:cs typeface="Bebas Neue" charset="0"/>
                <a:sym typeface="Bebas Neue" charset="0"/>
              </a:rPr>
              <a:t> y </a:t>
            </a:r>
            <a:r>
              <a:rPr lang="es-MX" sz="3800" dirty="0" err="1" smtClean="0">
                <a:solidFill>
                  <a:schemeClr val="accent2"/>
                </a:solidFill>
                <a:latin typeface="Bebas Neue" charset="0"/>
                <a:ea typeface="ＭＳ Ｐゴシック" charset="0"/>
                <a:cs typeface="Bebas Neue" charset="0"/>
                <a:sym typeface="Bebas Neue" charset="0"/>
              </a:rPr>
              <a:t>sysfs</a:t>
            </a:r>
            <a:r>
              <a:rPr lang="es-MX" sz="3800" dirty="0" smtClean="0">
                <a:solidFill>
                  <a:schemeClr val="accent2"/>
                </a:solidFill>
                <a:latin typeface="Bebas Neue" charset="0"/>
                <a:ea typeface="ＭＳ Ｐゴシック" charset="0"/>
                <a:cs typeface="Bebas Neue" charset="0"/>
                <a:sym typeface="Bebas Neue" charset="0"/>
              </a:rPr>
              <a:t> </a:t>
            </a:r>
          </a:p>
        </p:txBody>
      </p:sp>
      <p:sp>
        <p:nvSpPr>
          <p:cNvPr id="32782" name="Rectangle 14"/>
          <p:cNvSpPr>
            <a:spLocks/>
          </p:cNvSpPr>
          <p:nvPr/>
        </p:nvSpPr>
        <p:spPr bwMode="auto">
          <a:xfrm>
            <a:off x="4067944" y="1635646"/>
            <a:ext cx="2167185" cy="2090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err="1" smtClean="0">
                <a:solidFill>
                  <a:srgbClr val="4D4D4D"/>
                </a:solidFill>
                <a:latin typeface="Lato Light" charset="0"/>
                <a:ea typeface="ＭＳ Ｐゴシック" charset="0"/>
                <a:cs typeface="Lato Light" charset="0"/>
                <a:sym typeface="Lato Light" charset="0"/>
              </a:rPr>
              <a:t>Sysfs</a:t>
            </a:r>
            <a:endParaRPr lang="es-MX" sz="1100" b="1" dirty="0" smtClean="0">
              <a:solidFill>
                <a:srgbClr val="4D4D4D"/>
              </a:solidFill>
              <a:latin typeface="Lato Light" charset="0"/>
              <a:ea typeface="ＭＳ Ｐゴシック" charset="0"/>
              <a:cs typeface="Lato Light" charset="0"/>
              <a:sym typeface="Lato Light" charset="0"/>
            </a:endParaRP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err="1" smtClean="0">
                <a:solidFill>
                  <a:srgbClr val="4D4D4D"/>
                </a:solidFill>
                <a:latin typeface="Lato Light" charset="0"/>
                <a:ea typeface="ＭＳ Ｐゴシック" charset="0"/>
                <a:cs typeface="Lato Light" charset="0"/>
                <a:sym typeface="Lato Light" charset="0"/>
              </a:rPr>
              <a:t>Sysfs</a:t>
            </a:r>
            <a:r>
              <a:rPr lang="es-MX" sz="1100" dirty="0" smtClean="0">
                <a:solidFill>
                  <a:srgbClr val="4D4D4D"/>
                </a:solidFill>
                <a:latin typeface="Lato Light" charset="0"/>
                <a:ea typeface="ＭＳ Ｐゴシック" charset="0"/>
                <a:cs typeface="Lato Light" charset="0"/>
                <a:sym typeface="Lato Light" charset="0"/>
              </a:rPr>
              <a:t> es un sistema de archivos virtual, es decir, se crea al arranque de la computadora y se destruye cuando se apaga.</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No existe físicamente en ningún lugar, solo en RAM mientras el ordenador esta encendido.</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p:txBody>
      </p:sp>
      <p:sp>
        <p:nvSpPr>
          <p:cNvPr id="32784" name="Rectangle 16"/>
          <p:cNvSpPr>
            <a:spLocks/>
          </p:cNvSpPr>
          <p:nvPr/>
        </p:nvSpPr>
        <p:spPr bwMode="auto">
          <a:xfrm>
            <a:off x="4788024" y="1476176"/>
            <a:ext cx="4114800" cy="33338"/>
          </a:xfrm>
          <a:prstGeom prst="rect">
            <a:avLst/>
          </a:prstGeom>
          <a:solidFill>
            <a:schemeClr val="accent2"/>
          </a:solidFill>
          <a:ln>
            <a:noFill/>
          </a:ln>
          <a:extLst/>
        </p:spPr>
        <p:txBody>
          <a:bodyPr lIns="0" tIns="0" rIns="0" bIns="0"/>
          <a:lstStyle/>
          <a:p>
            <a:endParaRPr lang="en-US"/>
          </a:p>
        </p:txBody>
      </p:sp>
      <p:sp>
        <p:nvSpPr>
          <p:cNvPr id="10" name="Rectangle 14"/>
          <p:cNvSpPr>
            <a:spLocks/>
          </p:cNvSpPr>
          <p:nvPr/>
        </p:nvSpPr>
        <p:spPr bwMode="auto">
          <a:xfrm>
            <a:off x="892647" y="1707654"/>
            <a:ext cx="2167185" cy="276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Linux: Todo es un archivo</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En sistemas basados en Linux todo se encuentra representado por un archivo, desde la tarjeta de sonido hasta el procesador de la computadora.</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Un caso particular de estudio, útil para interactuar con Galileo, es  </a:t>
            </a:r>
            <a:r>
              <a:rPr lang="es-MX" sz="1100" b="1" dirty="0" err="1" smtClean="0">
                <a:solidFill>
                  <a:srgbClr val="4D4D4D"/>
                </a:solidFill>
                <a:latin typeface="Lato Light" charset="0"/>
                <a:ea typeface="ＭＳ Ｐゴシック" charset="0"/>
                <a:cs typeface="Lato Light" charset="0"/>
                <a:sym typeface="Lato Light" charset="0"/>
              </a:rPr>
              <a:t>sysfs</a:t>
            </a:r>
            <a:r>
              <a:rPr lang="es-MX" sz="1100" dirty="0" smtClean="0">
                <a:solidFill>
                  <a:srgbClr val="4D4D4D"/>
                </a:solidFill>
                <a:latin typeface="Lato Light" charset="0"/>
                <a:ea typeface="ＭＳ Ｐゴシック" charset="0"/>
                <a:cs typeface="Lato Light" charset="0"/>
                <a:sym typeface="Lato Light" charset="0"/>
              </a:rPr>
              <a:t>.</a:t>
            </a:r>
          </a:p>
        </p:txBody>
      </p:sp>
      <p:pic>
        <p:nvPicPr>
          <p:cNvPr id="11" name="Bild 1" descr="0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7992676" flipV="1">
            <a:off x="2590174" y="1079856"/>
            <a:ext cx="557212" cy="900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2" descr="https://cdn3.iconfinder.com/data/icons/brands-applications/512/File-5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8780" y="524820"/>
            <a:ext cx="890282" cy="89028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4"/>
          <p:cNvSpPr>
            <a:spLocks/>
          </p:cNvSpPr>
          <p:nvPr/>
        </p:nvSpPr>
        <p:spPr bwMode="auto">
          <a:xfrm>
            <a:off x="6588224" y="1635646"/>
            <a:ext cx="2167185" cy="2090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dirty="0" err="1">
                <a:solidFill>
                  <a:srgbClr val="4D4D4D"/>
                </a:solidFill>
                <a:latin typeface="Lato Light" charset="0"/>
                <a:ea typeface="ＭＳ Ｐゴシック" charset="0"/>
                <a:cs typeface="Lato Light" charset="0"/>
                <a:sym typeface="Lato Light" charset="0"/>
              </a:rPr>
              <a:t>s</a:t>
            </a:r>
            <a:r>
              <a:rPr lang="es-MX" sz="1100" dirty="0" err="1" smtClean="0">
                <a:solidFill>
                  <a:srgbClr val="4D4D4D"/>
                </a:solidFill>
                <a:latin typeface="Lato Light" charset="0"/>
                <a:ea typeface="ＭＳ Ｐゴシック" charset="0"/>
                <a:cs typeface="Lato Light" charset="0"/>
                <a:sym typeface="Lato Light" charset="0"/>
              </a:rPr>
              <a:t>ysfs</a:t>
            </a:r>
            <a:r>
              <a:rPr lang="es-MX" sz="1100" dirty="0" smtClean="0">
                <a:solidFill>
                  <a:srgbClr val="4D4D4D"/>
                </a:solidFill>
                <a:latin typeface="Lato Light" charset="0"/>
                <a:ea typeface="ＭＳ Ｐゴシック" charset="0"/>
                <a:cs typeface="Lato Light" charset="0"/>
                <a:sym typeface="Lato Light" charset="0"/>
              </a:rPr>
              <a:t> representa el hardware conectado al ordenador. Donde cada objeto registrado en el </a:t>
            </a:r>
            <a:r>
              <a:rPr lang="es-MX" sz="1100" dirty="0" err="1" smtClean="0">
                <a:solidFill>
                  <a:srgbClr val="4D4D4D"/>
                </a:solidFill>
                <a:latin typeface="Lato Light" charset="0"/>
                <a:ea typeface="ＭＳ Ｐゴシック" charset="0"/>
                <a:cs typeface="Lato Light" charset="0"/>
                <a:sym typeface="Lato Light" charset="0"/>
              </a:rPr>
              <a:t>kernel</a:t>
            </a:r>
            <a:r>
              <a:rPr lang="es-MX" sz="1100" dirty="0" smtClean="0">
                <a:solidFill>
                  <a:srgbClr val="4D4D4D"/>
                </a:solidFill>
                <a:latin typeface="Lato Light" charset="0"/>
                <a:ea typeface="ＭＳ Ｐゴシック" charset="0"/>
                <a:cs typeface="Lato Light" charset="0"/>
                <a:sym typeface="Lato Light" charset="0"/>
              </a:rPr>
              <a:t> esta representado por un directorio, sus atributos son archivos y las relaciones entre objetos son representados por ligas simbólicas.</a:t>
            </a:r>
            <a:endParaRPr lang="es-MX" sz="1100" dirty="0">
              <a:solidFill>
                <a:srgbClr val="4D4D4D"/>
              </a:solidFill>
              <a:latin typeface="Lato Light" charset="0"/>
              <a:ea typeface="ＭＳ Ｐゴシック" charset="0"/>
              <a:cs typeface="Lato Light" charset="0"/>
              <a:sym typeface="Lato Light" charset="0"/>
            </a:endParaRPr>
          </a:p>
        </p:txBody>
      </p:sp>
      <p:sp>
        <p:nvSpPr>
          <p:cNvPr id="15" name="Line 15"/>
          <p:cNvSpPr>
            <a:spLocks noChangeShapeType="1"/>
          </p:cNvSpPr>
          <p:nvPr/>
        </p:nvSpPr>
        <p:spPr bwMode="auto">
          <a:xfrm rot="10800000" flipH="1">
            <a:off x="3491880" y="2499742"/>
            <a:ext cx="0" cy="1691878"/>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b="56704"/>
          <a:stretch/>
        </p:blipFill>
        <p:spPr>
          <a:xfrm>
            <a:off x="4913973" y="3651871"/>
            <a:ext cx="2826214" cy="1512168"/>
          </a:xfrm>
          <a:prstGeom prst="rect">
            <a:avLst/>
          </a:prstGeom>
        </p:spPr>
      </p:pic>
    </p:spTree>
    <p:extLst>
      <p:ext uri="{BB962C8B-B14F-4D97-AF65-F5344CB8AC3E}">
        <p14:creationId xmlns:p14="http://schemas.microsoft.com/office/powerpoint/2010/main" val="9020857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cdn4.mos.techradar.futurecdn.net/art/software/linux_penguin-580-90.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131840" y="549601"/>
            <a:ext cx="721727" cy="7980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makezineblog.files.wordpress.com/2014/04/1h1a76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0538"/>
            <a:ext cx="2592288" cy="1944216"/>
          </a:xfrm>
          <a:prstGeom prst="rect">
            <a:avLst/>
          </a:prstGeom>
          <a:noFill/>
          <a:extLst>
            <a:ext uri="{909E8E84-426E-40DD-AFC4-6F175D3DCCD1}">
              <a14:hiddenFill xmlns:a14="http://schemas.microsoft.com/office/drawing/2010/main">
                <a:solidFill>
                  <a:srgbClr val="FFFFFF"/>
                </a:solidFill>
              </a14:hiddenFill>
            </a:ext>
          </a:extLst>
        </p:spPr>
      </p:pic>
      <p:sp>
        <p:nvSpPr>
          <p:cNvPr id="32781" name="Rectangle 13"/>
          <p:cNvSpPr>
            <a:spLocks/>
          </p:cNvSpPr>
          <p:nvPr/>
        </p:nvSpPr>
        <p:spPr bwMode="auto">
          <a:xfrm>
            <a:off x="5076056" y="-2654"/>
            <a:ext cx="3843436"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r">
              <a:lnSpc>
                <a:spcPct val="70000"/>
              </a:lnSpc>
            </a:pPr>
            <a:r>
              <a:rPr lang="es-MX" sz="3800" dirty="0" err="1" smtClean="0">
                <a:solidFill>
                  <a:schemeClr val="tx1"/>
                </a:solidFill>
                <a:latin typeface="Bebas Neue" charset="0"/>
                <a:ea typeface="ＭＳ Ｐゴシック" charset="0"/>
                <a:cs typeface="Bebas Neue" charset="0"/>
                <a:sym typeface="Bebas Neue" charset="0"/>
              </a:rPr>
              <a:t>sysfs</a:t>
            </a:r>
            <a:endParaRPr lang="es-MX" sz="3800" dirty="0" smtClean="0">
              <a:solidFill>
                <a:schemeClr val="tx1"/>
              </a:solidFill>
              <a:latin typeface="Bebas Neue" charset="0"/>
              <a:ea typeface="ＭＳ Ｐゴシック" charset="0"/>
              <a:cs typeface="Bebas Neue" charset="0"/>
              <a:sym typeface="Bebas Neue" charset="0"/>
            </a:endParaRPr>
          </a:p>
          <a:p>
            <a:pPr algn="r">
              <a:lnSpc>
                <a:spcPct val="70000"/>
              </a:lnSpc>
            </a:pPr>
            <a:r>
              <a:rPr lang="es-MX" sz="3800" dirty="0" smtClean="0">
                <a:solidFill>
                  <a:schemeClr val="accent2"/>
                </a:solidFill>
                <a:latin typeface="Bebas Neue" charset="0"/>
                <a:ea typeface="ＭＳ Ｐゴシック" charset="0"/>
                <a:cs typeface="Bebas Neue" charset="0"/>
                <a:sym typeface="Bebas Neue" charset="0"/>
              </a:rPr>
              <a:t> y </a:t>
            </a:r>
            <a:r>
              <a:rPr lang="es-MX" sz="3800" dirty="0" err="1" smtClean="0">
                <a:solidFill>
                  <a:schemeClr val="accent2"/>
                </a:solidFill>
                <a:latin typeface="Bebas Neue" charset="0"/>
                <a:ea typeface="ＭＳ Ｐゴシック" charset="0"/>
                <a:cs typeface="Bebas Neue" charset="0"/>
                <a:sym typeface="Bebas Neue" charset="0"/>
              </a:rPr>
              <a:t>gpio</a:t>
            </a:r>
            <a:r>
              <a:rPr lang="es-MX" sz="3800" dirty="0" smtClean="0">
                <a:solidFill>
                  <a:schemeClr val="accent2"/>
                </a:solidFill>
                <a:latin typeface="Bebas Neue" charset="0"/>
                <a:ea typeface="ＭＳ Ｐゴシック" charset="0"/>
                <a:cs typeface="Bebas Neue" charset="0"/>
                <a:sym typeface="Bebas Neue" charset="0"/>
              </a:rPr>
              <a:t> </a:t>
            </a:r>
          </a:p>
        </p:txBody>
      </p:sp>
      <p:sp>
        <p:nvSpPr>
          <p:cNvPr id="32784" name="Rectangle 16"/>
          <p:cNvSpPr>
            <a:spLocks/>
          </p:cNvSpPr>
          <p:nvPr/>
        </p:nvSpPr>
        <p:spPr bwMode="auto">
          <a:xfrm>
            <a:off x="4788024" y="1476176"/>
            <a:ext cx="4114800" cy="33338"/>
          </a:xfrm>
          <a:prstGeom prst="rect">
            <a:avLst/>
          </a:prstGeom>
          <a:solidFill>
            <a:schemeClr val="accent2"/>
          </a:solidFill>
          <a:ln>
            <a:noFill/>
          </a:ln>
          <a:extLst/>
        </p:spPr>
        <p:txBody>
          <a:bodyPr lIns="0" tIns="0" rIns="0" bIns="0"/>
          <a:lstStyle/>
          <a:p>
            <a:endParaRPr lang="en-US"/>
          </a:p>
        </p:txBody>
      </p:sp>
      <p:sp>
        <p:nvSpPr>
          <p:cNvPr id="10" name="Rectangle 14"/>
          <p:cNvSpPr>
            <a:spLocks/>
          </p:cNvSpPr>
          <p:nvPr/>
        </p:nvSpPr>
        <p:spPr bwMode="auto">
          <a:xfrm>
            <a:off x="892647" y="1707654"/>
            <a:ext cx="2167185" cy="276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Acceso a Hardware</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err="1" smtClean="0">
                <a:solidFill>
                  <a:srgbClr val="4D4D4D"/>
                </a:solidFill>
                <a:latin typeface="Lato Light" charset="0"/>
                <a:ea typeface="ＭＳ Ｐゴシック" charset="0"/>
                <a:cs typeface="Lato Light" charset="0"/>
                <a:sym typeface="Lato Light" charset="0"/>
              </a:rPr>
              <a:t>Sysfs</a:t>
            </a:r>
            <a:r>
              <a:rPr lang="es-MX" sz="1100" dirty="0" smtClean="0">
                <a:solidFill>
                  <a:srgbClr val="4D4D4D"/>
                </a:solidFill>
                <a:latin typeface="Lato Light" charset="0"/>
                <a:ea typeface="ＭＳ Ｐゴシック" charset="0"/>
                <a:cs typeface="Lato Light" charset="0"/>
                <a:sym typeface="Lato Light" charset="0"/>
              </a:rPr>
              <a:t> nos permite interactuar directamente con el hardware de la maquina desde el espacio de usuario.</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En este ejemplo nos enfocamos en manejar el </a:t>
            </a:r>
            <a:r>
              <a:rPr lang="es-MX" sz="1100" dirty="0" err="1" smtClean="0">
                <a:solidFill>
                  <a:srgbClr val="4D4D4D"/>
                </a:solidFill>
                <a:latin typeface="Lato Light" charset="0"/>
                <a:ea typeface="ＭＳ Ｐゴシック" charset="0"/>
                <a:cs typeface="Lato Light" charset="0"/>
                <a:sym typeface="Lato Light" charset="0"/>
              </a:rPr>
              <a:t>led</a:t>
            </a:r>
            <a:r>
              <a:rPr lang="es-MX" sz="1100" dirty="0" smtClean="0">
                <a:solidFill>
                  <a:srgbClr val="4D4D4D"/>
                </a:solidFill>
                <a:latin typeface="Lato Light" charset="0"/>
                <a:ea typeface="ＭＳ Ｐゴシック" charset="0"/>
                <a:cs typeface="Lato Light" charset="0"/>
                <a:sym typeface="Lato Light" charset="0"/>
              </a:rPr>
              <a:t> de usuario de Galileo.</a:t>
            </a:r>
          </a:p>
        </p:txBody>
      </p:sp>
      <p:pic>
        <p:nvPicPr>
          <p:cNvPr id="11" name="Bild 1" descr="0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7992676" flipV="1">
            <a:off x="2590174" y="1079856"/>
            <a:ext cx="557212" cy="900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Line 15"/>
          <p:cNvSpPr>
            <a:spLocks noChangeShapeType="1"/>
          </p:cNvSpPr>
          <p:nvPr/>
        </p:nvSpPr>
        <p:spPr bwMode="auto">
          <a:xfrm rot="10800000" flipH="1">
            <a:off x="3491880" y="2499742"/>
            <a:ext cx="0" cy="1691878"/>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7" name="Rectangle 17"/>
          <p:cNvSpPr>
            <a:spLocks/>
          </p:cNvSpPr>
          <p:nvPr/>
        </p:nvSpPr>
        <p:spPr bwMode="auto">
          <a:xfrm>
            <a:off x="4349600" y="1995686"/>
            <a:ext cx="4569892"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Para interactuar con </a:t>
            </a:r>
            <a:r>
              <a:rPr lang="es-MX" sz="1100" dirty="0" err="1" smtClean="0">
                <a:solidFill>
                  <a:schemeClr val="tx1"/>
                </a:solidFill>
                <a:latin typeface="Lato Light" charset="0"/>
                <a:ea typeface="ＭＳ Ｐゴシック" charset="0"/>
                <a:cs typeface="Lato Light" charset="0"/>
                <a:sym typeface="Lato Light" charset="0"/>
              </a:rPr>
              <a:t>sysfs</a:t>
            </a:r>
            <a:r>
              <a:rPr lang="es-MX" sz="1100" dirty="0" smtClean="0">
                <a:solidFill>
                  <a:schemeClr val="tx1"/>
                </a:solidFill>
                <a:latin typeface="Lato Light" charset="0"/>
                <a:ea typeface="ＭＳ Ｐゴシック" charset="0"/>
                <a:cs typeface="Lato Light" charset="0"/>
                <a:sym typeface="Lato Light" charset="0"/>
              </a:rPr>
              <a:t> necesitamos una sesión de telnet, </a:t>
            </a:r>
            <a:r>
              <a:rPr lang="es-MX" sz="1100" dirty="0" err="1" smtClean="0">
                <a:solidFill>
                  <a:schemeClr val="tx1"/>
                </a:solidFill>
                <a:latin typeface="Lato Light" charset="0"/>
                <a:ea typeface="ＭＳ Ｐゴシック" charset="0"/>
                <a:cs typeface="Lato Light" charset="0"/>
                <a:sym typeface="Lato Light" charset="0"/>
              </a:rPr>
              <a:t>ssh</a:t>
            </a:r>
            <a:r>
              <a:rPr lang="es-MX" sz="1100" dirty="0" smtClean="0">
                <a:solidFill>
                  <a:schemeClr val="tx1"/>
                </a:solidFill>
                <a:latin typeface="Lato Light" charset="0"/>
                <a:ea typeface="ＭＳ Ｐゴシック" charset="0"/>
                <a:cs typeface="Lato Light" charset="0"/>
                <a:sym typeface="Lato Light" charset="0"/>
              </a:rPr>
              <a:t> o terminal serial en Galileo. (ver sección anterior).</a:t>
            </a:r>
            <a:endParaRPr lang="es-MX" sz="1100" dirty="0">
              <a:solidFill>
                <a:schemeClr val="tx1"/>
              </a:solidFill>
              <a:latin typeface="Lato Light" charset="0"/>
              <a:ea typeface="ＭＳ Ｐゴシック" charset="0"/>
              <a:cs typeface="Lato Light" charset="0"/>
              <a:sym typeface="Lato Light" charset="0"/>
            </a:endParaRPr>
          </a:p>
        </p:txBody>
      </p:sp>
      <p:grpSp>
        <p:nvGrpSpPr>
          <p:cNvPr id="18" name="Group 18"/>
          <p:cNvGrpSpPr>
            <a:grpSpLocks/>
          </p:cNvGrpSpPr>
          <p:nvPr/>
        </p:nvGrpSpPr>
        <p:grpSpPr bwMode="auto">
          <a:xfrm>
            <a:off x="3851920" y="2070100"/>
            <a:ext cx="442912" cy="361950"/>
            <a:chOff x="0" y="0"/>
            <a:chExt cx="744" cy="607"/>
          </a:xfrm>
        </p:grpSpPr>
        <p:sp>
          <p:nvSpPr>
            <p:cNvPr id="19" name="Oval 19"/>
            <p:cNvSpPr>
              <a:spLocks/>
            </p:cNvSpPr>
            <p:nvPr/>
          </p:nvSpPr>
          <p:spPr bwMode="auto">
            <a:xfrm>
              <a:off x="114" y="22"/>
              <a:ext cx="530" cy="538"/>
            </a:xfrm>
            <a:prstGeom prst="ellipse">
              <a:avLst/>
            </a:prstGeom>
            <a:solidFill>
              <a:schemeClr val="accent2"/>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u="sng"/>
            </a:p>
          </p:txBody>
        </p:sp>
        <p:sp>
          <p:nvSpPr>
            <p:cNvPr id="20" name="Rectangle 20"/>
            <p:cNvSpPr>
              <a:spLocks/>
            </p:cNvSpPr>
            <p:nvPr/>
          </p:nvSpPr>
          <p:spPr bwMode="auto">
            <a:xfrm>
              <a:off x="0" y="0"/>
              <a:ext cx="744" cy="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nSpc>
                  <a:spcPct val="70000"/>
                </a:lnSpc>
              </a:pPr>
              <a:endParaRPr lang="en-US" sz="1900" u="sng" dirty="0">
                <a:solidFill>
                  <a:srgbClr val="FFFFFF"/>
                </a:solidFill>
                <a:latin typeface="Bebas Neue" charset="0"/>
                <a:ea typeface="ＭＳ Ｐゴシック" charset="0"/>
                <a:cs typeface="Bebas Neue" charset="0"/>
                <a:sym typeface="Bebas Neue" charset="0"/>
              </a:endParaRPr>
            </a:p>
          </p:txBody>
        </p:sp>
      </p:grpSp>
      <p:sp>
        <p:nvSpPr>
          <p:cNvPr id="21" name="Rectangle 27"/>
          <p:cNvSpPr>
            <a:spLocks/>
          </p:cNvSpPr>
          <p:nvPr/>
        </p:nvSpPr>
        <p:spPr bwMode="auto">
          <a:xfrm>
            <a:off x="4349601" y="4266157"/>
            <a:ext cx="4614887" cy="6818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Para mas información sobre </a:t>
            </a:r>
            <a:r>
              <a:rPr lang="es-MX" sz="1100" dirty="0" err="1" smtClean="0">
                <a:solidFill>
                  <a:schemeClr val="tx1"/>
                </a:solidFill>
                <a:latin typeface="Lato Light" charset="0"/>
                <a:ea typeface="ＭＳ Ｐゴシック" charset="0"/>
                <a:cs typeface="Lato Light" charset="0"/>
                <a:sym typeface="Lato Light" charset="0"/>
              </a:rPr>
              <a:t>sysfs</a:t>
            </a:r>
            <a:r>
              <a:rPr lang="es-MX" sz="1100" dirty="0" smtClean="0">
                <a:solidFill>
                  <a:schemeClr val="tx1"/>
                </a:solidFill>
                <a:latin typeface="Lato Light" charset="0"/>
                <a:ea typeface="ＭＳ Ｐゴシック" charset="0"/>
                <a:cs typeface="Lato Light" charset="0"/>
                <a:sym typeface="Lato Light" charset="0"/>
              </a:rPr>
              <a:t> consulta:</a:t>
            </a:r>
          </a:p>
          <a:p>
            <a:pPr algn="l"/>
            <a:endParaRPr lang="es-MX" sz="1100" dirty="0" smtClean="0">
              <a:solidFill>
                <a:schemeClr val="tx1"/>
              </a:solidFill>
              <a:latin typeface="Lato Light" charset="0"/>
              <a:ea typeface="ＭＳ Ｐゴシック" charset="0"/>
              <a:cs typeface="Lato Light" charset="0"/>
              <a:sym typeface="Lato Light" charset="0"/>
            </a:endParaRPr>
          </a:p>
          <a:p>
            <a:pPr algn="l"/>
            <a:r>
              <a:rPr lang="es-MX" sz="900" dirty="0">
                <a:solidFill>
                  <a:schemeClr val="tx1"/>
                </a:solidFill>
                <a:latin typeface="Lato Light" charset="0"/>
                <a:ea typeface="ＭＳ Ｐゴシック" charset="0"/>
                <a:cs typeface="Lato Light" charset="0"/>
                <a:sym typeface="Lato Light" charset="0"/>
                <a:hlinkClick r:id="rId5"/>
              </a:rPr>
              <a:t>https://</a:t>
            </a:r>
            <a:r>
              <a:rPr lang="es-MX" sz="900" dirty="0" smtClean="0">
                <a:solidFill>
                  <a:schemeClr val="tx1"/>
                </a:solidFill>
                <a:latin typeface="Lato Light" charset="0"/>
                <a:ea typeface="ＭＳ Ｐゴシック" charset="0"/>
                <a:cs typeface="Lato Light" charset="0"/>
                <a:sym typeface="Lato Light" charset="0"/>
                <a:hlinkClick r:id="rId5"/>
              </a:rPr>
              <a:t>www.kernel.org/pub/linux/kernel/people/mochel/doc/papers/ols-2005/mochel.pdf</a:t>
            </a:r>
            <a:endParaRPr lang="es-MX" sz="900" dirty="0" smtClean="0">
              <a:solidFill>
                <a:schemeClr val="tx1"/>
              </a:solidFill>
              <a:latin typeface="Lato Light" charset="0"/>
              <a:ea typeface="ＭＳ Ｐゴシック" charset="0"/>
              <a:cs typeface="Lato Light" charset="0"/>
              <a:sym typeface="Lato Light" charset="0"/>
            </a:endParaRPr>
          </a:p>
          <a:p>
            <a:pPr algn="l"/>
            <a:r>
              <a:rPr lang="es-MX" sz="900" dirty="0">
                <a:solidFill>
                  <a:schemeClr val="tx1"/>
                </a:solidFill>
                <a:latin typeface="Lato Light" charset="0"/>
                <a:ea typeface="ＭＳ Ｐゴシック" charset="0"/>
                <a:cs typeface="Lato Light" charset="0"/>
                <a:sym typeface="Lato Light" charset="0"/>
                <a:hlinkClick r:id="rId6"/>
              </a:rPr>
              <a:t>https://www.kernel.org/doc/Documentation/gpio/sysfs.txt</a:t>
            </a:r>
            <a:endParaRPr lang="es-MX" sz="900" dirty="0">
              <a:solidFill>
                <a:schemeClr val="tx1"/>
              </a:solidFill>
              <a:latin typeface="Lato Light" charset="0"/>
              <a:ea typeface="ＭＳ Ｐゴシック" charset="0"/>
              <a:cs typeface="Lato Light" charset="0"/>
              <a:sym typeface="Lato Light" charset="0"/>
            </a:endParaRPr>
          </a:p>
        </p:txBody>
      </p:sp>
      <p:grpSp>
        <p:nvGrpSpPr>
          <p:cNvPr id="22" name="Group 28"/>
          <p:cNvGrpSpPr>
            <a:grpSpLocks/>
          </p:cNvGrpSpPr>
          <p:nvPr/>
        </p:nvGrpSpPr>
        <p:grpSpPr bwMode="auto">
          <a:xfrm>
            <a:off x="3851920" y="4196555"/>
            <a:ext cx="442913" cy="361950"/>
            <a:chOff x="0" y="0"/>
            <a:chExt cx="744" cy="607"/>
          </a:xfrm>
        </p:grpSpPr>
        <p:sp>
          <p:nvSpPr>
            <p:cNvPr id="23" name="Oval 29"/>
            <p:cNvSpPr>
              <a:spLocks/>
            </p:cNvSpPr>
            <p:nvPr/>
          </p:nvSpPr>
          <p:spPr bwMode="auto">
            <a:xfrm>
              <a:off x="114" y="22"/>
              <a:ext cx="530" cy="538"/>
            </a:xfrm>
            <a:prstGeom prst="ellipse">
              <a:avLst/>
            </a:prstGeom>
            <a:solidFill>
              <a:schemeClr val="accent2"/>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a:p>
          </p:txBody>
        </p:sp>
        <p:sp>
          <p:nvSpPr>
            <p:cNvPr id="24" name="Rectangle 30"/>
            <p:cNvSpPr>
              <a:spLocks/>
            </p:cNvSpPr>
            <p:nvPr/>
          </p:nvSpPr>
          <p:spPr bwMode="auto">
            <a:xfrm>
              <a:off x="0" y="0"/>
              <a:ext cx="744" cy="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nSpc>
                  <a:spcPct val="70000"/>
                </a:lnSpc>
              </a:pPr>
              <a:endParaRPr lang="en-US" sz="1900" dirty="0">
                <a:solidFill>
                  <a:srgbClr val="FFFFFF"/>
                </a:solidFill>
                <a:latin typeface="Bebas Neue" charset="0"/>
                <a:ea typeface="ＭＳ Ｐゴシック" charset="0"/>
                <a:cs typeface="Bebas Neue" charset="0"/>
                <a:sym typeface="Bebas Neue" charset="0"/>
              </a:endParaRPr>
            </a:p>
          </p:txBody>
        </p:sp>
      </p:grpSp>
      <p:sp>
        <p:nvSpPr>
          <p:cNvPr id="25" name="Rectangle 17"/>
          <p:cNvSpPr>
            <a:spLocks/>
          </p:cNvSpPr>
          <p:nvPr/>
        </p:nvSpPr>
        <p:spPr bwMode="auto">
          <a:xfrm>
            <a:off x="4349600" y="2537073"/>
            <a:ext cx="4569892"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Ingresar los siguientes comandos:</a:t>
            </a:r>
            <a:endParaRPr lang="es-MX" sz="1100" dirty="0">
              <a:solidFill>
                <a:schemeClr val="tx1"/>
              </a:solidFill>
              <a:latin typeface="Lato Light" charset="0"/>
              <a:ea typeface="ＭＳ Ｐゴシック" charset="0"/>
              <a:cs typeface="Lato Light" charset="0"/>
              <a:sym typeface="Lato Light" charset="0"/>
            </a:endParaRPr>
          </a:p>
        </p:txBody>
      </p:sp>
      <p:grpSp>
        <p:nvGrpSpPr>
          <p:cNvPr id="26" name="Group 18"/>
          <p:cNvGrpSpPr>
            <a:grpSpLocks/>
          </p:cNvGrpSpPr>
          <p:nvPr/>
        </p:nvGrpSpPr>
        <p:grpSpPr bwMode="auto">
          <a:xfrm>
            <a:off x="3851920" y="2611487"/>
            <a:ext cx="442912" cy="361950"/>
            <a:chOff x="0" y="0"/>
            <a:chExt cx="744" cy="607"/>
          </a:xfrm>
        </p:grpSpPr>
        <p:sp>
          <p:nvSpPr>
            <p:cNvPr id="27" name="Oval 19"/>
            <p:cNvSpPr>
              <a:spLocks/>
            </p:cNvSpPr>
            <p:nvPr/>
          </p:nvSpPr>
          <p:spPr bwMode="auto">
            <a:xfrm>
              <a:off x="114" y="22"/>
              <a:ext cx="530" cy="538"/>
            </a:xfrm>
            <a:prstGeom prst="ellipse">
              <a:avLst/>
            </a:prstGeom>
            <a:solidFill>
              <a:schemeClr val="accent2"/>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u="sng"/>
            </a:p>
          </p:txBody>
        </p:sp>
        <p:sp>
          <p:nvSpPr>
            <p:cNvPr id="28" name="Rectangle 20"/>
            <p:cNvSpPr>
              <a:spLocks/>
            </p:cNvSpPr>
            <p:nvPr/>
          </p:nvSpPr>
          <p:spPr bwMode="auto">
            <a:xfrm>
              <a:off x="0" y="0"/>
              <a:ext cx="744" cy="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nSpc>
                  <a:spcPct val="70000"/>
                </a:lnSpc>
              </a:pPr>
              <a:endParaRPr lang="en-US" sz="1900" u="sng" dirty="0">
                <a:solidFill>
                  <a:srgbClr val="FFFFFF"/>
                </a:solidFill>
                <a:latin typeface="Bebas Neue" charset="0"/>
                <a:ea typeface="ＭＳ Ｐゴシック" charset="0"/>
                <a:cs typeface="Bebas Neue" charset="0"/>
                <a:sym typeface="Bebas Neue" charset="0"/>
              </a:endParaRPr>
            </a:p>
          </p:txBody>
        </p:sp>
      </p:grpSp>
      <p:sp>
        <p:nvSpPr>
          <p:cNvPr id="4" name="TextBox 3"/>
          <p:cNvSpPr txBox="1"/>
          <p:nvPr/>
        </p:nvSpPr>
        <p:spPr>
          <a:xfrm>
            <a:off x="4758071" y="2879617"/>
            <a:ext cx="3102131" cy="1277273"/>
          </a:xfrm>
          <a:prstGeom prst="rect">
            <a:avLst/>
          </a:prstGeom>
          <a:noFill/>
        </p:spPr>
        <p:txBody>
          <a:bodyPr wrap="none" rtlCol="0">
            <a:spAutoFit/>
          </a:bodyPr>
          <a:lstStyle/>
          <a:p>
            <a:pPr algn="l"/>
            <a:r>
              <a:rPr lang="es-MX" sz="1100" b="1" dirty="0">
                <a:solidFill>
                  <a:srgbClr val="0000FF"/>
                </a:solidFill>
                <a:highlight>
                  <a:srgbClr val="FFFFFF"/>
                </a:highlight>
              </a:rPr>
              <a:t>echo</a:t>
            </a:r>
            <a:r>
              <a:rPr lang="es-MX" sz="1100" dirty="0">
                <a:highlight>
                  <a:srgbClr val="FFFFFF"/>
                </a:highlight>
              </a:rPr>
              <a:t> </a:t>
            </a:r>
            <a:r>
              <a:rPr lang="es-MX" sz="1100" dirty="0">
                <a:solidFill>
                  <a:srgbClr val="FF0000"/>
                </a:solidFill>
                <a:highlight>
                  <a:srgbClr val="FFFFFF"/>
                </a:highlight>
              </a:rPr>
              <a:t>3</a:t>
            </a:r>
            <a:r>
              <a:rPr lang="es-MX" sz="1100" dirty="0">
                <a:highlight>
                  <a:srgbClr val="FFFFFF"/>
                </a:highlight>
              </a:rPr>
              <a:t> 	</a:t>
            </a:r>
            <a:r>
              <a:rPr lang="es-MX" sz="1100" b="1" dirty="0" smtClean="0">
                <a:solidFill>
                  <a:srgbClr val="804000"/>
                </a:solidFill>
                <a:highlight>
                  <a:srgbClr val="FFFFFF"/>
                </a:highlight>
              </a:rPr>
              <a:t>&gt;</a:t>
            </a:r>
            <a:r>
              <a:rPr lang="es-MX" sz="1100" dirty="0" smtClean="0">
                <a:highlight>
                  <a:srgbClr val="FFFFFF"/>
                </a:highlight>
              </a:rPr>
              <a:t> </a:t>
            </a:r>
            <a:r>
              <a:rPr lang="es-MX" sz="1100" b="1" dirty="0">
                <a:solidFill>
                  <a:srgbClr val="804000"/>
                </a:solidFill>
                <a:highlight>
                  <a:srgbClr val="FFFFFF"/>
                </a:highlight>
              </a:rPr>
              <a:t>/</a:t>
            </a:r>
            <a:r>
              <a:rPr lang="es-MX" sz="1100" dirty="0" err="1">
                <a:highlight>
                  <a:srgbClr val="FFFFFF"/>
                </a:highlight>
              </a:rPr>
              <a:t>sys</a:t>
            </a:r>
            <a:r>
              <a:rPr lang="es-MX" sz="1100" b="1" dirty="0">
                <a:solidFill>
                  <a:srgbClr val="804000"/>
                </a:solidFill>
                <a:highlight>
                  <a:srgbClr val="FFFFFF"/>
                </a:highlight>
              </a:rPr>
              <a:t>/</a:t>
            </a:r>
            <a:r>
              <a:rPr lang="es-MX" sz="1100" dirty="0" err="1">
                <a:highlight>
                  <a:srgbClr val="FFFFFF"/>
                </a:highlight>
              </a:rPr>
              <a:t>class</a:t>
            </a:r>
            <a:r>
              <a:rPr lang="es-MX" sz="1100" b="1" dirty="0">
                <a:solidFill>
                  <a:srgbClr val="804000"/>
                </a:solidFill>
                <a:highlight>
                  <a:srgbClr val="FFFFFF"/>
                </a:highlight>
              </a:rPr>
              <a:t>/</a:t>
            </a:r>
            <a:r>
              <a:rPr lang="es-MX" sz="1100" dirty="0" err="1">
                <a:highlight>
                  <a:srgbClr val="FFFFFF"/>
                </a:highlight>
              </a:rPr>
              <a:t>gpio</a:t>
            </a:r>
            <a:r>
              <a:rPr lang="es-MX" sz="1100" b="1" dirty="0">
                <a:solidFill>
                  <a:srgbClr val="804000"/>
                </a:solidFill>
                <a:highlight>
                  <a:srgbClr val="FFFFFF"/>
                </a:highlight>
              </a:rPr>
              <a:t>/</a:t>
            </a:r>
            <a:r>
              <a:rPr lang="es-MX" sz="1100" dirty="0" err="1">
                <a:highlight>
                  <a:srgbClr val="FFFFFF"/>
                </a:highlight>
              </a:rPr>
              <a:t>export</a:t>
            </a:r>
            <a:endParaRPr lang="es-MX" sz="1100" dirty="0">
              <a:highlight>
                <a:srgbClr val="FFFFFF"/>
              </a:highlight>
            </a:endParaRPr>
          </a:p>
          <a:p>
            <a:pPr algn="l"/>
            <a:r>
              <a:rPr lang="es-MX" sz="1100" b="1" dirty="0">
                <a:solidFill>
                  <a:srgbClr val="0000FF"/>
                </a:solidFill>
                <a:highlight>
                  <a:srgbClr val="FFFFFF"/>
                </a:highlight>
              </a:rPr>
              <a:t>echo</a:t>
            </a:r>
            <a:r>
              <a:rPr lang="es-MX" sz="1100" dirty="0">
                <a:highlight>
                  <a:srgbClr val="FFFFFF"/>
                </a:highlight>
              </a:rPr>
              <a:t> </a:t>
            </a:r>
            <a:r>
              <a:rPr lang="es-MX" sz="1100" dirty="0" err="1">
                <a:highlight>
                  <a:srgbClr val="FFFFFF"/>
                </a:highlight>
              </a:rPr>
              <a:t>out</a:t>
            </a:r>
            <a:r>
              <a:rPr lang="es-MX" sz="1100" dirty="0">
                <a:highlight>
                  <a:srgbClr val="FFFFFF"/>
                </a:highlight>
              </a:rPr>
              <a:t> 	</a:t>
            </a:r>
            <a:r>
              <a:rPr lang="es-MX" sz="1100" b="1" dirty="0">
                <a:solidFill>
                  <a:srgbClr val="804000"/>
                </a:solidFill>
                <a:highlight>
                  <a:srgbClr val="FFFFFF"/>
                </a:highlight>
              </a:rPr>
              <a:t>&gt;</a:t>
            </a:r>
            <a:r>
              <a:rPr lang="es-MX" sz="1100" dirty="0">
                <a:highlight>
                  <a:srgbClr val="FFFFFF"/>
                </a:highlight>
              </a:rPr>
              <a:t> </a:t>
            </a:r>
            <a:r>
              <a:rPr lang="es-MX" sz="1100" b="1" dirty="0">
                <a:solidFill>
                  <a:srgbClr val="804000"/>
                </a:solidFill>
                <a:highlight>
                  <a:srgbClr val="FFFFFF"/>
                </a:highlight>
              </a:rPr>
              <a:t>/</a:t>
            </a:r>
            <a:r>
              <a:rPr lang="es-MX" sz="1100" dirty="0" err="1">
                <a:highlight>
                  <a:srgbClr val="FFFFFF"/>
                </a:highlight>
              </a:rPr>
              <a:t>sys</a:t>
            </a:r>
            <a:r>
              <a:rPr lang="es-MX" sz="1100" b="1" dirty="0">
                <a:solidFill>
                  <a:srgbClr val="804000"/>
                </a:solidFill>
                <a:highlight>
                  <a:srgbClr val="FFFFFF"/>
                </a:highlight>
              </a:rPr>
              <a:t>/</a:t>
            </a:r>
            <a:r>
              <a:rPr lang="es-MX" sz="1100" dirty="0" err="1">
                <a:highlight>
                  <a:srgbClr val="FFFFFF"/>
                </a:highlight>
              </a:rPr>
              <a:t>class</a:t>
            </a:r>
            <a:r>
              <a:rPr lang="es-MX" sz="1100" b="1" dirty="0">
                <a:solidFill>
                  <a:srgbClr val="804000"/>
                </a:solidFill>
                <a:highlight>
                  <a:srgbClr val="FFFFFF"/>
                </a:highlight>
              </a:rPr>
              <a:t>/</a:t>
            </a:r>
            <a:r>
              <a:rPr lang="es-MX" sz="1100" dirty="0" err="1">
                <a:highlight>
                  <a:srgbClr val="FFFFFF"/>
                </a:highlight>
              </a:rPr>
              <a:t>gpio</a:t>
            </a:r>
            <a:r>
              <a:rPr lang="es-MX" sz="1100" b="1" dirty="0">
                <a:solidFill>
                  <a:srgbClr val="804000"/>
                </a:solidFill>
                <a:highlight>
                  <a:srgbClr val="FFFFFF"/>
                </a:highlight>
              </a:rPr>
              <a:t>/</a:t>
            </a:r>
            <a:r>
              <a:rPr lang="es-MX" sz="1100" dirty="0">
                <a:highlight>
                  <a:srgbClr val="FFFFFF"/>
                </a:highlight>
              </a:rPr>
              <a:t>gpio3</a:t>
            </a:r>
            <a:r>
              <a:rPr lang="es-MX" sz="1100" b="1" dirty="0">
                <a:solidFill>
                  <a:srgbClr val="804000"/>
                </a:solidFill>
                <a:highlight>
                  <a:srgbClr val="FFFFFF"/>
                </a:highlight>
              </a:rPr>
              <a:t>/</a:t>
            </a:r>
            <a:r>
              <a:rPr lang="es-MX" sz="1100" dirty="0" err="1">
                <a:highlight>
                  <a:srgbClr val="FFFFFF"/>
                </a:highlight>
              </a:rPr>
              <a:t>direction</a:t>
            </a:r>
            <a:endParaRPr lang="es-MX" sz="1100" dirty="0">
              <a:highlight>
                <a:srgbClr val="FFFFFF"/>
              </a:highlight>
            </a:endParaRPr>
          </a:p>
          <a:p>
            <a:pPr algn="l"/>
            <a:r>
              <a:rPr lang="es-MX" sz="1100" b="1" dirty="0">
                <a:solidFill>
                  <a:srgbClr val="0000FF"/>
                </a:solidFill>
                <a:highlight>
                  <a:srgbClr val="FFFFFF"/>
                </a:highlight>
              </a:rPr>
              <a:t>echo</a:t>
            </a:r>
            <a:r>
              <a:rPr lang="es-MX" sz="1100" dirty="0">
                <a:highlight>
                  <a:srgbClr val="FFFFFF"/>
                </a:highlight>
              </a:rPr>
              <a:t> </a:t>
            </a:r>
            <a:r>
              <a:rPr lang="es-MX" sz="1100" dirty="0">
                <a:solidFill>
                  <a:srgbClr val="FF0000"/>
                </a:solidFill>
                <a:highlight>
                  <a:srgbClr val="FFFFFF"/>
                </a:highlight>
              </a:rPr>
              <a:t>1</a:t>
            </a:r>
            <a:r>
              <a:rPr lang="es-MX" sz="1100" dirty="0">
                <a:highlight>
                  <a:srgbClr val="FFFFFF"/>
                </a:highlight>
              </a:rPr>
              <a:t> 	</a:t>
            </a:r>
            <a:r>
              <a:rPr lang="es-MX" sz="1100" b="1" dirty="0" smtClean="0">
                <a:solidFill>
                  <a:srgbClr val="804000"/>
                </a:solidFill>
                <a:highlight>
                  <a:srgbClr val="FFFFFF"/>
                </a:highlight>
              </a:rPr>
              <a:t>&gt;</a:t>
            </a:r>
            <a:r>
              <a:rPr lang="es-MX" sz="1100" dirty="0" smtClean="0">
                <a:highlight>
                  <a:srgbClr val="FFFFFF"/>
                </a:highlight>
              </a:rPr>
              <a:t> </a:t>
            </a:r>
            <a:r>
              <a:rPr lang="es-MX" sz="1100" b="1" dirty="0">
                <a:solidFill>
                  <a:srgbClr val="804000"/>
                </a:solidFill>
                <a:highlight>
                  <a:srgbClr val="FFFFFF"/>
                </a:highlight>
              </a:rPr>
              <a:t>/</a:t>
            </a:r>
            <a:r>
              <a:rPr lang="es-MX" sz="1100" dirty="0" err="1">
                <a:highlight>
                  <a:srgbClr val="FFFFFF"/>
                </a:highlight>
              </a:rPr>
              <a:t>sys</a:t>
            </a:r>
            <a:r>
              <a:rPr lang="es-MX" sz="1100" b="1" dirty="0">
                <a:solidFill>
                  <a:srgbClr val="804000"/>
                </a:solidFill>
                <a:highlight>
                  <a:srgbClr val="FFFFFF"/>
                </a:highlight>
              </a:rPr>
              <a:t>/</a:t>
            </a:r>
            <a:r>
              <a:rPr lang="es-MX" sz="1100" dirty="0" err="1">
                <a:highlight>
                  <a:srgbClr val="FFFFFF"/>
                </a:highlight>
              </a:rPr>
              <a:t>class</a:t>
            </a:r>
            <a:r>
              <a:rPr lang="es-MX" sz="1100" b="1" dirty="0">
                <a:solidFill>
                  <a:srgbClr val="804000"/>
                </a:solidFill>
                <a:highlight>
                  <a:srgbClr val="FFFFFF"/>
                </a:highlight>
              </a:rPr>
              <a:t>/</a:t>
            </a:r>
            <a:r>
              <a:rPr lang="es-MX" sz="1100" dirty="0" err="1">
                <a:highlight>
                  <a:srgbClr val="FFFFFF"/>
                </a:highlight>
              </a:rPr>
              <a:t>gpio</a:t>
            </a:r>
            <a:r>
              <a:rPr lang="es-MX" sz="1100" b="1" dirty="0">
                <a:solidFill>
                  <a:srgbClr val="804000"/>
                </a:solidFill>
                <a:highlight>
                  <a:srgbClr val="FFFFFF"/>
                </a:highlight>
              </a:rPr>
              <a:t>/</a:t>
            </a:r>
            <a:r>
              <a:rPr lang="es-MX" sz="1100" dirty="0">
                <a:highlight>
                  <a:srgbClr val="FFFFFF"/>
                </a:highlight>
              </a:rPr>
              <a:t>gpio3</a:t>
            </a:r>
            <a:r>
              <a:rPr lang="es-MX" sz="1100" b="1" dirty="0">
                <a:solidFill>
                  <a:srgbClr val="804000"/>
                </a:solidFill>
                <a:highlight>
                  <a:srgbClr val="FFFFFF"/>
                </a:highlight>
              </a:rPr>
              <a:t>/</a:t>
            </a:r>
            <a:r>
              <a:rPr lang="es-MX" sz="1100" dirty="0" err="1">
                <a:highlight>
                  <a:srgbClr val="FFFFFF"/>
                </a:highlight>
              </a:rPr>
              <a:t>value</a:t>
            </a:r>
            <a:endParaRPr lang="es-MX" sz="1100" dirty="0">
              <a:highlight>
                <a:srgbClr val="FFFFFF"/>
              </a:highlight>
            </a:endParaRPr>
          </a:p>
          <a:p>
            <a:pPr algn="l"/>
            <a:r>
              <a:rPr lang="es-MX" sz="1100" b="1" dirty="0">
                <a:solidFill>
                  <a:srgbClr val="0000FF"/>
                </a:solidFill>
                <a:highlight>
                  <a:srgbClr val="FFFFFF"/>
                </a:highlight>
              </a:rPr>
              <a:t>echo</a:t>
            </a:r>
            <a:r>
              <a:rPr lang="es-MX" sz="1100" dirty="0">
                <a:highlight>
                  <a:srgbClr val="FFFFFF"/>
                </a:highlight>
              </a:rPr>
              <a:t> </a:t>
            </a:r>
            <a:r>
              <a:rPr lang="es-MX" sz="1100" dirty="0">
                <a:solidFill>
                  <a:srgbClr val="FF0000"/>
                </a:solidFill>
                <a:highlight>
                  <a:srgbClr val="FFFFFF"/>
                </a:highlight>
              </a:rPr>
              <a:t>0</a:t>
            </a:r>
            <a:r>
              <a:rPr lang="es-MX" sz="1100" dirty="0">
                <a:highlight>
                  <a:srgbClr val="FFFFFF"/>
                </a:highlight>
              </a:rPr>
              <a:t> 	</a:t>
            </a:r>
            <a:r>
              <a:rPr lang="es-MX" sz="1100" b="1" dirty="0" smtClean="0">
                <a:solidFill>
                  <a:srgbClr val="804000"/>
                </a:solidFill>
                <a:highlight>
                  <a:srgbClr val="FFFFFF"/>
                </a:highlight>
              </a:rPr>
              <a:t>&gt;</a:t>
            </a:r>
            <a:r>
              <a:rPr lang="es-MX" sz="1100" dirty="0" smtClean="0">
                <a:highlight>
                  <a:srgbClr val="FFFFFF"/>
                </a:highlight>
              </a:rPr>
              <a:t> </a:t>
            </a:r>
            <a:r>
              <a:rPr lang="es-MX" sz="1100" b="1" dirty="0">
                <a:solidFill>
                  <a:srgbClr val="804000"/>
                </a:solidFill>
                <a:highlight>
                  <a:srgbClr val="FFFFFF"/>
                </a:highlight>
              </a:rPr>
              <a:t>/</a:t>
            </a:r>
            <a:r>
              <a:rPr lang="es-MX" sz="1100" dirty="0" err="1">
                <a:highlight>
                  <a:srgbClr val="FFFFFF"/>
                </a:highlight>
              </a:rPr>
              <a:t>sys</a:t>
            </a:r>
            <a:r>
              <a:rPr lang="es-MX" sz="1100" b="1" dirty="0">
                <a:solidFill>
                  <a:srgbClr val="804000"/>
                </a:solidFill>
                <a:highlight>
                  <a:srgbClr val="FFFFFF"/>
                </a:highlight>
              </a:rPr>
              <a:t>/</a:t>
            </a:r>
            <a:r>
              <a:rPr lang="es-MX" sz="1100" dirty="0" err="1">
                <a:highlight>
                  <a:srgbClr val="FFFFFF"/>
                </a:highlight>
              </a:rPr>
              <a:t>class</a:t>
            </a:r>
            <a:r>
              <a:rPr lang="es-MX" sz="1100" b="1" dirty="0">
                <a:solidFill>
                  <a:srgbClr val="804000"/>
                </a:solidFill>
                <a:highlight>
                  <a:srgbClr val="FFFFFF"/>
                </a:highlight>
              </a:rPr>
              <a:t>/</a:t>
            </a:r>
            <a:r>
              <a:rPr lang="es-MX" sz="1100" dirty="0" err="1">
                <a:highlight>
                  <a:srgbClr val="FFFFFF"/>
                </a:highlight>
              </a:rPr>
              <a:t>gpio</a:t>
            </a:r>
            <a:r>
              <a:rPr lang="es-MX" sz="1100" b="1" dirty="0">
                <a:solidFill>
                  <a:srgbClr val="804000"/>
                </a:solidFill>
                <a:highlight>
                  <a:srgbClr val="FFFFFF"/>
                </a:highlight>
              </a:rPr>
              <a:t>/</a:t>
            </a:r>
            <a:r>
              <a:rPr lang="es-MX" sz="1100" dirty="0">
                <a:highlight>
                  <a:srgbClr val="FFFFFF"/>
                </a:highlight>
              </a:rPr>
              <a:t>gpio3</a:t>
            </a:r>
            <a:r>
              <a:rPr lang="es-MX" sz="1100" b="1" dirty="0">
                <a:solidFill>
                  <a:srgbClr val="804000"/>
                </a:solidFill>
                <a:highlight>
                  <a:srgbClr val="FFFFFF"/>
                </a:highlight>
              </a:rPr>
              <a:t>/</a:t>
            </a:r>
            <a:r>
              <a:rPr lang="es-MX" sz="1100" dirty="0" err="1">
                <a:highlight>
                  <a:srgbClr val="FFFFFF"/>
                </a:highlight>
              </a:rPr>
              <a:t>value</a:t>
            </a:r>
            <a:endParaRPr lang="es-MX" sz="1100" dirty="0">
              <a:highlight>
                <a:srgbClr val="FFFFFF"/>
              </a:highlight>
            </a:endParaRPr>
          </a:p>
          <a:p>
            <a:pPr algn="l"/>
            <a:endParaRPr lang="es-MX" sz="1100" dirty="0">
              <a:highlight>
                <a:srgbClr val="FFFFFF"/>
              </a:highlight>
            </a:endParaRPr>
          </a:p>
          <a:p>
            <a:pPr algn="l"/>
            <a:r>
              <a:rPr lang="es-MX" sz="1100" b="1" dirty="0" err="1">
                <a:solidFill>
                  <a:srgbClr val="0000FF"/>
                </a:solidFill>
                <a:highlight>
                  <a:srgbClr val="FFFFFF"/>
                </a:highlight>
              </a:rPr>
              <a:t>cat</a:t>
            </a:r>
            <a:r>
              <a:rPr lang="es-MX" sz="1100" dirty="0">
                <a:highlight>
                  <a:srgbClr val="FFFFFF"/>
                </a:highlight>
              </a:rPr>
              <a:t> </a:t>
            </a:r>
            <a:r>
              <a:rPr lang="es-MX" sz="1100" dirty="0" smtClean="0">
                <a:highlight>
                  <a:srgbClr val="FFFFFF"/>
                </a:highlight>
              </a:rPr>
              <a:t>	</a:t>
            </a:r>
            <a:r>
              <a:rPr lang="es-MX" sz="1100" b="1" dirty="0" smtClean="0">
                <a:solidFill>
                  <a:srgbClr val="804000"/>
                </a:solidFill>
                <a:highlight>
                  <a:srgbClr val="FFFFFF"/>
                </a:highlight>
              </a:rPr>
              <a:t>/</a:t>
            </a:r>
            <a:r>
              <a:rPr lang="es-MX" sz="1100" dirty="0" err="1">
                <a:highlight>
                  <a:srgbClr val="FFFFFF"/>
                </a:highlight>
              </a:rPr>
              <a:t>sys</a:t>
            </a:r>
            <a:r>
              <a:rPr lang="es-MX" sz="1100" b="1" dirty="0">
                <a:solidFill>
                  <a:srgbClr val="804000"/>
                </a:solidFill>
                <a:highlight>
                  <a:srgbClr val="FFFFFF"/>
                </a:highlight>
              </a:rPr>
              <a:t>/</a:t>
            </a:r>
            <a:r>
              <a:rPr lang="es-MX" sz="1100" dirty="0" err="1">
                <a:highlight>
                  <a:srgbClr val="FFFFFF"/>
                </a:highlight>
              </a:rPr>
              <a:t>class</a:t>
            </a:r>
            <a:r>
              <a:rPr lang="es-MX" sz="1100" b="1" dirty="0">
                <a:solidFill>
                  <a:srgbClr val="804000"/>
                </a:solidFill>
                <a:highlight>
                  <a:srgbClr val="FFFFFF"/>
                </a:highlight>
              </a:rPr>
              <a:t>/</a:t>
            </a:r>
            <a:r>
              <a:rPr lang="es-MX" sz="1100" dirty="0" err="1">
                <a:highlight>
                  <a:srgbClr val="FFFFFF"/>
                </a:highlight>
              </a:rPr>
              <a:t>gpio</a:t>
            </a:r>
            <a:r>
              <a:rPr lang="es-MX" sz="1100" b="1" dirty="0">
                <a:solidFill>
                  <a:srgbClr val="804000"/>
                </a:solidFill>
                <a:highlight>
                  <a:srgbClr val="FFFFFF"/>
                </a:highlight>
              </a:rPr>
              <a:t>/</a:t>
            </a:r>
            <a:r>
              <a:rPr lang="es-MX" sz="1100" dirty="0">
                <a:highlight>
                  <a:srgbClr val="FFFFFF"/>
                </a:highlight>
              </a:rPr>
              <a:t>gpio3</a:t>
            </a:r>
            <a:r>
              <a:rPr lang="es-MX" sz="1100" b="1" dirty="0">
                <a:solidFill>
                  <a:srgbClr val="804000"/>
                </a:solidFill>
                <a:highlight>
                  <a:srgbClr val="FFFFFF"/>
                </a:highlight>
              </a:rPr>
              <a:t>/</a:t>
            </a:r>
            <a:r>
              <a:rPr lang="es-MX" sz="1100" dirty="0" err="1">
                <a:highlight>
                  <a:srgbClr val="FFFFFF"/>
                </a:highlight>
              </a:rPr>
              <a:t>value</a:t>
            </a:r>
            <a:endParaRPr lang="es-MX" sz="1100" dirty="0">
              <a:highlight>
                <a:srgbClr val="FFFFFF"/>
              </a:highlight>
            </a:endParaRPr>
          </a:p>
          <a:p>
            <a:pPr algn="l"/>
            <a:r>
              <a:rPr lang="es-MX" sz="1100" b="1" dirty="0" err="1">
                <a:solidFill>
                  <a:srgbClr val="0000FF"/>
                </a:solidFill>
                <a:highlight>
                  <a:srgbClr val="FFFFFF"/>
                </a:highlight>
              </a:rPr>
              <a:t>cat</a:t>
            </a:r>
            <a:r>
              <a:rPr lang="es-MX" sz="1100" dirty="0">
                <a:highlight>
                  <a:srgbClr val="FFFFFF"/>
                </a:highlight>
              </a:rPr>
              <a:t> </a:t>
            </a:r>
            <a:r>
              <a:rPr lang="es-MX" sz="1100" dirty="0" smtClean="0">
                <a:highlight>
                  <a:srgbClr val="FFFFFF"/>
                </a:highlight>
              </a:rPr>
              <a:t>	</a:t>
            </a:r>
            <a:r>
              <a:rPr lang="es-MX" sz="1100" b="1" dirty="0" smtClean="0">
                <a:solidFill>
                  <a:srgbClr val="804000"/>
                </a:solidFill>
                <a:highlight>
                  <a:srgbClr val="FFFFFF"/>
                </a:highlight>
              </a:rPr>
              <a:t>/</a:t>
            </a:r>
            <a:r>
              <a:rPr lang="es-MX" sz="1100" dirty="0" err="1">
                <a:highlight>
                  <a:srgbClr val="FFFFFF"/>
                </a:highlight>
              </a:rPr>
              <a:t>sys</a:t>
            </a:r>
            <a:r>
              <a:rPr lang="es-MX" sz="1100" b="1" dirty="0">
                <a:solidFill>
                  <a:srgbClr val="804000"/>
                </a:solidFill>
                <a:highlight>
                  <a:srgbClr val="FFFFFF"/>
                </a:highlight>
              </a:rPr>
              <a:t>/</a:t>
            </a:r>
            <a:r>
              <a:rPr lang="es-MX" sz="1100" dirty="0" err="1">
                <a:highlight>
                  <a:srgbClr val="FFFFFF"/>
                </a:highlight>
              </a:rPr>
              <a:t>class</a:t>
            </a:r>
            <a:r>
              <a:rPr lang="es-MX" sz="1100" b="1" dirty="0">
                <a:solidFill>
                  <a:srgbClr val="804000"/>
                </a:solidFill>
                <a:highlight>
                  <a:srgbClr val="FFFFFF"/>
                </a:highlight>
              </a:rPr>
              <a:t>/</a:t>
            </a:r>
            <a:r>
              <a:rPr lang="es-MX" sz="1100" dirty="0" err="1">
                <a:highlight>
                  <a:srgbClr val="FFFFFF"/>
                </a:highlight>
              </a:rPr>
              <a:t>gpio</a:t>
            </a:r>
            <a:r>
              <a:rPr lang="es-MX" sz="1100" b="1" dirty="0">
                <a:solidFill>
                  <a:srgbClr val="804000"/>
                </a:solidFill>
                <a:highlight>
                  <a:srgbClr val="FFFFFF"/>
                </a:highlight>
              </a:rPr>
              <a:t>/</a:t>
            </a:r>
            <a:r>
              <a:rPr lang="es-MX" sz="1100" dirty="0">
                <a:highlight>
                  <a:srgbClr val="FFFFFF"/>
                </a:highlight>
              </a:rPr>
              <a:t>gpio3</a:t>
            </a:r>
            <a:r>
              <a:rPr lang="es-MX" sz="1100" b="1" dirty="0">
                <a:solidFill>
                  <a:srgbClr val="804000"/>
                </a:solidFill>
                <a:highlight>
                  <a:srgbClr val="FFFFFF"/>
                </a:highlight>
              </a:rPr>
              <a:t>/</a:t>
            </a:r>
            <a:r>
              <a:rPr lang="es-MX" sz="1100" dirty="0" err="1">
                <a:highlight>
                  <a:srgbClr val="FFFFFF"/>
                </a:highlight>
              </a:rPr>
              <a:t>direction</a:t>
            </a:r>
            <a:endParaRPr lang="es-MX" sz="1100" dirty="0"/>
          </a:p>
        </p:txBody>
      </p:sp>
    </p:spTree>
    <p:extLst>
      <p:ext uri="{BB962C8B-B14F-4D97-AF65-F5344CB8AC3E}">
        <p14:creationId xmlns:p14="http://schemas.microsoft.com/office/powerpoint/2010/main" val="36295648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p:cNvSpPr>
          <p:nvPr/>
        </p:nvSpPr>
        <p:spPr bwMode="auto">
          <a:xfrm>
            <a:off x="1115616" y="1336514"/>
            <a:ext cx="4752528" cy="6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r">
              <a:lnSpc>
                <a:spcPct val="70000"/>
              </a:lnSpc>
            </a:pPr>
            <a:r>
              <a:rPr lang="es-MX" sz="3800" dirty="0" smtClean="0">
                <a:solidFill>
                  <a:schemeClr val="tx1"/>
                </a:solidFill>
                <a:latin typeface="Bebas Neue" charset="0"/>
                <a:ea typeface="ＭＳ Ｐゴシック" charset="0"/>
                <a:cs typeface="Bebas Neue" charset="0"/>
                <a:sym typeface="Bebas Neue" charset="0"/>
              </a:rPr>
              <a:t>Un poco de Practica</a:t>
            </a:r>
          </a:p>
        </p:txBody>
      </p:sp>
      <p:sp>
        <p:nvSpPr>
          <p:cNvPr id="32784" name="Rectangle 16"/>
          <p:cNvSpPr>
            <a:spLocks/>
          </p:cNvSpPr>
          <p:nvPr/>
        </p:nvSpPr>
        <p:spPr bwMode="auto">
          <a:xfrm>
            <a:off x="-21449" y="1879458"/>
            <a:ext cx="3153290" cy="71633"/>
          </a:xfrm>
          <a:prstGeom prst="rect">
            <a:avLst/>
          </a:prstGeom>
          <a:solidFill>
            <a:schemeClr val="accent2"/>
          </a:solidFill>
          <a:ln>
            <a:noFill/>
          </a:ln>
          <a:extLst/>
        </p:spPr>
        <p:txBody>
          <a:bodyPr lIns="0" tIns="0" rIns="0" bIns="0"/>
          <a:lstStyle/>
          <a:p>
            <a:endParaRPr lang="en-US"/>
          </a:p>
        </p:txBody>
      </p:sp>
      <p:pic>
        <p:nvPicPr>
          <p:cNvPr id="4" name="Picture 2" descr="http://icon-download.com/logo/linux-penguin-sketched-logo-outline.png/256/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77243"/>
            <a:ext cx="1968153" cy="19681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4"/>
          <p:cNvSpPr>
            <a:spLocks/>
          </p:cNvSpPr>
          <p:nvPr/>
        </p:nvSpPr>
        <p:spPr bwMode="auto">
          <a:xfrm>
            <a:off x="892647" y="1707654"/>
            <a:ext cx="2167185" cy="276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Tiempo del Sistema</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Vamos a  hacer un poco de ingeniería inversa con nuestra sesión Telnet en Galileo.</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p:txBody>
      </p:sp>
      <p:sp>
        <p:nvSpPr>
          <p:cNvPr id="8" name="Line 15"/>
          <p:cNvSpPr>
            <a:spLocks noChangeShapeType="1"/>
          </p:cNvSpPr>
          <p:nvPr/>
        </p:nvSpPr>
        <p:spPr bwMode="auto">
          <a:xfrm rot="10800000" flipH="1">
            <a:off x="3491880" y="2499742"/>
            <a:ext cx="0" cy="1691878"/>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9" name="Rectangle 17"/>
          <p:cNvSpPr>
            <a:spLocks/>
          </p:cNvSpPr>
          <p:nvPr/>
        </p:nvSpPr>
        <p:spPr bwMode="auto">
          <a:xfrm>
            <a:off x="4349600" y="1995686"/>
            <a:ext cx="4569892"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Vamos a utilizar unos comandos de Linux para modificar la fecha y hora de </a:t>
            </a:r>
            <a:r>
              <a:rPr lang="es-MX" sz="1100" dirty="0" err="1" smtClean="0">
                <a:solidFill>
                  <a:schemeClr val="tx1"/>
                </a:solidFill>
                <a:latin typeface="Lato Light" charset="0"/>
                <a:ea typeface="ＭＳ Ｐゴシック" charset="0"/>
                <a:cs typeface="Lato Light" charset="0"/>
                <a:sym typeface="Lato Light" charset="0"/>
              </a:rPr>
              <a:t>Galilileo</a:t>
            </a:r>
            <a:endParaRPr lang="es-MX" sz="1100" dirty="0">
              <a:solidFill>
                <a:schemeClr val="tx1"/>
              </a:solidFill>
              <a:latin typeface="Lato Light" charset="0"/>
              <a:ea typeface="ＭＳ Ｐゴシック" charset="0"/>
              <a:cs typeface="Lato Light" charset="0"/>
              <a:sym typeface="Lato Light" charset="0"/>
            </a:endParaRPr>
          </a:p>
        </p:txBody>
      </p:sp>
      <p:grpSp>
        <p:nvGrpSpPr>
          <p:cNvPr id="10" name="Group 18"/>
          <p:cNvGrpSpPr>
            <a:grpSpLocks/>
          </p:cNvGrpSpPr>
          <p:nvPr/>
        </p:nvGrpSpPr>
        <p:grpSpPr bwMode="auto">
          <a:xfrm>
            <a:off x="3851920" y="2070100"/>
            <a:ext cx="442912" cy="361950"/>
            <a:chOff x="0" y="0"/>
            <a:chExt cx="744" cy="607"/>
          </a:xfrm>
        </p:grpSpPr>
        <p:sp>
          <p:nvSpPr>
            <p:cNvPr id="11" name="Oval 19"/>
            <p:cNvSpPr>
              <a:spLocks/>
            </p:cNvSpPr>
            <p:nvPr/>
          </p:nvSpPr>
          <p:spPr bwMode="auto">
            <a:xfrm>
              <a:off x="114" y="22"/>
              <a:ext cx="530" cy="538"/>
            </a:xfrm>
            <a:prstGeom prst="ellipse">
              <a:avLst/>
            </a:prstGeom>
            <a:solidFill>
              <a:schemeClr val="accent2"/>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u="sng"/>
            </a:p>
          </p:txBody>
        </p:sp>
        <p:sp>
          <p:nvSpPr>
            <p:cNvPr id="12" name="Rectangle 20"/>
            <p:cNvSpPr>
              <a:spLocks/>
            </p:cNvSpPr>
            <p:nvPr/>
          </p:nvSpPr>
          <p:spPr bwMode="auto">
            <a:xfrm>
              <a:off x="0" y="0"/>
              <a:ext cx="744" cy="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nSpc>
                  <a:spcPct val="70000"/>
                </a:lnSpc>
              </a:pPr>
              <a:endParaRPr lang="en-US" sz="1900" u="sng" dirty="0">
                <a:solidFill>
                  <a:srgbClr val="FFFFFF"/>
                </a:solidFill>
                <a:latin typeface="Bebas Neue" charset="0"/>
                <a:ea typeface="ＭＳ Ｐゴシック" charset="0"/>
                <a:cs typeface="Bebas Neue" charset="0"/>
                <a:sym typeface="Bebas Neue" charset="0"/>
              </a:endParaRPr>
            </a:p>
          </p:txBody>
        </p:sp>
      </p:grpSp>
      <p:sp>
        <p:nvSpPr>
          <p:cNvPr id="13" name="Rectangle 27"/>
          <p:cNvSpPr>
            <a:spLocks/>
          </p:cNvSpPr>
          <p:nvPr/>
        </p:nvSpPr>
        <p:spPr bwMode="auto">
          <a:xfrm>
            <a:off x="4349601" y="4122141"/>
            <a:ext cx="4614887" cy="6818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Como podríamos hacer un Sketch que muestre la hora del sistema cada segundo?</a:t>
            </a:r>
          </a:p>
          <a:p>
            <a:pPr algn="l"/>
            <a:endParaRPr lang="es-MX" sz="1100" dirty="0">
              <a:solidFill>
                <a:schemeClr val="tx1"/>
              </a:solidFill>
              <a:latin typeface="Lato Light" charset="0"/>
              <a:ea typeface="ＭＳ Ｐゴシック" charset="0"/>
              <a:cs typeface="Lato Light" charset="0"/>
              <a:sym typeface="Lato Light" charset="0"/>
            </a:endParaRPr>
          </a:p>
          <a:p>
            <a:pPr algn="l"/>
            <a:r>
              <a:rPr lang="es-MX" sz="1100" dirty="0" smtClean="0">
                <a:solidFill>
                  <a:schemeClr val="tx1"/>
                </a:solidFill>
                <a:latin typeface="Lato Light" charset="0"/>
                <a:ea typeface="ＭＳ Ｐゴシック" charset="0"/>
                <a:cs typeface="Lato Light" charset="0"/>
                <a:sym typeface="Lato Light" charset="0"/>
              </a:rPr>
              <a:t>Recuerden: Una sola tarea muchas maneras!</a:t>
            </a:r>
            <a:endParaRPr lang="es-MX" sz="900" dirty="0">
              <a:solidFill>
                <a:schemeClr val="tx1"/>
              </a:solidFill>
              <a:latin typeface="Lato Light" charset="0"/>
              <a:ea typeface="ＭＳ Ｐゴシック" charset="0"/>
              <a:cs typeface="Lato Light" charset="0"/>
              <a:sym typeface="Lato Light" charset="0"/>
            </a:endParaRPr>
          </a:p>
        </p:txBody>
      </p:sp>
      <p:grpSp>
        <p:nvGrpSpPr>
          <p:cNvPr id="14" name="Group 28"/>
          <p:cNvGrpSpPr>
            <a:grpSpLocks/>
          </p:cNvGrpSpPr>
          <p:nvPr/>
        </p:nvGrpSpPr>
        <p:grpSpPr bwMode="auto">
          <a:xfrm>
            <a:off x="3851920" y="4052539"/>
            <a:ext cx="442913" cy="361950"/>
            <a:chOff x="0" y="0"/>
            <a:chExt cx="744" cy="607"/>
          </a:xfrm>
        </p:grpSpPr>
        <p:sp>
          <p:nvSpPr>
            <p:cNvPr id="15" name="Oval 29"/>
            <p:cNvSpPr>
              <a:spLocks/>
            </p:cNvSpPr>
            <p:nvPr/>
          </p:nvSpPr>
          <p:spPr bwMode="auto">
            <a:xfrm>
              <a:off x="114" y="22"/>
              <a:ext cx="530" cy="538"/>
            </a:xfrm>
            <a:prstGeom prst="ellipse">
              <a:avLst/>
            </a:prstGeom>
            <a:solidFill>
              <a:schemeClr val="accent2"/>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a:p>
          </p:txBody>
        </p:sp>
        <p:sp>
          <p:nvSpPr>
            <p:cNvPr id="16" name="Rectangle 30"/>
            <p:cNvSpPr>
              <a:spLocks/>
            </p:cNvSpPr>
            <p:nvPr/>
          </p:nvSpPr>
          <p:spPr bwMode="auto">
            <a:xfrm>
              <a:off x="0" y="0"/>
              <a:ext cx="744" cy="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nSpc>
                  <a:spcPct val="70000"/>
                </a:lnSpc>
              </a:pPr>
              <a:endParaRPr lang="en-US" sz="1900" dirty="0">
                <a:solidFill>
                  <a:srgbClr val="FFFFFF"/>
                </a:solidFill>
                <a:latin typeface="Bebas Neue" charset="0"/>
                <a:ea typeface="ＭＳ Ｐゴシック" charset="0"/>
                <a:cs typeface="Bebas Neue" charset="0"/>
                <a:sym typeface="Bebas Neue" charset="0"/>
              </a:endParaRPr>
            </a:p>
          </p:txBody>
        </p:sp>
      </p:grpSp>
      <p:sp>
        <p:nvSpPr>
          <p:cNvPr id="17" name="Rectangle 17"/>
          <p:cNvSpPr>
            <a:spLocks/>
          </p:cNvSpPr>
          <p:nvPr/>
        </p:nvSpPr>
        <p:spPr bwMode="auto">
          <a:xfrm>
            <a:off x="4349600" y="2537073"/>
            <a:ext cx="4569892"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Ingresar los siguientes comandos:</a:t>
            </a:r>
            <a:endParaRPr lang="es-MX" sz="1100" dirty="0">
              <a:solidFill>
                <a:schemeClr val="tx1"/>
              </a:solidFill>
              <a:latin typeface="Lato Light" charset="0"/>
              <a:ea typeface="ＭＳ Ｐゴシック" charset="0"/>
              <a:cs typeface="Lato Light" charset="0"/>
              <a:sym typeface="Lato Light" charset="0"/>
            </a:endParaRPr>
          </a:p>
        </p:txBody>
      </p:sp>
      <p:grpSp>
        <p:nvGrpSpPr>
          <p:cNvPr id="18" name="Group 18"/>
          <p:cNvGrpSpPr>
            <a:grpSpLocks/>
          </p:cNvGrpSpPr>
          <p:nvPr/>
        </p:nvGrpSpPr>
        <p:grpSpPr bwMode="auto">
          <a:xfrm>
            <a:off x="3851920" y="2611487"/>
            <a:ext cx="442912" cy="361950"/>
            <a:chOff x="0" y="0"/>
            <a:chExt cx="744" cy="607"/>
          </a:xfrm>
        </p:grpSpPr>
        <p:sp>
          <p:nvSpPr>
            <p:cNvPr id="19" name="Oval 19"/>
            <p:cNvSpPr>
              <a:spLocks/>
            </p:cNvSpPr>
            <p:nvPr/>
          </p:nvSpPr>
          <p:spPr bwMode="auto">
            <a:xfrm>
              <a:off x="114" y="22"/>
              <a:ext cx="530" cy="538"/>
            </a:xfrm>
            <a:prstGeom prst="ellipse">
              <a:avLst/>
            </a:prstGeom>
            <a:solidFill>
              <a:schemeClr val="accent2"/>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u="sng"/>
            </a:p>
          </p:txBody>
        </p:sp>
        <p:sp>
          <p:nvSpPr>
            <p:cNvPr id="20" name="Rectangle 20"/>
            <p:cNvSpPr>
              <a:spLocks/>
            </p:cNvSpPr>
            <p:nvPr/>
          </p:nvSpPr>
          <p:spPr bwMode="auto">
            <a:xfrm>
              <a:off x="0" y="0"/>
              <a:ext cx="744" cy="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nSpc>
                  <a:spcPct val="70000"/>
                </a:lnSpc>
              </a:pPr>
              <a:endParaRPr lang="en-US" sz="1900" u="sng" dirty="0">
                <a:solidFill>
                  <a:srgbClr val="FFFFFF"/>
                </a:solidFill>
                <a:latin typeface="Bebas Neue" charset="0"/>
                <a:ea typeface="ＭＳ Ｐゴシック" charset="0"/>
                <a:cs typeface="Bebas Neue" charset="0"/>
                <a:sym typeface="Bebas Neue" charset="0"/>
              </a:endParaRPr>
            </a:p>
          </p:txBody>
        </p:sp>
      </p:grpSp>
      <p:sp>
        <p:nvSpPr>
          <p:cNvPr id="21" name="TextBox 20"/>
          <p:cNvSpPr txBox="1"/>
          <p:nvPr/>
        </p:nvSpPr>
        <p:spPr>
          <a:xfrm>
            <a:off x="4355976" y="3170461"/>
            <a:ext cx="2736647" cy="769441"/>
          </a:xfrm>
          <a:prstGeom prst="rect">
            <a:avLst/>
          </a:prstGeom>
          <a:noFill/>
        </p:spPr>
        <p:txBody>
          <a:bodyPr wrap="none" rtlCol="0">
            <a:spAutoFit/>
          </a:bodyPr>
          <a:lstStyle/>
          <a:p>
            <a:pPr algn="l"/>
            <a:r>
              <a:rPr lang="es-MX" sz="1100" b="1" dirty="0">
                <a:solidFill>
                  <a:srgbClr val="0000FF"/>
                </a:solidFill>
                <a:highlight>
                  <a:srgbClr val="FFFFFF"/>
                </a:highlight>
              </a:rPr>
              <a:t>date</a:t>
            </a:r>
            <a:endParaRPr lang="es-MX" sz="1100" dirty="0">
              <a:highlight>
                <a:srgbClr val="FFFFFF"/>
              </a:highlight>
            </a:endParaRPr>
          </a:p>
          <a:p>
            <a:pPr algn="l"/>
            <a:r>
              <a:rPr lang="es-MX" sz="1100" b="1" dirty="0">
                <a:solidFill>
                  <a:srgbClr val="0000FF"/>
                </a:solidFill>
                <a:highlight>
                  <a:srgbClr val="FFFFFF"/>
                </a:highlight>
              </a:rPr>
              <a:t>date</a:t>
            </a:r>
            <a:r>
              <a:rPr lang="es-MX" sz="1100" dirty="0">
                <a:highlight>
                  <a:srgbClr val="FFFFFF"/>
                </a:highlight>
              </a:rPr>
              <a:t> </a:t>
            </a:r>
            <a:r>
              <a:rPr lang="es-MX" sz="1100" dirty="0">
                <a:solidFill>
                  <a:srgbClr val="FF0000"/>
                </a:solidFill>
                <a:highlight>
                  <a:srgbClr val="FFFFFF"/>
                </a:highlight>
              </a:rPr>
              <a:t>131112002014</a:t>
            </a:r>
            <a:endParaRPr lang="es-MX" sz="1100" dirty="0">
              <a:highlight>
                <a:srgbClr val="FFFFFF"/>
              </a:highlight>
            </a:endParaRPr>
          </a:p>
          <a:p>
            <a:pPr algn="l"/>
            <a:r>
              <a:rPr lang="es-MX" sz="1100" b="1" dirty="0">
                <a:solidFill>
                  <a:srgbClr val="0000FF"/>
                </a:solidFill>
                <a:highlight>
                  <a:srgbClr val="FFFFFF"/>
                </a:highlight>
              </a:rPr>
              <a:t>date</a:t>
            </a:r>
            <a:endParaRPr lang="es-MX" sz="1100" dirty="0">
              <a:highlight>
                <a:srgbClr val="FFFFFF"/>
              </a:highlight>
            </a:endParaRPr>
          </a:p>
          <a:p>
            <a:pPr algn="l"/>
            <a:r>
              <a:rPr lang="en-US" sz="1100" b="1" dirty="0">
                <a:solidFill>
                  <a:srgbClr val="0000FF"/>
                </a:solidFill>
                <a:highlight>
                  <a:srgbClr val="FFFFFF"/>
                </a:highlight>
              </a:rPr>
              <a:t>date</a:t>
            </a:r>
            <a:r>
              <a:rPr lang="en-US" sz="1100" dirty="0">
                <a:highlight>
                  <a:srgbClr val="FFFFFF"/>
                </a:highlight>
              </a:rPr>
              <a:t> </a:t>
            </a:r>
            <a:r>
              <a:rPr lang="en-US" sz="1100" dirty="0">
                <a:solidFill>
                  <a:srgbClr val="808080"/>
                </a:solidFill>
                <a:highlight>
                  <a:srgbClr val="FFFFFF"/>
                </a:highlight>
              </a:rPr>
              <a:t>'+%H:%M:%S'</a:t>
            </a:r>
            <a:r>
              <a:rPr lang="en-US" sz="1100" dirty="0">
                <a:highlight>
                  <a:srgbClr val="FFFFFF"/>
                </a:highlight>
              </a:rPr>
              <a:t> </a:t>
            </a:r>
            <a:r>
              <a:rPr lang="en-US" sz="1100" b="1" dirty="0">
                <a:solidFill>
                  <a:srgbClr val="804000"/>
                </a:solidFill>
                <a:highlight>
                  <a:srgbClr val="FFFFFF"/>
                </a:highlight>
              </a:rPr>
              <a:t>&gt;</a:t>
            </a:r>
            <a:r>
              <a:rPr lang="en-US" sz="1100" dirty="0">
                <a:highlight>
                  <a:srgbClr val="FFFFFF"/>
                </a:highlight>
              </a:rPr>
              <a:t> </a:t>
            </a:r>
            <a:r>
              <a:rPr lang="en-US" sz="1100" b="1" dirty="0">
                <a:solidFill>
                  <a:srgbClr val="804000"/>
                </a:solidFill>
                <a:highlight>
                  <a:srgbClr val="FFFFFF"/>
                </a:highlight>
              </a:rPr>
              <a:t>/</a:t>
            </a:r>
            <a:r>
              <a:rPr lang="en-US" sz="1100" dirty="0">
                <a:highlight>
                  <a:srgbClr val="FFFFFF"/>
                </a:highlight>
              </a:rPr>
              <a:t>home</a:t>
            </a:r>
            <a:r>
              <a:rPr lang="en-US" sz="1100" b="1" dirty="0">
                <a:solidFill>
                  <a:srgbClr val="804000"/>
                </a:solidFill>
                <a:highlight>
                  <a:srgbClr val="FFFFFF"/>
                </a:highlight>
              </a:rPr>
              <a:t>/</a:t>
            </a:r>
            <a:r>
              <a:rPr lang="en-US" sz="1100" dirty="0">
                <a:highlight>
                  <a:srgbClr val="FFFFFF"/>
                </a:highlight>
              </a:rPr>
              <a:t>root</a:t>
            </a:r>
            <a:r>
              <a:rPr lang="en-US" sz="1100" b="1" dirty="0">
                <a:solidFill>
                  <a:srgbClr val="804000"/>
                </a:solidFill>
                <a:highlight>
                  <a:srgbClr val="FFFFFF"/>
                </a:highlight>
              </a:rPr>
              <a:t>/</a:t>
            </a:r>
            <a:r>
              <a:rPr lang="en-US" sz="1100" dirty="0">
                <a:highlight>
                  <a:srgbClr val="FFFFFF"/>
                </a:highlight>
              </a:rPr>
              <a:t>time.txt</a:t>
            </a:r>
            <a:endParaRPr lang="es-MX" sz="1100" dirty="0"/>
          </a:p>
        </p:txBody>
      </p:sp>
    </p:spTree>
    <p:extLst>
      <p:ext uri="{BB962C8B-B14F-4D97-AF65-F5344CB8AC3E}">
        <p14:creationId xmlns:p14="http://schemas.microsoft.com/office/powerpoint/2010/main" val="36645025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p:cNvSpPr>
          <p:nvPr/>
        </p:nvSpPr>
        <p:spPr bwMode="auto">
          <a:xfrm>
            <a:off x="1115616" y="1336514"/>
            <a:ext cx="4752528" cy="6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r">
              <a:lnSpc>
                <a:spcPct val="70000"/>
              </a:lnSpc>
            </a:pPr>
            <a:r>
              <a:rPr lang="es-MX" sz="3800" dirty="0" smtClean="0">
                <a:solidFill>
                  <a:schemeClr val="tx1"/>
                </a:solidFill>
                <a:latin typeface="Bebas Neue" charset="0"/>
                <a:ea typeface="ＭＳ Ｐゴシック" charset="0"/>
                <a:cs typeface="Bebas Neue" charset="0"/>
                <a:sym typeface="Bebas Neue" charset="0"/>
              </a:rPr>
              <a:t>Un poco mas</a:t>
            </a:r>
          </a:p>
        </p:txBody>
      </p:sp>
      <p:sp>
        <p:nvSpPr>
          <p:cNvPr id="32784" name="Rectangle 16"/>
          <p:cNvSpPr>
            <a:spLocks/>
          </p:cNvSpPr>
          <p:nvPr/>
        </p:nvSpPr>
        <p:spPr bwMode="auto">
          <a:xfrm>
            <a:off x="-21449" y="1879458"/>
            <a:ext cx="3153290" cy="71633"/>
          </a:xfrm>
          <a:prstGeom prst="rect">
            <a:avLst/>
          </a:prstGeom>
          <a:solidFill>
            <a:schemeClr val="accent2"/>
          </a:solidFill>
          <a:ln>
            <a:noFill/>
          </a:ln>
          <a:extLst/>
        </p:spPr>
        <p:txBody>
          <a:bodyPr lIns="0" tIns="0" rIns="0" bIns="0"/>
          <a:lstStyle/>
          <a:p>
            <a:endParaRPr lang="en-US"/>
          </a:p>
        </p:txBody>
      </p:sp>
      <p:pic>
        <p:nvPicPr>
          <p:cNvPr id="4" name="Picture 2" descr="http://icon-download.com/logo/linux-penguin-sketched-logo-outline.png/256/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77243"/>
            <a:ext cx="1968153" cy="19681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4"/>
          <p:cNvSpPr>
            <a:spLocks/>
          </p:cNvSpPr>
          <p:nvPr/>
        </p:nvSpPr>
        <p:spPr bwMode="auto">
          <a:xfrm>
            <a:off x="892647" y="1707654"/>
            <a:ext cx="2167185" cy="276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Y las entradas?</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Por medio de la consola también podemos acceder a una terminal de Galileo como entrada</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p:txBody>
      </p:sp>
      <p:sp>
        <p:nvSpPr>
          <p:cNvPr id="8" name="Line 15"/>
          <p:cNvSpPr>
            <a:spLocks noChangeShapeType="1"/>
          </p:cNvSpPr>
          <p:nvPr/>
        </p:nvSpPr>
        <p:spPr bwMode="auto">
          <a:xfrm rot="10800000" flipH="1">
            <a:off x="3491880" y="2499742"/>
            <a:ext cx="0" cy="1691878"/>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7" name="Rectangle 17"/>
          <p:cNvSpPr>
            <a:spLocks/>
          </p:cNvSpPr>
          <p:nvPr/>
        </p:nvSpPr>
        <p:spPr bwMode="auto">
          <a:xfrm>
            <a:off x="4349600" y="2355726"/>
            <a:ext cx="4569892"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Ingresar los siguientes comandos:</a:t>
            </a:r>
            <a:endParaRPr lang="es-MX" sz="1100" dirty="0">
              <a:solidFill>
                <a:schemeClr val="tx1"/>
              </a:solidFill>
              <a:latin typeface="Lato Light" charset="0"/>
              <a:ea typeface="ＭＳ Ｐゴシック" charset="0"/>
              <a:cs typeface="Lato Light" charset="0"/>
              <a:sym typeface="Lato Light" charset="0"/>
            </a:endParaRPr>
          </a:p>
        </p:txBody>
      </p:sp>
      <p:grpSp>
        <p:nvGrpSpPr>
          <p:cNvPr id="18" name="Group 18"/>
          <p:cNvGrpSpPr>
            <a:grpSpLocks/>
          </p:cNvGrpSpPr>
          <p:nvPr/>
        </p:nvGrpSpPr>
        <p:grpSpPr bwMode="auto">
          <a:xfrm>
            <a:off x="3851920" y="2430140"/>
            <a:ext cx="442912" cy="361950"/>
            <a:chOff x="0" y="0"/>
            <a:chExt cx="744" cy="607"/>
          </a:xfrm>
        </p:grpSpPr>
        <p:sp>
          <p:nvSpPr>
            <p:cNvPr id="19" name="Oval 19"/>
            <p:cNvSpPr>
              <a:spLocks/>
            </p:cNvSpPr>
            <p:nvPr/>
          </p:nvSpPr>
          <p:spPr bwMode="auto">
            <a:xfrm>
              <a:off x="114" y="22"/>
              <a:ext cx="530" cy="538"/>
            </a:xfrm>
            <a:prstGeom prst="ellipse">
              <a:avLst/>
            </a:prstGeom>
            <a:solidFill>
              <a:schemeClr val="accent2"/>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u="sng"/>
            </a:p>
          </p:txBody>
        </p:sp>
        <p:sp>
          <p:nvSpPr>
            <p:cNvPr id="20" name="Rectangle 20"/>
            <p:cNvSpPr>
              <a:spLocks/>
            </p:cNvSpPr>
            <p:nvPr/>
          </p:nvSpPr>
          <p:spPr bwMode="auto">
            <a:xfrm>
              <a:off x="0" y="0"/>
              <a:ext cx="744" cy="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nSpc>
                  <a:spcPct val="70000"/>
                </a:lnSpc>
              </a:pPr>
              <a:endParaRPr lang="en-US" sz="1900" u="sng" dirty="0">
                <a:solidFill>
                  <a:srgbClr val="FFFFFF"/>
                </a:solidFill>
                <a:latin typeface="Bebas Neue" charset="0"/>
                <a:ea typeface="ＭＳ Ｐゴシック" charset="0"/>
                <a:cs typeface="Bebas Neue" charset="0"/>
                <a:sym typeface="Bebas Neue" charset="0"/>
              </a:endParaRPr>
            </a:p>
          </p:txBody>
        </p:sp>
      </p:grpSp>
      <p:sp>
        <p:nvSpPr>
          <p:cNvPr id="21" name="TextBox 20"/>
          <p:cNvSpPr txBox="1"/>
          <p:nvPr/>
        </p:nvSpPr>
        <p:spPr>
          <a:xfrm>
            <a:off x="4465554" y="2989114"/>
            <a:ext cx="3922870" cy="600164"/>
          </a:xfrm>
          <a:prstGeom prst="rect">
            <a:avLst/>
          </a:prstGeom>
          <a:noFill/>
        </p:spPr>
        <p:txBody>
          <a:bodyPr wrap="none" rtlCol="0">
            <a:spAutoFit/>
          </a:bodyPr>
          <a:lstStyle/>
          <a:p>
            <a:pPr algn="l"/>
            <a:r>
              <a:rPr lang="es-MX" sz="1100" b="1" dirty="0">
                <a:solidFill>
                  <a:srgbClr val="0000FF"/>
                </a:solidFill>
                <a:highlight>
                  <a:srgbClr val="FFFFFF"/>
                </a:highlight>
                <a:latin typeface="Courier New" panose="02070309020205020404" pitchFamily="49" charset="0"/>
              </a:rPr>
              <a:t>echo</a:t>
            </a:r>
            <a:r>
              <a:rPr lang="es-MX" sz="1100" dirty="0">
                <a:highlight>
                  <a:srgbClr val="FFFFFF"/>
                </a:highlight>
                <a:latin typeface="Courier New" panose="02070309020205020404" pitchFamily="49" charset="0"/>
              </a:rPr>
              <a:t> -n </a:t>
            </a:r>
            <a:r>
              <a:rPr lang="es-MX" sz="1100" dirty="0">
                <a:solidFill>
                  <a:srgbClr val="808080"/>
                </a:solidFill>
                <a:highlight>
                  <a:srgbClr val="FFFFFF"/>
                </a:highlight>
                <a:latin typeface="Courier New" panose="02070309020205020404" pitchFamily="49" charset="0"/>
              </a:rPr>
              <a:t>"28"</a:t>
            </a:r>
            <a:r>
              <a:rPr lang="es-MX" sz="1100" dirty="0">
                <a:highlight>
                  <a:srgbClr val="FFFFFF"/>
                </a:highlight>
                <a:latin typeface="Courier New" panose="02070309020205020404" pitchFamily="49" charset="0"/>
              </a:rPr>
              <a:t> </a:t>
            </a:r>
            <a:r>
              <a:rPr lang="es-MX" sz="1100" b="1" dirty="0">
                <a:solidFill>
                  <a:srgbClr val="804000"/>
                </a:solidFill>
                <a:highlight>
                  <a:srgbClr val="FFFFFF"/>
                </a:highlight>
                <a:latin typeface="Courier New" panose="02070309020205020404" pitchFamily="49" charset="0"/>
              </a:rPr>
              <a:t>&gt;</a:t>
            </a:r>
            <a:r>
              <a:rPr lang="es-MX" sz="1100" dirty="0">
                <a:highlight>
                  <a:srgbClr val="FFFFFF"/>
                </a:highlight>
                <a:latin typeface="Courier New" panose="02070309020205020404" pitchFamily="49" charset="0"/>
              </a:rPr>
              <a:t> </a:t>
            </a:r>
            <a:r>
              <a:rPr lang="es-MX" sz="1100" b="1" dirty="0">
                <a:solidFill>
                  <a:srgbClr val="804000"/>
                </a:solidFill>
                <a:highlight>
                  <a:srgbClr val="FFFFFF"/>
                </a:highlight>
                <a:latin typeface="Courier New" panose="02070309020205020404" pitchFamily="49" charset="0"/>
              </a:rPr>
              <a:t>/</a:t>
            </a:r>
            <a:r>
              <a:rPr lang="es-MX" sz="1100" dirty="0" err="1">
                <a:highlight>
                  <a:srgbClr val="FFFFFF"/>
                </a:highlight>
                <a:latin typeface="Courier New" panose="02070309020205020404" pitchFamily="49" charset="0"/>
              </a:rPr>
              <a:t>sys</a:t>
            </a:r>
            <a:r>
              <a:rPr lang="es-MX" sz="1100" b="1" dirty="0">
                <a:solidFill>
                  <a:srgbClr val="804000"/>
                </a:solidFill>
                <a:highlight>
                  <a:srgbClr val="FFFFFF"/>
                </a:highlight>
                <a:latin typeface="Courier New" panose="02070309020205020404" pitchFamily="49" charset="0"/>
              </a:rPr>
              <a:t>/</a:t>
            </a:r>
            <a:r>
              <a:rPr lang="es-MX" sz="1100" dirty="0" err="1">
                <a:highlight>
                  <a:srgbClr val="FFFFFF"/>
                </a:highlight>
                <a:latin typeface="Courier New" panose="02070309020205020404" pitchFamily="49" charset="0"/>
              </a:rPr>
              <a:t>class</a:t>
            </a:r>
            <a:r>
              <a:rPr lang="es-MX" sz="1100" b="1" dirty="0">
                <a:solidFill>
                  <a:srgbClr val="804000"/>
                </a:solidFill>
                <a:highlight>
                  <a:srgbClr val="FFFFFF"/>
                </a:highlight>
                <a:latin typeface="Courier New" panose="02070309020205020404" pitchFamily="49" charset="0"/>
              </a:rPr>
              <a:t>/</a:t>
            </a:r>
            <a:r>
              <a:rPr lang="es-MX" sz="1100" dirty="0" err="1">
                <a:highlight>
                  <a:srgbClr val="FFFFFF"/>
                </a:highlight>
                <a:latin typeface="Courier New" panose="02070309020205020404" pitchFamily="49" charset="0"/>
              </a:rPr>
              <a:t>gpio</a:t>
            </a:r>
            <a:r>
              <a:rPr lang="es-MX" sz="1100" b="1" dirty="0">
                <a:solidFill>
                  <a:srgbClr val="804000"/>
                </a:solidFill>
                <a:highlight>
                  <a:srgbClr val="FFFFFF"/>
                </a:highlight>
                <a:latin typeface="Courier New" panose="02070309020205020404" pitchFamily="49" charset="0"/>
              </a:rPr>
              <a:t>/</a:t>
            </a:r>
            <a:r>
              <a:rPr lang="es-MX" sz="1100" dirty="0" err="1">
                <a:highlight>
                  <a:srgbClr val="FFFFFF"/>
                </a:highlight>
                <a:latin typeface="Courier New" panose="02070309020205020404" pitchFamily="49" charset="0"/>
              </a:rPr>
              <a:t>export</a:t>
            </a:r>
            <a:endParaRPr lang="es-MX" sz="1100" dirty="0">
              <a:highlight>
                <a:srgbClr val="FFFFFF"/>
              </a:highlight>
              <a:latin typeface="Courier New" panose="02070309020205020404" pitchFamily="49" charset="0"/>
            </a:endParaRPr>
          </a:p>
          <a:p>
            <a:pPr algn="l"/>
            <a:r>
              <a:rPr lang="es-MX" sz="1100" b="1" dirty="0">
                <a:solidFill>
                  <a:srgbClr val="0000FF"/>
                </a:solidFill>
                <a:highlight>
                  <a:srgbClr val="FFFFFF"/>
                </a:highlight>
                <a:latin typeface="Courier New" panose="02070309020205020404" pitchFamily="49" charset="0"/>
              </a:rPr>
              <a:t>echo</a:t>
            </a:r>
            <a:r>
              <a:rPr lang="es-MX" sz="1100" dirty="0">
                <a:highlight>
                  <a:srgbClr val="FFFFFF"/>
                </a:highlight>
                <a:latin typeface="Courier New" panose="02070309020205020404" pitchFamily="49" charset="0"/>
              </a:rPr>
              <a:t> </a:t>
            </a:r>
            <a:r>
              <a:rPr lang="es-MX" sz="1100" dirty="0">
                <a:solidFill>
                  <a:srgbClr val="808080"/>
                </a:solidFill>
                <a:highlight>
                  <a:srgbClr val="FFFFFF"/>
                </a:highlight>
                <a:latin typeface="Courier New" panose="02070309020205020404" pitchFamily="49" charset="0"/>
              </a:rPr>
              <a:t>"in"</a:t>
            </a:r>
            <a:r>
              <a:rPr lang="es-MX" sz="1100" dirty="0">
                <a:highlight>
                  <a:srgbClr val="FFFFFF"/>
                </a:highlight>
                <a:latin typeface="Courier New" panose="02070309020205020404" pitchFamily="49" charset="0"/>
              </a:rPr>
              <a:t> </a:t>
            </a:r>
            <a:r>
              <a:rPr lang="es-MX" sz="1100" b="1" dirty="0">
                <a:solidFill>
                  <a:srgbClr val="804000"/>
                </a:solidFill>
                <a:highlight>
                  <a:srgbClr val="FFFFFF"/>
                </a:highlight>
                <a:latin typeface="Courier New" panose="02070309020205020404" pitchFamily="49" charset="0"/>
              </a:rPr>
              <a:t>&gt;</a:t>
            </a:r>
            <a:r>
              <a:rPr lang="es-MX" sz="1100" dirty="0">
                <a:highlight>
                  <a:srgbClr val="FFFFFF"/>
                </a:highlight>
                <a:latin typeface="Courier New" panose="02070309020205020404" pitchFamily="49" charset="0"/>
              </a:rPr>
              <a:t> </a:t>
            </a:r>
            <a:r>
              <a:rPr lang="es-MX" sz="1100" b="1" dirty="0">
                <a:solidFill>
                  <a:srgbClr val="804000"/>
                </a:solidFill>
                <a:highlight>
                  <a:srgbClr val="FFFFFF"/>
                </a:highlight>
                <a:latin typeface="Courier New" panose="02070309020205020404" pitchFamily="49" charset="0"/>
              </a:rPr>
              <a:t>/</a:t>
            </a:r>
            <a:r>
              <a:rPr lang="es-MX" sz="1100" dirty="0" err="1">
                <a:highlight>
                  <a:srgbClr val="FFFFFF"/>
                </a:highlight>
                <a:latin typeface="Courier New" panose="02070309020205020404" pitchFamily="49" charset="0"/>
              </a:rPr>
              <a:t>sys</a:t>
            </a:r>
            <a:r>
              <a:rPr lang="es-MX" sz="1100" b="1" dirty="0">
                <a:solidFill>
                  <a:srgbClr val="804000"/>
                </a:solidFill>
                <a:highlight>
                  <a:srgbClr val="FFFFFF"/>
                </a:highlight>
                <a:latin typeface="Courier New" panose="02070309020205020404" pitchFamily="49" charset="0"/>
              </a:rPr>
              <a:t>/</a:t>
            </a:r>
            <a:r>
              <a:rPr lang="es-MX" sz="1100" dirty="0" err="1">
                <a:highlight>
                  <a:srgbClr val="FFFFFF"/>
                </a:highlight>
                <a:latin typeface="Courier New" panose="02070309020205020404" pitchFamily="49" charset="0"/>
              </a:rPr>
              <a:t>class</a:t>
            </a:r>
            <a:r>
              <a:rPr lang="es-MX" sz="1100" b="1" dirty="0">
                <a:solidFill>
                  <a:srgbClr val="804000"/>
                </a:solidFill>
                <a:highlight>
                  <a:srgbClr val="FFFFFF"/>
                </a:highlight>
                <a:latin typeface="Courier New" panose="02070309020205020404" pitchFamily="49" charset="0"/>
              </a:rPr>
              <a:t>/</a:t>
            </a:r>
            <a:r>
              <a:rPr lang="es-MX" sz="1100" dirty="0" err="1">
                <a:highlight>
                  <a:srgbClr val="FFFFFF"/>
                </a:highlight>
                <a:latin typeface="Courier New" panose="02070309020205020404" pitchFamily="49" charset="0"/>
              </a:rPr>
              <a:t>gpio</a:t>
            </a:r>
            <a:r>
              <a:rPr lang="es-MX" sz="1100" b="1" dirty="0">
                <a:solidFill>
                  <a:srgbClr val="804000"/>
                </a:solidFill>
                <a:highlight>
                  <a:srgbClr val="FFFFFF"/>
                </a:highlight>
                <a:latin typeface="Courier New" panose="02070309020205020404" pitchFamily="49" charset="0"/>
              </a:rPr>
              <a:t>/</a:t>
            </a:r>
            <a:r>
              <a:rPr lang="es-MX" sz="1100" dirty="0">
                <a:highlight>
                  <a:srgbClr val="FFFFFF"/>
                </a:highlight>
                <a:latin typeface="Courier New" panose="02070309020205020404" pitchFamily="49" charset="0"/>
              </a:rPr>
              <a:t>gpio28</a:t>
            </a:r>
            <a:r>
              <a:rPr lang="es-MX" sz="1100" b="1" dirty="0">
                <a:solidFill>
                  <a:srgbClr val="804000"/>
                </a:solidFill>
                <a:highlight>
                  <a:srgbClr val="FFFFFF"/>
                </a:highlight>
                <a:latin typeface="Courier New" panose="02070309020205020404" pitchFamily="49" charset="0"/>
              </a:rPr>
              <a:t>/</a:t>
            </a:r>
            <a:r>
              <a:rPr lang="es-MX" sz="1100" dirty="0" err="1">
                <a:highlight>
                  <a:srgbClr val="FFFFFF"/>
                </a:highlight>
                <a:latin typeface="Courier New" panose="02070309020205020404" pitchFamily="49" charset="0"/>
              </a:rPr>
              <a:t>direction</a:t>
            </a:r>
            <a:endParaRPr lang="es-MX" sz="1100" dirty="0">
              <a:highlight>
                <a:srgbClr val="FFFFFF"/>
              </a:highlight>
              <a:latin typeface="Courier New" panose="02070309020205020404" pitchFamily="49" charset="0"/>
            </a:endParaRPr>
          </a:p>
          <a:p>
            <a:pPr algn="l"/>
            <a:r>
              <a:rPr lang="es-MX" sz="1100" b="1" dirty="0" err="1">
                <a:solidFill>
                  <a:srgbClr val="0000FF"/>
                </a:solidFill>
                <a:highlight>
                  <a:srgbClr val="FFFFFF"/>
                </a:highlight>
                <a:latin typeface="Courier New" panose="02070309020205020404" pitchFamily="49" charset="0"/>
              </a:rPr>
              <a:t>cat</a:t>
            </a:r>
            <a:r>
              <a:rPr lang="es-MX" sz="1100" dirty="0">
                <a:highlight>
                  <a:srgbClr val="FFFFFF"/>
                </a:highlight>
                <a:latin typeface="Courier New" panose="02070309020205020404" pitchFamily="49" charset="0"/>
              </a:rPr>
              <a:t> </a:t>
            </a:r>
            <a:r>
              <a:rPr lang="es-MX" sz="1100" b="1" dirty="0">
                <a:solidFill>
                  <a:srgbClr val="804000"/>
                </a:solidFill>
                <a:highlight>
                  <a:srgbClr val="FFFFFF"/>
                </a:highlight>
                <a:latin typeface="Courier New" panose="02070309020205020404" pitchFamily="49" charset="0"/>
              </a:rPr>
              <a:t>/</a:t>
            </a:r>
            <a:r>
              <a:rPr lang="es-MX" sz="1100" dirty="0" err="1">
                <a:highlight>
                  <a:srgbClr val="FFFFFF"/>
                </a:highlight>
                <a:latin typeface="Courier New" panose="02070309020205020404" pitchFamily="49" charset="0"/>
              </a:rPr>
              <a:t>sys</a:t>
            </a:r>
            <a:r>
              <a:rPr lang="es-MX" sz="1100" b="1" dirty="0">
                <a:solidFill>
                  <a:srgbClr val="804000"/>
                </a:solidFill>
                <a:highlight>
                  <a:srgbClr val="FFFFFF"/>
                </a:highlight>
                <a:latin typeface="Courier New" panose="02070309020205020404" pitchFamily="49" charset="0"/>
              </a:rPr>
              <a:t>/</a:t>
            </a:r>
            <a:r>
              <a:rPr lang="es-MX" sz="1100" dirty="0" err="1">
                <a:highlight>
                  <a:srgbClr val="FFFFFF"/>
                </a:highlight>
                <a:latin typeface="Courier New" panose="02070309020205020404" pitchFamily="49" charset="0"/>
              </a:rPr>
              <a:t>class</a:t>
            </a:r>
            <a:r>
              <a:rPr lang="es-MX" sz="1100" b="1" dirty="0">
                <a:solidFill>
                  <a:srgbClr val="804000"/>
                </a:solidFill>
                <a:highlight>
                  <a:srgbClr val="FFFFFF"/>
                </a:highlight>
                <a:latin typeface="Courier New" panose="02070309020205020404" pitchFamily="49" charset="0"/>
              </a:rPr>
              <a:t>/</a:t>
            </a:r>
            <a:r>
              <a:rPr lang="es-MX" sz="1100" dirty="0" err="1">
                <a:highlight>
                  <a:srgbClr val="FFFFFF"/>
                </a:highlight>
                <a:latin typeface="Courier New" panose="02070309020205020404" pitchFamily="49" charset="0"/>
              </a:rPr>
              <a:t>gpio</a:t>
            </a:r>
            <a:r>
              <a:rPr lang="es-MX" sz="1100" b="1" dirty="0">
                <a:solidFill>
                  <a:srgbClr val="804000"/>
                </a:solidFill>
                <a:highlight>
                  <a:srgbClr val="FFFFFF"/>
                </a:highlight>
                <a:latin typeface="Courier New" panose="02070309020205020404" pitchFamily="49" charset="0"/>
              </a:rPr>
              <a:t>/</a:t>
            </a:r>
            <a:r>
              <a:rPr lang="es-MX" sz="1100" dirty="0">
                <a:highlight>
                  <a:srgbClr val="FFFFFF"/>
                </a:highlight>
                <a:latin typeface="Courier New" panose="02070309020205020404" pitchFamily="49" charset="0"/>
              </a:rPr>
              <a:t>gpio28</a:t>
            </a:r>
            <a:r>
              <a:rPr lang="es-MX" sz="1100" b="1" dirty="0">
                <a:solidFill>
                  <a:srgbClr val="804000"/>
                </a:solidFill>
                <a:highlight>
                  <a:srgbClr val="FFFFFF"/>
                </a:highlight>
                <a:latin typeface="Courier New" panose="02070309020205020404" pitchFamily="49" charset="0"/>
              </a:rPr>
              <a:t>/</a:t>
            </a:r>
            <a:r>
              <a:rPr lang="es-MX" sz="1100" dirty="0" err="1">
                <a:highlight>
                  <a:srgbClr val="FFFFFF"/>
                </a:highlight>
                <a:latin typeface="Courier New" panose="02070309020205020404" pitchFamily="49" charset="0"/>
              </a:rPr>
              <a:t>value</a:t>
            </a:r>
            <a:endParaRPr lang="es-MX" sz="1100" dirty="0"/>
          </a:p>
        </p:txBody>
      </p:sp>
    </p:spTree>
    <p:extLst>
      <p:ext uri="{BB962C8B-B14F-4D97-AF65-F5344CB8AC3E}">
        <p14:creationId xmlns:p14="http://schemas.microsoft.com/office/powerpoint/2010/main" val="17546226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94" name="Rectangle 14"/>
          <p:cNvSpPr>
            <a:spLocks/>
          </p:cNvSpPr>
          <p:nvPr/>
        </p:nvSpPr>
        <p:spPr bwMode="auto">
          <a:xfrm>
            <a:off x="1597819" y="564356"/>
            <a:ext cx="5948363"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s-MX" sz="2800" dirty="0" smtClean="0">
                <a:solidFill>
                  <a:schemeClr val="tx1"/>
                </a:solidFill>
                <a:latin typeface="Bebas Neue" charset="0"/>
                <a:ea typeface="ＭＳ Ｐゴシック" charset="0"/>
                <a:cs typeface="Bebas Neue" charset="0"/>
                <a:sym typeface="Bebas Neue" charset="0"/>
              </a:rPr>
              <a:t>Intel Galileo: </a:t>
            </a:r>
            <a:r>
              <a:rPr lang="es-MX" sz="2800" dirty="0" smtClean="0">
                <a:solidFill>
                  <a:schemeClr val="accent2"/>
                </a:solidFill>
                <a:latin typeface="Bebas Neue" charset="0"/>
                <a:ea typeface="ＭＳ Ｐゴシック" charset="0"/>
                <a:cs typeface="Bebas Neue" charset="0"/>
                <a:sym typeface="Bebas Neue" charset="0"/>
              </a:rPr>
              <a:t>Linux</a:t>
            </a:r>
            <a:endParaRPr lang="es-MX" sz="2800" dirty="0">
              <a:solidFill>
                <a:schemeClr val="accent2"/>
              </a:solidFill>
              <a:latin typeface="Bebas Neue" charset="0"/>
              <a:ea typeface="ＭＳ Ｐゴシック" charset="0"/>
              <a:cs typeface="Bebas Neue" charset="0"/>
              <a:sym typeface="Bebas Neue" charset="0"/>
            </a:endParaRPr>
          </a:p>
        </p:txBody>
      </p:sp>
      <p:sp>
        <p:nvSpPr>
          <p:cNvPr id="97295" name="Line 15"/>
          <p:cNvSpPr>
            <a:spLocks noChangeShapeType="1"/>
          </p:cNvSpPr>
          <p:nvPr/>
        </p:nvSpPr>
        <p:spPr bwMode="auto">
          <a:xfrm>
            <a:off x="994172" y="1104900"/>
            <a:ext cx="7164586" cy="0"/>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97299" name="Rectangle 19"/>
          <p:cNvSpPr>
            <a:spLocks/>
          </p:cNvSpPr>
          <p:nvPr/>
        </p:nvSpPr>
        <p:spPr bwMode="auto">
          <a:xfrm>
            <a:off x="6486525" y="1203598"/>
            <a:ext cx="1676400"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r>
              <a:rPr lang="es-MX" sz="900" dirty="0" smtClean="0">
                <a:solidFill>
                  <a:schemeClr val="tx1"/>
                </a:solidFill>
                <a:latin typeface="Lato Light" charset="0"/>
                <a:ea typeface="ＭＳ Ｐゴシック" charset="0"/>
                <a:cs typeface="Lato Light" charset="0"/>
                <a:sym typeface="Lato Light" charset="0"/>
              </a:rPr>
              <a:t>Galileo y Linux</a:t>
            </a:r>
            <a:endParaRPr lang="es-MX" sz="900" dirty="0">
              <a:solidFill>
                <a:schemeClr val="tx1"/>
              </a:solidFill>
              <a:latin typeface="Lato Light" charset="0"/>
              <a:ea typeface="ＭＳ Ｐゴシック" charset="0"/>
              <a:cs typeface="Lato Light" charset="0"/>
              <a:sym typeface="Lato Light" charset="0"/>
            </a:endParaRPr>
          </a:p>
        </p:txBody>
      </p:sp>
      <p:sp>
        <p:nvSpPr>
          <p:cNvPr id="97300" name="Rectangle 20"/>
          <p:cNvSpPr>
            <a:spLocks/>
          </p:cNvSpPr>
          <p:nvPr/>
        </p:nvSpPr>
        <p:spPr bwMode="auto">
          <a:xfrm>
            <a:off x="6486525" y="1898923"/>
            <a:ext cx="1676400"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r>
              <a:rPr lang="es-MX" sz="900" dirty="0" smtClean="0">
                <a:solidFill>
                  <a:schemeClr val="tx1"/>
                </a:solidFill>
                <a:latin typeface="Lato Light" charset="0"/>
                <a:ea typeface="ＭＳ Ｐゴシック" charset="0"/>
                <a:cs typeface="Lato Light" charset="0"/>
                <a:sym typeface="Lato Light" charset="0"/>
              </a:rPr>
              <a:t>Hablando con Linux</a:t>
            </a:r>
            <a:endParaRPr lang="es-MX" sz="900" dirty="0">
              <a:solidFill>
                <a:schemeClr val="tx1"/>
              </a:solidFill>
              <a:latin typeface="Lato Light" charset="0"/>
              <a:ea typeface="ＭＳ Ｐゴシック" charset="0"/>
              <a:cs typeface="Lato Light" charset="0"/>
              <a:sym typeface="Lato Light" charset="0"/>
            </a:endParaRPr>
          </a:p>
        </p:txBody>
      </p:sp>
      <p:sp>
        <p:nvSpPr>
          <p:cNvPr id="97301" name="Rectangle 21"/>
          <p:cNvSpPr>
            <a:spLocks/>
          </p:cNvSpPr>
          <p:nvPr/>
        </p:nvSpPr>
        <p:spPr bwMode="auto">
          <a:xfrm>
            <a:off x="6486525" y="2584723"/>
            <a:ext cx="1676400"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r>
              <a:rPr lang="es-MX" sz="900" dirty="0" smtClean="0">
                <a:solidFill>
                  <a:schemeClr val="tx1"/>
                </a:solidFill>
                <a:latin typeface="Lato Light" charset="0"/>
                <a:ea typeface="ＭＳ Ｐゴシック" charset="0"/>
                <a:cs typeface="Lato Light" charset="0"/>
                <a:sym typeface="Lato Light" charset="0"/>
              </a:rPr>
              <a:t>Interactuando con Linux</a:t>
            </a:r>
            <a:endParaRPr lang="es-MX" sz="900" dirty="0">
              <a:solidFill>
                <a:schemeClr val="tx1"/>
              </a:solidFill>
              <a:latin typeface="Lato Light" charset="0"/>
              <a:ea typeface="ＭＳ Ｐゴシック" charset="0"/>
              <a:cs typeface="Lato Light" charset="0"/>
              <a:sym typeface="Lato Light" charset="0"/>
            </a:endParaRPr>
          </a:p>
        </p:txBody>
      </p:sp>
      <p:sp>
        <p:nvSpPr>
          <p:cNvPr id="97303" name="Line 23"/>
          <p:cNvSpPr>
            <a:spLocks noChangeShapeType="1"/>
          </p:cNvSpPr>
          <p:nvPr/>
        </p:nvSpPr>
        <p:spPr bwMode="auto">
          <a:xfrm>
            <a:off x="5919192" y="1798910"/>
            <a:ext cx="2239566" cy="0"/>
          </a:xfrm>
          <a:prstGeom prst="line">
            <a:avLst/>
          </a:prstGeom>
          <a:noFill/>
          <a:ln w="12700" cap="flat">
            <a:solidFill>
              <a:srgbClr val="E6E6E6"/>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s-MX" dirty="0"/>
          </a:p>
        </p:txBody>
      </p:sp>
      <p:sp>
        <p:nvSpPr>
          <p:cNvPr id="97304" name="Line 24"/>
          <p:cNvSpPr>
            <a:spLocks noChangeShapeType="1"/>
          </p:cNvSpPr>
          <p:nvPr/>
        </p:nvSpPr>
        <p:spPr bwMode="auto">
          <a:xfrm>
            <a:off x="5919192" y="2484710"/>
            <a:ext cx="2239566" cy="0"/>
          </a:xfrm>
          <a:prstGeom prst="line">
            <a:avLst/>
          </a:prstGeom>
          <a:noFill/>
          <a:ln w="12700" cap="flat">
            <a:solidFill>
              <a:srgbClr val="E6E6E6"/>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s-MX" dirty="0"/>
          </a:p>
        </p:txBody>
      </p:sp>
      <p:grpSp>
        <p:nvGrpSpPr>
          <p:cNvPr id="97330" name="Group 50"/>
          <p:cNvGrpSpPr>
            <a:grpSpLocks/>
          </p:cNvGrpSpPr>
          <p:nvPr/>
        </p:nvGrpSpPr>
        <p:grpSpPr bwMode="auto">
          <a:xfrm>
            <a:off x="5947957" y="1251223"/>
            <a:ext cx="409575" cy="409575"/>
            <a:chOff x="0" y="0"/>
            <a:chExt cx="688" cy="688"/>
          </a:xfrm>
        </p:grpSpPr>
        <p:sp>
          <p:nvSpPr>
            <p:cNvPr id="97331" name="Oval 51"/>
            <p:cNvSpPr>
              <a:spLocks/>
            </p:cNvSpPr>
            <p:nvPr/>
          </p:nvSpPr>
          <p:spPr bwMode="auto">
            <a:xfrm>
              <a:off x="0" y="0"/>
              <a:ext cx="688" cy="688"/>
            </a:xfrm>
            <a:prstGeom prst="ellipse">
              <a:avLst/>
            </a:prstGeom>
            <a:solidFill>
              <a:schemeClr val="tx2"/>
            </a:solidFill>
            <a:ln>
              <a:noFill/>
            </a:ln>
            <a:extLst>
              <a:ext uri="{91240B29-F687-4f45-9708-019B960494DF}">
                <a14:hiddenLine xmlns:a14="http://schemas.microsoft.com/office/drawing/2010/main" xmlns="" w="50800" cap="flat">
                  <a:solidFill>
                    <a:srgbClr val="FFFFFF"/>
                  </a:solidFill>
                  <a:miter lim="800000"/>
                  <a:headEnd type="none" w="med" len="med"/>
                  <a:tailEnd type="none" w="med" len="med"/>
                </a14:hiddenLine>
              </a:ext>
            </a:extLst>
          </p:spPr>
          <p:txBody>
            <a:bodyPr lIns="0" tIns="0" rIns="0" bIns="0"/>
            <a:lstStyle/>
            <a:p>
              <a:endParaRPr lang="es-MX" dirty="0"/>
            </a:p>
          </p:txBody>
        </p:sp>
        <p:pic>
          <p:nvPicPr>
            <p:cNvPr id="97332"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 y="140"/>
              <a:ext cx="227" cy="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gr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749" t="2549" r="13376" b="5705"/>
          <a:stretch/>
        </p:blipFill>
        <p:spPr>
          <a:xfrm rot="8100000">
            <a:off x="2018895" y="1740479"/>
            <a:ext cx="2592288" cy="2592288"/>
          </a:xfrm>
          <a:prstGeom prst="rect">
            <a:avLst/>
          </a:prstGeom>
        </p:spPr>
      </p:pic>
      <p:grpSp>
        <p:nvGrpSpPr>
          <p:cNvPr id="97342" name="Group 62"/>
          <p:cNvGrpSpPr>
            <a:grpSpLocks/>
          </p:cNvGrpSpPr>
          <p:nvPr/>
        </p:nvGrpSpPr>
        <p:grpSpPr bwMode="auto">
          <a:xfrm>
            <a:off x="742950" y="1837855"/>
            <a:ext cx="1709738" cy="580066"/>
            <a:chOff x="0" y="0"/>
            <a:chExt cx="2872" cy="1952"/>
          </a:xfrm>
        </p:grpSpPr>
        <p:sp>
          <p:nvSpPr>
            <p:cNvPr id="97343" name="Rectangle 63"/>
            <p:cNvSpPr>
              <a:spLocks/>
            </p:cNvSpPr>
            <p:nvPr/>
          </p:nvSpPr>
          <p:spPr bwMode="auto">
            <a:xfrm>
              <a:off x="0" y="0"/>
              <a:ext cx="2872" cy="1952"/>
            </a:xfrm>
            <a:prstGeom prst="rect">
              <a:avLst/>
            </a:prstGeom>
            <a:solidFill>
              <a:schemeClr val="tx2">
                <a:alpha val="89999"/>
              </a:schemeClr>
            </a:solidFill>
            <a:ln>
              <a:noFill/>
            </a:ln>
            <a:extLst>
              <a:ext uri="{91240B29-F687-4f45-9708-019B960494DF}">
                <a14:hiddenLine xmlns:a14="http://schemas.microsoft.com/office/drawing/2010/main" xmlns="" w="25400" cap="flat">
                  <a:solidFill>
                    <a:srgbClr val="FD8200">
                      <a:alpha val="89999"/>
                    </a:srgbClr>
                  </a:solidFill>
                  <a:miter lim="800000"/>
                  <a:headEnd type="none" w="med" len="med"/>
                  <a:tailEnd type="none" w="med" len="med"/>
                </a14:hiddenLine>
              </a:ext>
            </a:extLst>
          </p:spPr>
          <p:txBody>
            <a:bodyPr lIns="0" tIns="0" rIns="0" bIns="0"/>
            <a:lstStyle/>
            <a:p>
              <a:endParaRPr lang="en-US" dirty="0"/>
            </a:p>
          </p:txBody>
        </p:sp>
        <p:sp>
          <p:nvSpPr>
            <p:cNvPr id="97344" name="Rectangle 64"/>
            <p:cNvSpPr>
              <a:spLocks/>
            </p:cNvSpPr>
            <p:nvPr/>
          </p:nvSpPr>
          <p:spPr bwMode="auto">
            <a:xfrm>
              <a:off x="348" y="379"/>
              <a:ext cx="2352" cy="1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80000"/>
                </a:lnSpc>
              </a:pPr>
              <a:r>
                <a:rPr lang="en-US" sz="1400" dirty="0" smtClean="0">
                  <a:solidFill>
                    <a:srgbClr val="FFFFFF"/>
                  </a:solidFill>
                  <a:latin typeface="Bebas Neue" charset="0"/>
                  <a:ea typeface="ＭＳ Ｐゴシック" charset="0"/>
                  <a:cs typeface="Bebas Neue" charset="0"/>
                  <a:sym typeface="Bebas Neue" charset="0"/>
                </a:rPr>
                <a:t>Intel Quark </a:t>
              </a:r>
              <a:r>
                <a:rPr lang="en-US" sz="1400" dirty="0" err="1" smtClean="0">
                  <a:solidFill>
                    <a:srgbClr val="FFFFFF"/>
                  </a:solidFill>
                  <a:latin typeface="Bebas Neue" charset="0"/>
                  <a:ea typeface="ＭＳ Ｐゴシック" charset="0"/>
                  <a:cs typeface="Bebas Neue" charset="0"/>
                  <a:sym typeface="Bebas Neue" charset="0"/>
                </a:rPr>
                <a:t>SoC</a:t>
              </a:r>
              <a:endParaRPr lang="en-US" sz="1700" dirty="0">
                <a:solidFill>
                  <a:srgbClr val="FFFFFF"/>
                </a:solidFill>
                <a:latin typeface="Bebas Neue" charset="0"/>
                <a:ea typeface="ＭＳ Ｐゴシック" charset="0"/>
                <a:cs typeface="Bebas Neue" charset="0"/>
                <a:sym typeface="Bebas Neue" charset="0"/>
              </a:endParaRPr>
            </a:p>
          </p:txBody>
        </p:sp>
      </p:grpSp>
      <p:grpSp>
        <p:nvGrpSpPr>
          <p:cNvPr id="67" name="Group 50"/>
          <p:cNvGrpSpPr>
            <a:grpSpLocks/>
          </p:cNvGrpSpPr>
          <p:nvPr/>
        </p:nvGrpSpPr>
        <p:grpSpPr bwMode="auto">
          <a:xfrm>
            <a:off x="5947957" y="1916544"/>
            <a:ext cx="409575" cy="409575"/>
            <a:chOff x="0" y="0"/>
            <a:chExt cx="688" cy="688"/>
          </a:xfrm>
        </p:grpSpPr>
        <p:sp>
          <p:nvSpPr>
            <p:cNvPr id="68" name="Oval 51"/>
            <p:cNvSpPr>
              <a:spLocks/>
            </p:cNvSpPr>
            <p:nvPr/>
          </p:nvSpPr>
          <p:spPr bwMode="auto">
            <a:xfrm>
              <a:off x="0" y="0"/>
              <a:ext cx="688" cy="688"/>
            </a:xfrm>
            <a:prstGeom prst="ellipse">
              <a:avLst/>
            </a:prstGeom>
            <a:solidFill>
              <a:schemeClr val="tx2"/>
            </a:solidFill>
            <a:ln>
              <a:noFill/>
            </a:ln>
            <a:extLst>
              <a:ext uri="{91240B29-F687-4f45-9708-019B960494DF}">
                <a14:hiddenLine xmlns:a14="http://schemas.microsoft.com/office/drawing/2010/main" xmlns="" w="50800" cap="flat">
                  <a:solidFill>
                    <a:srgbClr val="FFFFFF"/>
                  </a:solidFill>
                  <a:miter lim="800000"/>
                  <a:headEnd type="none" w="med" len="med"/>
                  <a:tailEnd type="none" w="med" len="med"/>
                </a14:hiddenLine>
              </a:ext>
            </a:extLst>
          </p:spPr>
          <p:txBody>
            <a:bodyPr lIns="0" tIns="0" rIns="0" bIns="0"/>
            <a:lstStyle/>
            <a:p>
              <a:endParaRPr lang="es-MX" dirty="0"/>
            </a:p>
          </p:txBody>
        </p:sp>
        <p:pic>
          <p:nvPicPr>
            <p:cNvPr id="69"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 y="140"/>
              <a:ext cx="227" cy="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grpSp>
      <p:grpSp>
        <p:nvGrpSpPr>
          <p:cNvPr id="70" name="Group 50"/>
          <p:cNvGrpSpPr>
            <a:grpSpLocks/>
          </p:cNvGrpSpPr>
          <p:nvPr/>
        </p:nvGrpSpPr>
        <p:grpSpPr bwMode="auto">
          <a:xfrm>
            <a:off x="5952695" y="2612106"/>
            <a:ext cx="409575" cy="409575"/>
            <a:chOff x="0" y="0"/>
            <a:chExt cx="688" cy="688"/>
          </a:xfrm>
        </p:grpSpPr>
        <p:sp>
          <p:nvSpPr>
            <p:cNvPr id="71" name="Oval 51"/>
            <p:cNvSpPr>
              <a:spLocks/>
            </p:cNvSpPr>
            <p:nvPr/>
          </p:nvSpPr>
          <p:spPr bwMode="auto">
            <a:xfrm>
              <a:off x="0" y="0"/>
              <a:ext cx="688" cy="688"/>
            </a:xfrm>
            <a:prstGeom prst="ellipse">
              <a:avLst/>
            </a:prstGeom>
            <a:solidFill>
              <a:schemeClr val="tx2"/>
            </a:solidFill>
            <a:ln>
              <a:noFill/>
            </a:ln>
            <a:extLst>
              <a:ext uri="{91240B29-F687-4f45-9708-019B960494DF}">
                <a14:hiddenLine xmlns:a14="http://schemas.microsoft.com/office/drawing/2010/main" xmlns="" w="50800" cap="flat">
                  <a:solidFill>
                    <a:srgbClr val="FFFFFF"/>
                  </a:solidFill>
                  <a:miter lim="800000"/>
                  <a:headEnd type="none" w="med" len="med"/>
                  <a:tailEnd type="none" w="med" len="med"/>
                </a14:hiddenLine>
              </a:ext>
            </a:extLst>
          </p:spPr>
          <p:txBody>
            <a:bodyPr lIns="0" tIns="0" rIns="0" bIns="0"/>
            <a:lstStyle/>
            <a:p>
              <a:endParaRPr lang="es-MX" dirty="0"/>
            </a:p>
          </p:txBody>
        </p:sp>
        <p:pic>
          <p:nvPicPr>
            <p:cNvPr id="72"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 y="140"/>
              <a:ext cx="227" cy="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grpSp>
      <p:sp>
        <p:nvSpPr>
          <p:cNvPr id="22" name="Rectangle 21"/>
          <p:cNvSpPr>
            <a:spLocks/>
          </p:cNvSpPr>
          <p:nvPr/>
        </p:nvSpPr>
        <p:spPr bwMode="auto">
          <a:xfrm>
            <a:off x="6486525" y="3257153"/>
            <a:ext cx="1676400"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r>
              <a:rPr lang="es-MX" sz="900" dirty="0" smtClean="0">
                <a:solidFill>
                  <a:schemeClr val="tx1"/>
                </a:solidFill>
                <a:latin typeface="Lato Light" charset="0"/>
                <a:ea typeface="ＭＳ Ｐゴシック" charset="0"/>
                <a:cs typeface="Lato Light" charset="0"/>
                <a:sym typeface="Lato Light" charset="0"/>
              </a:rPr>
              <a:t>Linux, la versión mayor.</a:t>
            </a:r>
            <a:endParaRPr lang="es-MX" sz="900" dirty="0">
              <a:solidFill>
                <a:schemeClr val="tx1"/>
              </a:solidFill>
              <a:latin typeface="Lato Light" charset="0"/>
              <a:ea typeface="ＭＳ Ｐゴシック" charset="0"/>
              <a:cs typeface="Lato Light" charset="0"/>
              <a:sym typeface="Lato Light" charset="0"/>
            </a:endParaRPr>
          </a:p>
        </p:txBody>
      </p:sp>
      <p:sp>
        <p:nvSpPr>
          <p:cNvPr id="23" name="Line 24"/>
          <p:cNvSpPr>
            <a:spLocks noChangeShapeType="1"/>
          </p:cNvSpPr>
          <p:nvPr/>
        </p:nvSpPr>
        <p:spPr bwMode="auto">
          <a:xfrm>
            <a:off x="5928667" y="3157140"/>
            <a:ext cx="2239566" cy="0"/>
          </a:xfrm>
          <a:prstGeom prst="line">
            <a:avLst/>
          </a:prstGeom>
          <a:noFill/>
          <a:ln w="12700" cap="flat">
            <a:solidFill>
              <a:srgbClr val="E6E6E6"/>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s-MX" dirty="0"/>
          </a:p>
        </p:txBody>
      </p:sp>
      <p:grpSp>
        <p:nvGrpSpPr>
          <p:cNvPr id="24" name="Group 50"/>
          <p:cNvGrpSpPr>
            <a:grpSpLocks/>
          </p:cNvGrpSpPr>
          <p:nvPr/>
        </p:nvGrpSpPr>
        <p:grpSpPr bwMode="auto">
          <a:xfrm>
            <a:off x="5952695" y="3284536"/>
            <a:ext cx="409575" cy="409575"/>
            <a:chOff x="0" y="0"/>
            <a:chExt cx="688" cy="688"/>
          </a:xfrm>
        </p:grpSpPr>
        <p:sp>
          <p:nvSpPr>
            <p:cNvPr id="25" name="Oval 51"/>
            <p:cNvSpPr>
              <a:spLocks/>
            </p:cNvSpPr>
            <p:nvPr/>
          </p:nvSpPr>
          <p:spPr bwMode="auto">
            <a:xfrm>
              <a:off x="0" y="0"/>
              <a:ext cx="688" cy="688"/>
            </a:xfrm>
            <a:prstGeom prst="ellipse">
              <a:avLst/>
            </a:prstGeom>
            <a:solidFill>
              <a:schemeClr val="tx2"/>
            </a:solidFill>
            <a:ln>
              <a:noFill/>
            </a:ln>
            <a:extLst>
              <a:ext uri="{91240B29-F687-4f45-9708-019B960494DF}">
                <a14:hiddenLine xmlns:a14="http://schemas.microsoft.com/office/drawing/2010/main" xmlns="" w="50800" cap="flat">
                  <a:solidFill>
                    <a:srgbClr val="FFFFFF"/>
                  </a:solidFill>
                  <a:miter lim="800000"/>
                  <a:headEnd type="none" w="med" len="med"/>
                  <a:tailEnd type="none" w="med" len="med"/>
                </a14:hiddenLine>
              </a:ext>
            </a:extLst>
          </p:spPr>
          <p:txBody>
            <a:bodyPr lIns="0" tIns="0" rIns="0" bIns="0"/>
            <a:lstStyle/>
            <a:p>
              <a:endParaRPr lang="es-MX" dirty="0"/>
            </a:p>
          </p:txBody>
        </p:sp>
        <p:pic>
          <p:nvPicPr>
            <p:cNvPr id="26"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 y="140"/>
              <a:ext cx="227" cy="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grpSp>
    </p:spTree>
    <p:extLst>
      <p:ext uri="{BB962C8B-B14F-4D97-AF65-F5344CB8AC3E}">
        <p14:creationId xmlns:p14="http://schemas.microsoft.com/office/powerpoint/2010/main" val="39677155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n>
                <a:solidFill>
                  <a:schemeClr val="bg2"/>
                </a:solidFill>
              </a:ln>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49" t="2549" r="13376" b="5705"/>
          <a:stretch/>
        </p:blipFill>
        <p:spPr>
          <a:xfrm rot="8100000">
            <a:off x="334358" y="4094748"/>
            <a:ext cx="747659" cy="747659"/>
          </a:xfrm>
          <a:prstGeom prst="rect">
            <a:avLst/>
          </a:prstGeom>
        </p:spPr>
      </p:pic>
    </p:spTree>
    <p:extLst>
      <p:ext uri="{BB962C8B-B14F-4D97-AF65-F5344CB8AC3E}">
        <p14:creationId xmlns:p14="http://schemas.microsoft.com/office/powerpoint/2010/main" val="25586778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p:cNvSpPr>
          <p:nvPr/>
        </p:nvSpPr>
        <p:spPr bwMode="auto">
          <a:xfrm>
            <a:off x="4467248" y="1331019"/>
            <a:ext cx="4137200"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800" dirty="0" smtClean="0">
                <a:solidFill>
                  <a:schemeClr val="tx1"/>
                </a:solidFill>
                <a:latin typeface="Bebas Neue" charset="0"/>
                <a:ea typeface="ＭＳ Ｐゴシック" charset="0"/>
                <a:cs typeface="Bebas Neue" charset="0"/>
                <a:sym typeface="Bebas Neue" charset="0"/>
              </a:rPr>
              <a:t>Linux</a:t>
            </a:r>
          </a:p>
          <a:p>
            <a:pPr algn="l">
              <a:lnSpc>
                <a:spcPct val="70000"/>
              </a:lnSpc>
            </a:pPr>
            <a:r>
              <a:rPr lang="es-MX" sz="3800" dirty="0" smtClean="0">
                <a:solidFill>
                  <a:schemeClr val="accent2"/>
                </a:solidFill>
                <a:latin typeface="Bebas Neue" charset="0"/>
                <a:ea typeface="ＭＳ Ｐゴシック" charset="0"/>
                <a:cs typeface="Bebas Neue" charset="0"/>
                <a:sym typeface="Bebas Neue" charset="0"/>
              </a:rPr>
              <a:t>La imagen mayor</a:t>
            </a:r>
            <a:endParaRPr lang="es-MX" sz="3800" dirty="0">
              <a:solidFill>
                <a:schemeClr val="bg2"/>
              </a:solidFill>
              <a:latin typeface="Bebas Neue" charset="0"/>
              <a:ea typeface="ＭＳ Ｐゴシック" charset="0"/>
              <a:cs typeface="Bebas Neue" charset="0"/>
              <a:sym typeface="Bebas Neue" charset="0"/>
            </a:endParaRPr>
          </a:p>
        </p:txBody>
      </p:sp>
      <p:sp>
        <p:nvSpPr>
          <p:cNvPr id="32782" name="Rectangle 14"/>
          <p:cNvSpPr>
            <a:spLocks/>
          </p:cNvSpPr>
          <p:nvPr/>
        </p:nvSpPr>
        <p:spPr bwMode="auto">
          <a:xfrm>
            <a:off x="604615" y="3123406"/>
            <a:ext cx="2383209" cy="1745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La memoria flash en Galileo provee de un espacio limitado para albergar una distribución de Linux.</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Para almacenar la imagen de Linux en solo 8 Mb es necesario ‘recortar’ varias características.</a:t>
            </a:r>
            <a:endParaRPr lang="es-MX" sz="1100" dirty="0">
              <a:solidFill>
                <a:srgbClr val="4D4D4D"/>
              </a:solidFill>
              <a:latin typeface="Lato Light" charset="0"/>
              <a:ea typeface="ＭＳ Ｐゴシック" charset="0"/>
              <a:cs typeface="Lato Light" charset="0"/>
              <a:sym typeface="Lato Light" charset="0"/>
            </a:endParaRPr>
          </a:p>
        </p:txBody>
      </p:sp>
      <p:sp>
        <p:nvSpPr>
          <p:cNvPr id="32783" name="Rectangle 15"/>
          <p:cNvSpPr>
            <a:spLocks/>
          </p:cNvSpPr>
          <p:nvPr/>
        </p:nvSpPr>
        <p:spPr bwMode="auto">
          <a:xfrm>
            <a:off x="4678685" y="3094832"/>
            <a:ext cx="4429819" cy="828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dirty="0" smtClean="0">
                <a:solidFill>
                  <a:srgbClr val="4D4D4D"/>
                </a:solidFill>
                <a:latin typeface="Lato Light" charset="0"/>
                <a:ea typeface="ＭＳ Ｐゴシック" charset="0"/>
                <a:cs typeface="Lato Light" charset="0"/>
                <a:sym typeface="Lato Light" charset="0"/>
              </a:rPr>
              <a:t>Intel brinda una imagen ‘mayor’ de Linux para administrar a Galileo, esta imagen requiere de una tarjeta micro SD de al menos 1 GB para almacenar una nueva versión de Linux.</a:t>
            </a:r>
          </a:p>
        </p:txBody>
      </p:sp>
      <p:sp>
        <p:nvSpPr>
          <p:cNvPr id="32784" name="Rectangle 16"/>
          <p:cNvSpPr>
            <a:spLocks/>
          </p:cNvSpPr>
          <p:nvPr/>
        </p:nvSpPr>
        <p:spPr bwMode="auto">
          <a:xfrm flipV="1">
            <a:off x="0" y="2847180"/>
            <a:ext cx="8540478" cy="45719"/>
          </a:xfrm>
          <a:prstGeom prst="rect">
            <a:avLst/>
          </a:prstGeom>
          <a:solidFill>
            <a:schemeClr val="accent2"/>
          </a:solidFill>
          <a:ln>
            <a:noFill/>
          </a:ln>
          <a:extLst/>
        </p:spPr>
        <p:txBody>
          <a:bodyPr lIns="0" tIns="0" rIns="0" bIns="0"/>
          <a:lstStyle/>
          <a:p>
            <a:endParaRPr lang="en-US"/>
          </a:p>
        </p:txBody>
      </p:sp>
      <p:grpSp>
        <p:nvGrpSpPr>
          <p:cNvPr id="11" name="Group 10"/>
          <p:cNvGrpSpPr/>
          <p:nvPr/>
        </p:nvGrpSpPr>
        <p:grpSpPr>
          <a:xfrm>
            <a:off x="4018211" y="3117676"/>
            <a:ext cx="504056" cy="461665"/>
            <a:chOff x="1187624" y="3676259"/>
            <a:chExt cx="792088" cy="735647"/>
          </a:xfrm>
        </p:grpSpPr>
        <p:sp>
          <p:nvSpPr>
            <p:cNvPr id="12" name="Rounded Rectangular Callout 11"/>
            <p:cNvSpPr/>
            <p:nvPr/>
          </p:nvSpPr>
          <p:spPr bwMode="auto">
            <a:xfrm>
              <a:off x="1187624" y="3723878"/>
              <a:ext cx="792088" cy="612648"/>
            </a:xfrm>
            <a:prstGeom prst="wedgeRoundRectCallout">
              <a:avLst>
                <a:gd name="adj1" fmla="val -16735"/>
                <a:gd name="adj2" fmla="val 74734"/>
                <a:gd name="adj3" fmla="val 16667"/>
              </a:avLst>
            </a:prstGeom>
            <a:ln>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56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TextBox 12"/>
            <p:cNvSpPr txBox="1"/>
            <p:nvPr/>
          </p:nvSpPr>
          <p:spPr>
            <a:xfrm>
              <a:off x="1357964" y="3676259"/>
              <a:ext cx="451405" cy="735647"/>
            </a:xfrm>
            <a:prstGeom prst="rect">
              <a:avLst/>
            </a:prstGeom>
            <a:noFill/>
          </p:spPr>
          <p:txBody>
            <a:bodyPr wrap="none" rtlCol="0">
              <a:spAutoFit/>
            </a:bodyPr>
            <a:lstStyle/>
            <a:p>
              <a:r>
                <a:rPr lang="es-MX" sz="2400" b="1" dirty="0" smtClean="0">
                  <a:solidFill>
                    <a:srgbClr val="00AFFF"/>
                  </a:solidFill>
                </a:rPr>
                <a:t>!</a:t>
              </a:r>
              <a:endParaRPr lang="es-MX" sz="2400" b="1" dirty="0">
                <a:solidFill>
                  <a:srgbClr val="00AFFF"/>
                </a:solidFill>
              </a:endParaRPr>
            </a:p>
          </p:txBody>
        </p:sp>
      </p:grpSp>
      <p:pic>
        <p:nvPicPr>
          <p:cNvPr id="3074" name="Picture 2" descr="http://sun-store.ru/data/big/intel-galileo-board-i-img_4orig-1392205967523.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896" y="-33140"/>
            <a:ext cx="4392488"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mlm-s2-p.mlstatic.com/microsd-16gb-micro-sd-16-gb-tarjeta-de-memoria-sdhc-factura-2616-MLM2891714748_072012-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3651870"/>
            <a:ext cx="1295981" cy="1320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2037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tsfoss.itsfoss.netdna-cdn.com/wp-content/uploads/2013/09/Linu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0538"/>
            <a:ext cx="2760241" cy="1334117"/>
          </a:xfrm>
          <a:prstGeom prst="rect">
            <a:avLst/>
          </a:prstGeom>
          <a:noFill/>
          <a:extLst>
            <a:ext uri="{909E8E84-426E-40DD-AFC4-6F175D3DCCD1}">
              <a14:hiddenFill xmlns:a14="http://schemas.microsoft.com/office/drawing/2010/main">
                <a:solidFill>
                  <a:srgbClr val="FFFFFF"/>
                </a:solidFill>
              </a14:hiddenFill>
            </a:ext>
          </a:extLst>
        </p:spPr>
      </p:pic>
      <p:sp>
        <p:nvSpPr>
          <p:cNvPr id="32781" name="Rectangle 13"/>
          <p:cNvSpPr>
            <a:spLocks/>
          </p:cNvSpPr>
          <p:nvPr/>
        </p:nvSpPr>
        <p:spPr bwMode="auto">
          <a:xfrm>
            <a:off x="683569" y="1509514"/>
            <a:ext cx="2448272" cy="6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r">
              <a:lnSpc>
                <a:spcPct val="70000"/>
              </a:lnSpc>
            </a:pPr>
            <a:r>
              <a:rPr lang="es-MX" sz="3800" dirty="0" smtClean="0">
                <a:solidFill>
                  <a:schemeClr val="tx1"/>
                </a:solidFill>
                <a:latin typeface="Bebas Neue" charset="0"/>
                <a:ea typeface="ＭＳ Ｐゴシック" charset="0"/>
                <a:cs typeface="Bebas Neue" charset="0"/>
                <a:sym typeface="Bebas Neue" charset="0"/>
              </a:rPr>
              <a:t>Linux en </a:t>
            </a:r>
            <a:r>
              <a:rPr lang="es-MX" sz="3800" dirty="0" err="1" smtClean="0">
                <a:solidFill>
                  <a:schemeClr val="tx1"/>
                </a:solidFill>
                <a:latin typeface="Bebas Neue" charset="0"/>
                <a:ea typeface="ＭＳ Ｐゴシック" charset="0"/>
                <a:cs typeface="Bebas Neue" charset="0"/>
                <a:sym typeface="Bebas Neue" charset="0"/>
              </a:rPr>
              <a:t>Galieo</a:t>
            </a:r>
            <a:endParaRPr lang="es-MX" sz="3800" dirty="0" smtClean="0">
              <a:solidFill>
                <a:schemeClr val="tx1"/>
              </a:solidFill>
              <a:latin typeface="Bebas Neue" charset="0"/>
              <a:ea typeface="ＭＳ Ｐゴシック" charset="0"/>
              <a:cs typeface="Bebas Neue" charset="0"/>
              <a:sym typeface="Bebas Neue" charset="0"/>
            </a:endParaRPr>
          </a:p>
        </p:txBody>
      </p:sp>
      <p:sp>
        <p:nvSpPr>
          <p:cNvPr id="32782" name="Rectangle 14"/>
          <p:cNvSpPr>
            <a:spLocks/>
          </p:cNvSpPr>
          <p:nvPr/>
        </p:nvSpPr>
        <p:spPr bwMode="auto">
          <a:xfrm>
            <a:off x="6742375" y="499102"/>
            <a:ext cx="2167185" cy="276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p:txBody>
      </p:sp>
      <p:sp>
        <p:nvSpPr>
          <p:cNvPr id="32784" name="Rectangle 16"/>
          <p:cNvSpPr>
            <a:spLocks/>
          </p:cNvSpPr>
          <p:nvPr/>
        </p:nvSpPr>
        <p:spPr bwMode="auto">
          <a:xfrm>
            <a:off x="-21449" y="1275606"/>
            <a:ext cx="3153290" cy="71633"/>
          </a:xfrm>
          <a:prstGeom prst="rect">
            <a:avLst/>
          </a:prstGeom>
          <a:solidFill>
            <a:schemeClr val="accent2"/>
          </a:solidFill>
          <a:ln>
            <a:noFill/>
          </a:ln>
          <a:extLst/>
        </p:spPr>
        <p:txBody>
          <a:bodyPr lIns="0" tIns="0" rIns="0" bIns="0"/>
          <a:lstStyle/>
          <a:p>
            <a:endParaRPr lang="en-US"/>
          </a:p>
        </p:txBody>
      </p:sp>
      <p:sp>
        <p:nvSpPr>
          <p:cNvPr id="10" name="Rectangle 14"/>
          <p:cNvSpPr>
            <a:spLocks/>
          </p:cNvSpPr>
          <p:nvPr/>
        </p:nvSpPr>
        <p:spPr bwMode="auto">
          <a:xfrm>
            <a:off x="373867" y="2139702"/>
            <a:ext cx="3046005" cy="276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Que beneficios me ofrece arrancar Galileo desde la micro SD?</a:t>
            </a:r>
          </a:p>
          <a:p>
            <a:pPr algn="l">
              <a:lnSpc>
                <a:spcPct val="110000"/>
              </a:lnSpc>
            </a:pPr>
            <a:endParaRPr lang="es-MX" sz="1100" b="1" dirty="0">
              <a:solidFill>
                <a:srgbClr val="4D4D4D"/>
              </a:solidFill>
              <a:latin typeface="Lato Light" charset="0"/>
              <a:ea typeface="ＭＳ Ｐゴシック" charset="0"/>
              <a:cs typeface="Lato Light" charset="0"/>
              <a:sym typeface="Lato Light" charset="0"/>
            </a:endParaRPr>
          </a:p>
          <a:p>
            <a:pPr marL="400050" lvl="1" indent="-228600" algn="l">
              <a:lnSpc>
                <a:spcPct val="110000"/>
              </a:lnSpc>
              <a:buFont typeface="+mj-lt"/>
              <a:buAutoNum type="arabicPeriod"/>
            </a:pPr>
            <a:r>
              <a:rPr lang="es-MX" sz="1100" b="1" dirty="0" smtClean="0">
                <a:solidFill>
                  <a:srgbClr val="4D4D4D"/>
                </a:solidFill>
                <a:latin typeface="Lato Light" charset="0"/>
                <a:ea typeface="ＭＳ Ｐゴシック" charset="0"/>
                <a:cs typeface="Lato Light" charset="0"/>
                <a:sym typeface="Lato Light" charset="0"/>
              </a:rPr>
              <a:t>Drivers para tarjetas </a:t>
            </a:r>
            <a:r>
              <a:rPr lang="es-MX" sz="1100" b="1" dirty="0" err="1" smtClean="0">
                <a:solidFill>
                  <a:srgbClr val="4D4D4D"/>
                </a:solidFill>
                <a:latin typeface="Lato Light" charset="0"/>
                <a:ea typeface="ＭＳ Ｐゴシック" charset="0"/>
                <a:cs typeface="Lato Light" charset="0"/>
                <a:sym typeface="Lato Light" charset="0"/>
              </a:rPr>
              <a:t>WiFi</a:t>
            </a:r>
            <a:r>
              <a:rPr lang="es-MX" sz="1100" b="1" dirty="0" smtClean="0">
                <a:solidFill>
                  <a:srgbClr val="4D4D4D"/>
                </a:solidFill>
                <a:latin typeface="Lato Light" charset="0"/>
                <a:ea typeface="ＭＳ Ｐゴシック" charset="0"/>
                <a:cs typeface="Lato Light" charset="0"/>
                <a:sym typeface="Lato Light" charset="0"/>
              </a:rPr>
              <a:t> inalámbricas</a:t>
            </a:r>
            <a:r>
              <a:rPr lang="es-MX" sz="1100" dirty="0" smtClean="0">
                <a:solidFill>
                  <a:srgbClr val="4D4D4D"/>
                </a:solidFill>
                <a:latin typeface="Lato Light" charset="0"/>
                <a:ea typeface="ＭＳ Ｐゴシック" charset="0"/>
                <a:cs typeface="Lato Light" charset="0"/>
                <a:sym typeface="Lato Light" charset="0"/>
              </a:rPr>
              <a:t>: Estas deben funcionar al momento de conectarlas a Galileo.</a:t>
            </a:r>
          </a:p>
          <a:p>
            <a:pPr marL="400050" lvl="1" indent="-228600" algn="l">
              <a:lnSpc>
                <a:spcPct val="110000"/>
              </a:lnSpc>
              <a:buFont typeface="+mj-lt"/>
              <a:buAutoNum type="arabicPeriod"/>
            </a:pPr>
            <a:r>
              <a:rPr lang="es-MX" sz="1100" b="1" dirty="0" err="1" smtClean="0">
                <a:solidFill>
                  <a:srgbClr val="4D4D4D"/>
                </a:solidFill>
                <a:latin typeface="Lato Light" charset="0"/>
                <a:ea typeface="ＭＳ Ｐゴシック" charset="0"/>
                <a:cs typeface="Lato Light" charset="0"/>
                <a:sym typeface="Lato Light" charset="0"/>
              </a:rPr>
              <a:t>Python</a:t>
            </a:r>
            <a:r>
              <a:rPr lang="es-MX" sz="1100" dirty="0" smtClean="0">
                <a:solidFill>
                  <a:srgbClr val="4D4D4D"/>
                </a:solidFill>
                <a:latin typeface="Lato Light" charset="0"/>
                <a:ea typeface="ＭＳ Ｐゴシック" charset="0"/>
                <a:cs typeface="Lato Light" charset="0"/>
                <a:sym typeface="Lato Light" charset="0"/>
              </a:rPr>
              <a:t>: El interprete de este famoso lenguaje nos permite ejecutar tareas mas complejas de manera rápida y fácil.</a:t>
            </a:r>
          </a:p>
          <a:p>
            <a:pPr marL="400050" lvl="1" indent="-228600" algn="l">
              <a:lnSpc>
                <a:spcPct val="110000"/>
              </a:lnSpc>
              <a:buFont typeface="+mj-lt"/>
              <a:buAutoNum type="arabicPeriod"/>
            </a:pPr>
            <a:r>
              <a:rPr lang="es-MX" sz="1100" b="1" dirty="0" smtClean="0">
                <a:solidFill>
                  <a:srgbClr val="4D4D4D"/>
                </a:solidFill>
                <a:latin typeface="Lato Light" charset="0"/>
                <a:ea typeface="ＭＳ Ｐゴシック" charset="0"/>
                <a:cs typeface="Lato Light" charset="0"/>
                <a:sym typeface="Lato Light" charset="0"/>
              </a:rPr>
              <a:t>Node.js</a:t>
            </a:r>
            <a:r>
              <a:rPr lang="es-MX" sz="1100" dirty="0" smtClean="0">
                <a:solidFill>
                  <a:srgbClr val="4D4D4D"/>
                </a:solidFill>
                <a:latin typeface="Lato Light" charset="0"/>
                <a:ea typeface="ＭＳ Ｐゴシック" charset="0"/>
                <a:cs typeface="Lato Light" charset="0"/>
                <a:sym typeface="Lato Light" charset="0"/>
              </a:rPr>
              <a:t>: Node.js es un lenguaje de scripting similar a </a:t>
            </a:r>
            <a:r>
              <a:rPr lang="es-MX" sz="1100" dirty="0" err="1" smtClean="0">
                <a:solidFill>
                  <a:srgbClr val="4D4D4D"/>
                </a:solidFill>
                <a:latin typeface="Lato Light" charset="0"/>
                <a:ea typeface="ＭＳ Ｐゴシック" charset="0"/>
                <a:cs typeface="Lato Light" charset="0"/>
                <a:sym typeface="Lato Light" charset="0"/>
              </a:rPr>
              <a:t>Python</a:t>
            </a:r>
            <a:r>
              <a:rPr lang="es-MX" sz="1100" dirty="0" smtClean="0">
                <a:solidFill>
                  <a:srgbClr val="4D4D4D"/>
                </a:solidFill>
                <a:latin typeface="Lato Light" charset="0"/>
                <a:ea typeface="ＭＳ Ｐゴシック" charset="0"/>
                <a:cs typeface="Lato Light" charset="0"/>
                <a:sym typeface="Lato Light" charset="0"/>
              </a:rPr>
              <a:t>.</a:t>
            </a:r>
          </a:p>
          <a:p>
            <a:pPr marL="400050" lvl="1" indent="-228600" algn="l">
              <a:lnSpc>
                <a:spcPct val="110000"/>
              </a:lnSpc>
              <a:buFont typeface="+mj-lt"/>
              <a:buAutoNum type="arabicPeriod"/>
            </a:pPr>
            <a:r>
              <a:rPr lang="es-MX" sz="1100" b="1" dirty="0" smtClean="0">
                <a:solidFill>
                  <a:srgbClr val="4D4D4D"/>
                </a:solidFill>
                <a:latin typeface="Lato Light" charset="0"/>
                <a:ea typeface="ＭＳ Ｐゴシック" charset="0"/>
                <a:cs typeface="Lato Light" charset="0"/>
                <a:sym typeface="Lato Light" charset="0"/>
              </a:rPr>
              <a:t>SSH</a:t>
            </a:r>
            <a:r>
              <a:rPr lang="es-MX" sz="1100" dirty="0" smtClean="0">
                <a:solidFill>
                  <a:srgbClr val="4D4D4D"/>
                </a:solidFill>
                <a:latin typeface="Lato Light" charset="0"/>
                <a:ea typeface="ＭＳ Ｐゴシック" charset="0"/>
                <a:cs typeface="Lato Light" charset="0"/>
                <a:sym typeface="Lato Light" charset="0"/>
              </a:rPr>
              <a:t>: </a:t>
            </a:r>
            <a:r>
              <a:rPr lang="es-MX" sz="1100" dirty="0" err="1" smtClean="0">
                <a:solidFill>
                  <a:srgbClr val="4D4D4D"/>
                </a:solidFill>
                <a:latin typeface="Lato Light" charset="0"/>
                <a:ea typeface="ＭＳ Ｐゴシック" charset="0"/>
                <a:cs typeface="Lato Light" charset="0"/>
                <a:sym typeface="Lato Light" charset="0"/>
              </a:rPr>
              <a:t>Secure</a:t>
            </a:r>
            <a:r>
              <a:rPr lang="es-MX" sz="1100" dirty="0" smtClean="0">
                <a:solidFill>
                  <a:srgbClr val="4D4D4D"/>
                </a:solidFill>
                <a:latin typeface="Lato Light" charset="0"/>
                <a:ea typeface="ＭＳ Ｐゴシック" charset="0"/>
                <a:cs typeface="Lato Light" charset="0"/>
                <a:sym typeface="Lato Light" charset="0"/>
              </a:rPr>
              <a:t> Shell, con este servicio podremos abrir una sesión remota segura sobre una conexión a una red.</a:t>
            </a:r>
          </a:p>
        </p:txBody>
      </p:sp>
      <p:sp>
        <p:nvSpPr>
          <p:cNvPr id="11" name="Rectangle 14"/>
          <p:cNvSpPr>
            <a:spLocks/>
          </p:cNvSpPr>
          <p:nvPr/>
        </p:nvSpPr>
        <p:spPr bwMode="auto">
          <a:xfrm>
            <a:off x="4779962" y="646520"/>
            <a:ext cx="3046005" cy="276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marL="400050" lvl="1" indent="-228600" algn="l">
              <a:lnSpc>
                <a:spcPct val="110000"/>
              </a:lnSpc>
              <a:buFont typeface="+mj-lt"/>
              <a:buAutoNum type="arabicPeriod" startAt="5"/>
            </a:pPr>
            <a:r>
              <a:rPr lang="es-MX" sz="1100" b="1" dirty="0" err="1" smtClean="0">
                <a:solidFill>
                  <a:srgbClr val="4D4D4D"/>
                </a:solidFill>
                <a:latin typeface="Lato Light" charset="0"/>
                <a:ea typeface="ＭＳ Ｐゴシック" charset="0"/>
                <a:cs typeface="Lato Light" charset="0"/>
                <a:sym typeface="Lato Light" charset="0"/>
              </a:rPr>
              <a:t>OpenCV</a:t>
            </a:r>
            <a:r>
              <a:rPr lang="es-MX" sz="1100" dirty="0" smtClean="0">
                <a:solidFill>
                  <a:srgbClr val="4D4D4D"/>
                </a:solidFill>
                <a:latin typeface="Lato Light" charset="0"/>
                <a:ea typeface="ＭＳ Ｐゴシック" charset="0"/>
                <a:cs typeface="Lato Light" charset="0"/>
                <a:sym typeface="Lato Light" charset="0"/>
              </a:rPr>
              <a:t>: Open </a:t>
            </a:r>
            <a:r>
              <a:rPr lang="es-MX" sz="1100" dirty="0" err="1" smtClean="0">
                <a:solidFill>
                  <a:srgbClr val="4D4D4D"/>
                </a:solidFill>
                <a:latin typeface="Lato Light" charset="0"/>
                <a:ea typeface="ＭＳ Ｐゴシック" charset="0"/>
                <a:cs typeface="Lato Light" charset="0"/>
                <a:sym typeface="Lato Light" charset="0"/>
              </a:rPr>
              <a:t>Computer</a:t>
            </a:r>
            <a:r>
              <a:rPr lang="es-MX" sz="1100" dirty="0" smtClean="0">
                <a:solidFill>
                  <a:srgbClr val="4D4D4D"/>
                </a:solidFill>
                <a:latin typeface="Lato Light" charset="0"/>
                <a:ea typeface="ＭＳ Ｐゴシック" charset="0"/>
                <a:cs typeface="Lato Light" charset="0"/>
                <a:sym typeface="Lato Light" charset="0"/>
              </a:rPr>
              <a:t> </a:t>
            </a:r>
            <a:r>
              <a:rPr lang="es-MX" sz="1100" dirty="0" err="1" smtClean="0">
                <a:solidFill>
                  <a:srgbClr val="4D4D4D"/>
                </a:solidFill>
                <a:latin typeface="Lato Light" charset="0"/>
                <a:ea typeface="ＭＳ Ｐゴシック" charset="0"/>
                <a:cs typeface="Lato Light" charset="0"/>
                <a:sym typeface="Lato Light" charset="0"/>
              </a:rPr>
              <a:t>Vision</a:t>
            </a:r>
            <a:r>
              <a:rPr lang="es-MX" sz="1100" dirty="0" smtClean="0">
                <a:solidFill>
                  <a:srgbClr val="4D4D4D"/>
                </a:solidFill>
                <a:latin typeface="Lato Light" charset="0"/>
                <a:ea typeface="ＭＳ Ｐゴシック" charset="0"/>
                <a:cs typeface="Lato Light" charset="0"/>
                <a:sym typeface="Lato Light" charset="0"/>
              </a:rPr>
              <a:t> es un conjunto de librerías que nos permite llevar a cabo tareas como reconocimientos de objetos o seguimiento de estos mismos a </a:t>
            </a:r>
            <a:r>
              <a:rPr lang="es-MX" sz="1100" dirty="0" err="1" smtClean="0">
                <a:solidFill>
                  <a:srgbClr val="4D4D4D"/>
                </a:solidFill>
                <a:latin typeface="Lato Light" charset="0"/>
                <a:ea typeface="ＭＳ Ｐゴシック" charset="0"/>
                <a:cs typeface="Lato Light" charset="0"/>
                <a:sym typeface="Lato Light" charset="0"/>
              </a:rPr>
              <a:t>travez</a:t>
            </a:r>
            <a:r>
              <a:rPr lang="es-MX" sz="1100" dirty="0" smtClean="0">
                <a:solidFill>
                  <a:srgbClr val="4D4D4D"/>
                </a:solidFill>
                <a:latin typeface="Lato Light" charset="0"/>
                <a:ea typeface="ＭＳ Ｐゴシック" charset="0"/>
                <a:cs typeface="Lato Light" charset="0"/>
                <a:sym typeface="Lato Light" charset="0"/>
              </a:rPr>
              <a:t> de un flujo de video.</a:t>
            </a:r>
          </a:p>
          <a:p>
            <a:pPr marL="400050" lvl="1" indent="-228600" algn="l">
              <a:lnSpc>
                <a:spcPct val="110000"/>
              </a:lnSpc>
              <a:buFont typeface="+mj-lt"/>
              <a:buAutoNum type="arabicPeriod" startAt="5"/>
            </a:pPr>
            <a:r>
              <a:rPr lang="es-MX" sz="1100" b="1" dirty="0" smtClean="0">
                <a:solidFill>
                  <a:srgbClr val="4D4D4D"/>
                </a:solidFill>
                <a:latin typeface="Lato Light" charset="0"/>
                <a:ea typeface="ＭＳ Ｐゴシック" charset="0"/>
                <a:cs typeface="Lato Light" charset="0"/>
                <a:sym typeface="Lato Light" charset="0"/>
              </a:rPr>
              <a:t>ALSA</a:t>
            </a:r>
            <a:r>
              <a:rPr lang="es-MX" sz="1100" dirty="0" smtClean="0">
                <a:solidFill>
                  <a:srgbClr val="4D4D4D"/>
                </a:solidFill>
                <a:latin typeface="Lato Light" charset="0"/>
                <a:ea typeface="ＭＳ Ｐゴシック" charset="0"/>
                <a:cs typeface="Lato Light" charset="0"/>
                <a:sym typeface="Lato Light" charset="0"/>
              </a:rPr>
              <a:t>: </a:t>
            </a:r>
            <a:r>
              <a:rPr lang="es-MX" sz="1100" dirty="0" err="1" smtClean="0">
                <a:solidFill>
                  <a:srgbClr val="4D4D4D"/>
                </a:solidFill>
                <a:latin typeface="Lato Light" charset="0"/>
                <a:ea typeface="ＭＳ Ｐゴシック" charset="0"/>
                <a:cs typeface="Lato Light" charset="0"/>
                <a:sym typeface="Lato Light" charset="0"/>
              </a:rPr>
              <a:t>Advance</a:t>
            </a:r>
            <a:r>
              <a:rPr lang="es-MX" sz="1100" dirty="0" smtClean="0">
                <a:solidFill>
                  <a:srgbClr val="4D4D4D"/>
                </a:solidFill>
                <a:latin typeface="Lato Light" charset="0"/>
                <a:ea typeface="ＭＳ Ｐゴシック" charset="0"/>
                <a:cs typeface="Lato Light" charset="0"/>
                <a:sym typeface="Lato Light" charset="0"/>
              </a:rPr>
              <a:t> Linux </a:t>
            </a:r>
            <a:r>
              <a:rPr lang="es-MX" sz="1100" dirty="0" err="1" smtClean="0">
                <a:solidFill>
                  <a:srgbClr val="4D4D4D"/>
                </a:solidFill>
                <a:latin typeface="Lato Light" charset="0"/>
                <a:ea typeface="ＭＳ Ｐゴシック" charset="0"/>
                <a:cs typeface="Lato Light" charset="0"/>
                <a:sym typeface="Lato Light" charset="0"/>
              </a:rPr>
              <a:t>Sound</a:t>
            </a:r>
            <a:r>
              <a:rPr lang="es-MX" sz="1100" dirty="0" smtClean="0">
                <a:solidFill>
                  <a:srgbClr val="4D4D4D"/>
                </a:solidFill>
                <a:latin typeface="Lato Light" charset="0"/>
                <a:ea typeface="ＭＳ Ｐゴシック" charset="0"/>
                <a:cs typeface="Lato Light" charset="0"/>
                <a:sym typeface="Lato Light" charset="0"/>
              </a:rPr>
              <a:t> </a:t>
            </a:r>
            <a:r>
              <a:rPr lang="es-MX" sz="1100" dirty="0" err="1" smtClean="0">
                <a:solidFill>
                  <a:srgbClr val="4D4D4D"/>
                </a:solidFill>
                <a:latin typeface="Lato Light" charset="0"/>
                <a:ea typeface="ＭＳ Ｐゴシック" charset="0"/>
                <a:cs typeface="Lato Light" charset="0"/>
                <a:sym typeface="Lato Light" charset="0"/>
              </a:rPr>
              <a:t>Architecture</a:t>
            </a:r>
            <a:r>
              <a:rPr lang="es-MX" sz="1100" dirty="0" smtClean="0">
                <a:solidFill>
                  <a:srgbClr val="4D4D4D"/>
                </a:solidFill>
                <a:latin typeface="Lato Light" charset="0"/>
                <a:ea typeface="ＭＳ Ｐゴシック" charset="0"/>
                <a:cs typeface="Lato Light" charset="0"/>
                <a:sym typeface="Lato Light" charset="0"/>
              </a:rPr>
              <a:t> te permite el grabar y reproducir </a:t>
            </a:r>
            <a:r>
              <a:rPr lang="es-MX" sz="1100" dirty="0" err="1" smtClean="0">
                <a:solidFill>
                  <a:srgbClr val="4D4D4D"/>
                </a:solidFill>
                <a:latin typeface="Lato Light" charset="0"/>
                <a:ea typeface="ＭＳ Ｐゴシック" charset="0"/>
                <a:cs typeface="Lato Light" charset="0"/>
                <a:sym typeface="Lato Light" charset="0"/>
              </a:rPr>
              <a:t>midis</a:t>
            </a:r>
            <a:r>
              <a:rPr lang="es-MX" sz="1100" dirty="0" smtClean="0">
                <a:solidFill>
                  <a:srgbClr val="4D4D4D"/>
                </a:solidFill>
                <a:latin typeface="Lato Light" charset="0"/>
                <a:ea typeface="ＭＳ Ｐゴシック" charset="0"/>
                <a:cs typeface="Lato Light" charset="0"/>
                <a:sym typeface="Lato Light" charset="0"/>
              </a:rPr>
              <a:t> con Galileo. Nota</a:t>
            </a:r>
            <a:r>
              <a:rPr lang="es-MX" sz="1100" dirty="0">
                <a:solidFill>
                  <a:srgbClr val="4D4D4D"/>
                </a:solidFill>
                <a:latin typeface="Lato Light" charset="0"/>
                <a:ea typeface="ＭＳ Ｐゴシック" charset="0"/>
                <a:cs typeface="Lato Light" charset="0"/>
                <a:sym typeface="Lato Light" charset="0"/>
              </a:rPr>
              <a:t> :</a:t>
            </a:r>
            <a:r>
              <a:rPr lang="es-MX" sz="1100" dirty="0" smtClean="0">
                <a:solidFill>
                  <a:srgbClr val="4D4D4D"/>
                </a:solidFill>
                <a:latin typeface="Lato Light" charset="0"/>
                <a:ea typeface="ＭＳ Ｐゴシック" charset="0"/>
                <a:cs typeface="Lato Light" charset="0"/>
                <a:sym typeface="Lato Light" charset="0"/>
              </a:rPr>
              <a:t> requieres una tarjeta de audio para trabajar con ALSA.</a:t>
            </a:r>
          </a:p>
          <a:p>
            <a:pPr marL="400050" lvl="1" indent="-228600" algn="l">
              <a:lnSpc>
                <a:spcPct val="110000"/>
              </a:lnSpc>
              <a:buFont typeface="+mj-lt"/>
              <a:buAutoNum type="arabicPeriod" startAt="5"/>
            </a:pPr>
            <a:r>
              <a:rPr lang="es-MX" sz="1100" b="1" dirty="0" smtClean="0">
                <a:solidFill>
                  <a:srgbClr val="4D4D4D"/>
                </a:solidFill>
                <a:latin typeface="Lato Light" charset="0"/>
                <a:ea typeface="ＭＳ Ｐゴシック" charset="0"/>
                <a:cs typeface="Lato Light" charset="0"/>
                <a:sym typeface="Lato Light" charset="0"/>
              </a:rPr>
              <a:t>V4L2</a:t>
            </a:r>
            <a:r>
              <a:rPr lang="es-MX" sz="1100" dirty="0" smtClean="0">
                <a:solidFill>
                  <a:srgbClr val="4D4D4D"/>
                </a:solidFill>
                <a:latin typeface="Lato Light" charset="0"/>
                <a:ea typeface="ＭＳ Ｐゴシック" charset="0"/>
                <a:cs typeface="Lato Light" charset="0"/>
                <a:sym typeface="Lato Light" charset="0"/>
              </a:rPr>
              <a:t>: Video 4 Linux  2, es una herramienta de software que te permite grabar y reproducir video. Para trabajar con V4L2 requieres de una webcam.</a:t>
            </a:r>
          </a:p>
        </p:txBody>
      </p:sp>
    </p:spTree>
    <p:extLst>
      <p:ext uri="{BB962C8B-B14F-4D97-AF65-F5344CB8AC3E}">
        <p14:creationId xmlns:p14="http://schemas.microsoft.com/office/powerpoint/2010/main" val="17427596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tsfoss.itsfoss.netdna-cdn.com/wp-content/uploads/2013/09/Linu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0538"/>
            <a:ext cx="2760241" cy="1334117"/>
          </a:xfrm>
          <a:prstGeom prst="rect">
            <a:avLst/>
          </a:prstGeom>
          <a:noFill/>
          <a:extLst>
            <a:ext uri="{909E8E84-426E-40DD-AFC4-6F175D3DCCD1}">
              <a14:hiddenFill xmlns:a14="http://schemas.microsoft.com/office/drawing/2010/main">
                <a:solidFill>
                  <a:srgbClr val="FFFFFF"/>
                </a:solidFill>
              </a14:hiddenFill>
            </a:ext>
          </a:extLst>
        </p:spPr>
      </p:pic>
      <p:sp>
        <p:nvSpPr>
          <p:cNvPr id="32781" name="Rectangle 13"/>
          <p:cNvSpPr>
            <a:spLocks/>
          </p:cNvSpPr>
          <p:nvPr/>
        </p:nvSpPr>
        <p:spPr bwMode="auto">
          <a:xfrm>
            <a:off x="683569" y="1509514"/>
            <a:ext cx="2448272" cy="6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r">
              <a:lnSpc>
                <a:spcPct val="70000"/>
              </a:lnSpc>
            </a:pPr>
            <a:r>
              <a:rPr lang="es-MX" sz="3800" dirty="0" smtClean="0">
                <a:solidFill>
                  <a:schemeClr val="tx1"/>
                </a:solidFill>
                <a:latin typeface="Bebas Neue" charset="0"/>
                <a:ea typeface="ＭＳ Ｐゴシック" charset="0"/>
                <a:cs typeface="Bebas Neue" charset="0"/>
                <a:sym typeface="Bebas Neue" charset="0"/>
              </a:rPr>
              <a:t>Instalando la imagen</a:t>
            </a:r>
          </a:p>
        </p:txBody>
      </p:sp>
      <p:sp>
        <p:nvSpPr>
          <p:cNvPr id="32782" name="Rectangle 14"/>
          <p:cNvSpPr>
            <a:spLocks/>
          </p:cNvSpPr>
          <p:nvPr/>
        </p:nvSpPr>
        <p:spPr bwMode="auto">
          <a:xfrm>
            <a:off x="6541245" y="643118"/>
            <a:ext cx="2167185" cy="276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p:txBody>
      </p:sp>
      <p:sp>
        <p:nvSpPr>
          <p:cNvPr id="32784" name="Rectangle 16"/>
          <p:cNvSpPr>
            <a:spLocks/>
          </p:cNvSpPr>
          <p:nvPr/>
        </p:nvSpPr>
        <p:spPr bwMode="auto">
          <a:xfrm>
            <a:off x="-21449" y="1275606"/>
            <a:ext cx="3153290" cy="71633"/>
          </a:xfrm>
          <a:prstGeom prst="rect">
            <a:avLst/>
          </a:prstGeom>
          <a:solidFill>
            <a:schemeClr val="accent2"/>
          </a:solidFill>
          <a:ln>
            <a:noFill/>
          </a:ln>
          <a:extLst/>
        </p:spPr>
        <p:txBody>
          <a:bodyPr lIns="0" tIns="0" rIns="0" bIns="0"/>
          <a:lstStyle/>
          <a:p>
            <a:endParaRPr lang="en-US"/>
          </a:p>
        </p:txBody>
      </p:sp>
      <p:sp>
        <p:nvSpPr>
          <p:cNvPr id="8" name="Rectangle 14"/>
          <p:cNvSpPr>
            <a:spLocks/>
          </p:cNvSpPr>
          <p:nvPr/>
        </p:nvSpPr>
        <p:spPr bwMode="auto">
          <a:xfrm>
            <a:off x="3876948" y="339502"/>
            <a:ext cx="4831482" cy="1352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Una vez que tengas la imagen de Linux tendrás que descomprimirla, el archivo que descargaste es .</a:t>
            </a:r>
            <a:r>
              <a:rPr lang="es-MX" sz="1100" dirty="0" err="1" smtClean="0">
                <a:solidFill>
                  <a:srgbClr val="4D4D4D"/>
                </a:solidFill>
                <a:latin typeface="Lato Light" charset="0"/>
                <a:ea typeface="ＭＳ Ｐゴシック" charset="0"/>
                <a:cs typeface="Lato Light" charset="0"/>
                <a:sym typeface="Lato Light" charset="0"/>
              </a:rPr>
              <a:t>zip</a:t>
            </a:r>
            <a:r>
              <a:rPr lang="es-MX" sz="1100" dirty="0" smtClean="0">
                <a:solidFill>
                  <a:srgbClr val="4D4D4D"/>
                </a:solidFill>
                <a:latin typeface="Lato Light" charset="0"/>
                <a:ea typeface="ＭＳ Ｐゴシック" charset="0"/>
                <a:cs typeface="Lato Light" charset="0"/>
                <a:sym typeface="Lato Light" charset="0"/>
              </a:rPr>
              <a:t>, por lo que tendrás que utilizar un programa externo para llevar esta tarea (</a:t>
            </a:r>
            <a:r>
              <a:rPr lang="es-MX" sz="1100" dirty="0" err="1" smtClean="0">
                <a:solidFill>
                  <a:srgbClr val="4D4D4D"/>
                </a:solidFill>
                <a:latin typeface="Lato Light" charset="0"/>
                <a:ea typeface="ＭＳ Ｐゴシック" charset="0"/>
                <a:cs typeface="Lato Light" charset="0"/>
                <a:sym typeface="Lato Light" charset="0"/>
              </a:rPr>
              <a:t>winzip</a:t>
            </a:r>
            <a:r>
              <a:rPr lang="es-MX" sz="1100" dirty="0" smtClean="0">
                <a:solidFill>
                  <a:srgbClr val="4D4D4D"/>
                </a:solidFill>
                <a:latin typeface="Lato Light" charset="0"/>
                <a:ea typeface="ＭＳ Ｐゴシック" charset="0"/>
                <a:cs typeface="Lato Light" charset="0"/>
                <a:sym typeface="Lato Light" charset="0"/>
              </a:rPr>
              <a:t>, 7zip, </a:t>
            </a:r>
            <a:r>
              <a:rPr lang="es-MX" sz="1100" dirty="0" err="1" smtClean="0">
                <a:solidFill>
                  <a:srgbClr val="4D4D4D"/>
                </a:solidFill>
                <a:latin typeface="Lato Light" charset="0"/>
                <a:ea typeface="ＭＳ Ｐゴシック" charset="0"/>
                <a:cs typeface="Lato Light" charset="0"/>
                <a:sym typeface="Lato Light" charset="0"/>
              </a:rPr>
              <a:t>winrar</a:t>
            </a:r>
            <a:r>
              <a:rPr lang="es-MX" sz="1100" dirty="0">
                <a:solidFill>
                  <a:srgbClr val="4D4D4D"/>
                </a:solidFill>
                <a:latin typeface="Lato Light" charset="0"/>
                <a:ea typeface="ＭＳ Ｐゴシック" charset="0"/>
                <a:cs typeface="Lato Light" charset="0"/>
                <a:sym typeface="Lato Light" charset="0"/>
              </a:rPr>
              <a:t>, </a:t>
            </a:r>
            <a:r>
              <a:rPr lang="es-MX" sz="1100" dirty="0" err="1">
                <a:solidFill>
                  <a:srgbClr val="4D4D4D"/>
                </a:solidFill>
                <a:latin typeface="Lato Light" charset="0"/>
                <a:ea typeface="ＭＳ Ｐゴシック" charset="0"/>
                <a:cs typeface="Lato Light" charset="0"/>
                <a:sym typeface="Lato Light" charset="0"/>
              </a:rPr>
              <a:t>The</a:t>
            </a:r>
            <a:r>
              <a:rPr lang="es-MX" sz="1100" dirty="0">
                <a:solidFill>
                  <a:srgbClr val="4D4D4D"/>
                </a:solidFill>
                <a:latin typeface="Lato Light" charset="0"/>
                <a:ea typeface="ＭＳ Ｐゴシック" charset="0"/>
                <a:cs typeface="Lato Light" charset="0"/>
                <a:sym typeface="Lato Light" charset="0"/>
              </a:rPr>
              <a:t> </a:t>
            </a:r>
            <a:r>
              <a:rPr lang="es-MX" sz="1100" dirty="0" err="1">
                <a:solidFill>
                  <a:srgbClr val="4D4D4D"/>
                </a:solidFill>
                <a:latin typeface="Lato Light" charset="0"/>
                <a:ea typeface="ＭＳ Ｐゴシック" charset="0"/>
                <a:cs typeface="Lato Light" charset="0"/>
                <a:sym typeface="Lato Light" charset="0"/>
              </a:rPr>
              <a:t>Unarchiver</a:t>
            </a:r>
            <a:r>
              <a:rPr lang="es-MX" sz="1100" dirty="0">
                <a:solidFill>
                  <a:srgbClr val="4D4D4D"/>
                </a:solidFill>
                <a:latin typeface="Lato Light" charset="0"/>
                <a:ea typeface="ＭＳ Ｐゴシック" charset="0"/>
                <a:cs typeface="Lato Light" charset="0"/>
                <a:sym typeface="Lato Light" charset="0"/>
              </a:rPr>
              <a:t> </a:t>
            </a:r>
            <a:r>
              <a:rPr lang="es-MX" sz="1100" dirty="0" smtClean="0">
                <a:solidFill>
                  <a:srgbClr val="4D4D4D"/>
                </a:solidFill>
                <a:latin typeface="Lato Light" charset="0"/>
                <a:ea typeface="ＭＳ Ｐゴシック" charset="0"/>
                <a:cs typeface="Lato Light" charset="0"/>
                <a:sym typeface="Lato Light" charset="0"/>
              </a:rPr>
              <a:t>).</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El contenido del archivo comprimido debe de colocarse directamente en la tarjeta micro SD, una vez terminada la tarea tu tarjeta debe de contener lo siguiente:</a:t>
            </a:r>
          </a:p>
        </p:txBody>
      </p:sp>
      <p:sp>
        <p:nvSpPr>
          <p:cNvPr id="9" name="Rectangle 14"/>
          <p:cNvSpPr>
            <a:spLocks/>
          </p:cNvSpPr>
          <p:nvPr/>
        </p:nvSpPr>
        <p:spPr bwMode="auto">
          <a:xfrm>
            <a:off x="467544" y="2211709"/>
            <a:ext cx="2246137" cy="276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Linux: Todo es un archivo</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La instalación de la nueva imagen de Linux en la tarjeta micro SD es muy sencilla.</a:t>
            </a:r>
          </a:p>
          <a:p>
            <a:pPr algn="l">
              <a:lnSpc>
                <a:spcPct val="110000"/>
              </a:lnSpc>
            </a:pPr>
            <a:endParaRPr lang="en-US"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Para llevarla a cabo necesitamos en primer lugar descargar una copia de esta imagen:</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a:solidFill>
                  <a:srgbClr val="4D4D4D"/>
                </a:solidFill>
                <a:latin typeface="Lato Light" charset="0"/>
                <a:ea typeface="ＭＳ Ｐゴシック" charset="0"/>
                <a:cs typeface="Lato Light" charset="0"/>
                <a:sym typeface="Lato Light" charset="0"/>
                <a:hlinkClick r:id="rId3"/>
              </a:rPr>
              <a:t>https://</a:t>
            </a:r>
            <a:r>
              <a:rPr lang="es-MX" sz="1100" dirty="0" smtClean="0">
                <a:solidFill>
                  <a:srgbClr val="4D4D4D"/>
                </a:solidFill>
                <a:latin typeface="Lato Light" charset="0"/>
                <a:ea typeface="ＭＳ Ｐゴシック" charset="0"/>
                <a:cs typeface="Lato Light" charset="0"/>
                <a:sym typeface="Lato Light" charset="0"/>
                <a:hlinkClick r:id="rId3"/>
              </a:rPr>
              <a:t>engage.intel.com/community/es/galileo/descargas-de-software</a:t>
            </a:r>
            <a:endParaRPr lang="es-MX" sz="1100" dirty="0" smtClean="0">
              <a:solidFill>
                <a:srgbClr val="4D4D4D"/>
              </a:solidFill>
              <a:latin typeface="Lato Light" charset="0"/>
              <a:ea typeface="ＭＳ Ｐゴシック" charset="0"/>
              <a:cs typeface="Lato Light" charset="0"/>
              <a:sym typeface="Lato Light" charset="0"/>
            </a:endParaRPr>
          </a:p>
        </p:txBody>
      </p:sp>
      <p:sp>
        <p:nvSpPr>
          <p:cNvPr id="13" name="Line 15"/>
          <p:cNvSpPr>
            <a:spLocks noChangeShapeType="1"/>
          </p:cNvSpPr>
          <p:nvPr/>
        </p:nvSpPr>
        <p:spPr bwMode="auto">
          <a:xfrm rot="10800000" flipH="1">
            <a:off x="3066777" y="3003797"/>
            <a:ext cx="0" cy="1691878"/>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pic>
        <p:nvPicPr>
          <p:cNvPr id="2" name="Picture 1"/>
          <p:cNvPicPr>
            <a:picLocks noChangeAspect="1"/>
          </p:cNvPicPr>
          <p:nvPr/>
        </p:nvPicPr>
        <p:blipFill>
          <a:blip r:embed="rId4"/>
          <a:stretch>
            <a:fillRect/>
          </a:stretch>
        </p:blipFill>
        <p:spPr>
          <a:xfrm>
            <a:off x="3851920" y="2134219"/>
            <a:ext cx="4853567" cy="2705472"/>
          </a:xfrm>
          <a:prstGeom prst="rect">
            <a:avLst/>
          </a:prstGeom>
        </p:spPr>
      </p:pic>
    </p:spTree>
    <p:extLst>
      <p:ext uri="{BB962C8B-B14F-4D97-AF65-F5344CB8AC3E}">
        <p14:creationId xmlns:p14="http://schemas.microsoft.com/office/powerpoint/2010/main" val="29464022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tsfoss.itsfoss.netdna-cdn.com/wp-content/uploads/2013/09/Linu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0538"/>
            <a:ext cx="2760241" cy="1334117"/>
          </a:xfrm>
          <a:prstGeom prst="rect">
            <a:avLst/>
          </a:prstGeom>
          <a:noFill/>
          <a:extLst>
            <a:ext uri="{909E8E84-426E-40DD-AFC4-6F175D3DCCD1}">
              <a14:hiddenFill xmlns:a14="http://schemas.microsoft.com/office/drawing/2010/main">
                <a:solidFill>
                  <a:srgbClr val="FFFFFF"/>
                </a:solidFill>
              </a14:hiddenFill>
            </a:ext>
          </a:extLst>
        </p:spPr>
      </p:pic>
      <p:sp>
        <p:nvSpPr>
          <p:cNvPr id="32781" name="Rectangle 13"/>
          <p:cNvSpPr>
            <a:spLocks/>
          </p:cNvSpPr>
          <p:nvPr/>
        </p:nvSpPr>
        <p:spPr bwMode="auto">
          <a:xfrm>
            <a:off x="683569" y="1563638"/>
            <a:ext cx="2448272" cy="6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r">
              <a:lnSpc>
                <a:spcPct val="70000"/>
              </a:lnSpc>
            </a:pPr>
            <a:r>
              <a:rPr lang="es-MX" sz="3800" dirty="0" smtClean="0">
                <a:solidFill>
                  <a:schemeClr val="tx1"/>
                </a:solidFill>
                <a:latin typeface="Bebas Neue" charset="0"/>
                <a:ea typeface="ＭＳ Ｐゴシック" charset="0"/>
                <a:cs typeface="Bebas Neue" charset="0"/>
                <a:sym typeface="Bebas Neue" charset="0"/>
              </a:rPr>
              <a:t>Probando</a:t>
            </a:r>
          </a:p>
          <a:p>
            <a:pPr algn="r">
              <a:lnSpc>
                <a:spcPct val="70000"/>
              </a:lnSpc>
            </a:pPr>
            <a:r>
              <a:rPr lang="es-MX" sz="3800" dirty="0" smtClean="0">
                <a:solidFill>
                  <a:schemeClr val="tx1"/>
                </a:solidFill>
                <a:latin typeface="Bebas Neue" charset="0"/>
                <a:ea typeface="ＭＳ Ｐゴシック" charset="0"/>
                <a:cs typeface="Bebas Neue" charset="0"/>
                <a:sym typeface="Bebas Neue" charset="0"/>
              </a:rPr>
              <a:t>la imagen</a:t>
            </a:r>
          </a:p>
        </p:txBody>
      </p:sp>
      <p:sp>
        <p:nvSpPr>
          <p:cNvPr id="32782" name="Rectangle 14"/>
          <p:cNvSpPr>
            <a:spLocks/>
          </p:cNvSpPr>
          <p:nvPr/>
        </p:nvSpPr>
        <p:spPr bwMode="auto">
          <a:xfrm>
            <a:off x="6742375" y="499102"/>
            <a:ext cx="2167185" cy="276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p:txBody>
      </p:sp>
      <p:sp>
        <p:nvSpPr>
          <p:cNvPr id="32784" name="Rectangle 16"/>
          <p:cNvSpPr>
            <a:spLocks/>
          </p:cNvSpPr>
          <p:nvPr/>
        </p:nvSpPr>
        <p:spPr bwMode="auto">
          <a:xfrm>
            <a:off x="-21449" y="1275606"/>
            <a:ext cx="3153290" cy="71633"/>
          </a:xfrm>
          <a:prstGeom prst="rect">
            <a:avLst/>
          </a:prstGeom>
          <a:solidFill>
            <a:schemeClr val="accent2"/>
          </a:solidFill>
          <a:ln>
            <a:noFill/>
          </a:ln>
          <a:extLst/>
        </p:spPr>
        <p:txBody>
          <a:bodyPr lIns="0" tIns="0" rIns="0" bIns="0"/>
          <a:lstStyle/>
          <a:p>
            <a:endParaRPr lang="en-US"/>
          </a:p>
        </p:txBody>
      </p:sp>
      <p:sp>
        <p:nvSpPr>
          <p:cNvPr id="8" name="Rectangle 14"/>
          <p:cNvSpPr>
            <a:spLocks/>
          </p:cNvSpPr>
          <p:nvPr/>
        </p:nvSpPr>
        <p:spPr bwMode="auto">
          <a:xfrm>
            <a:off x="4133006" y="699542"/>
            <a:ext cx="4831482" cy="1080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Si todo se a ejecutado de manera correcta nuestro Galileo esta iniciando desde la tarjeta micro SD y no desde la memoria Flash, para comprobar esto de manera rápido iniciemos una sesión de Telnet y ejecutemos el comando:</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a:t>
            </a:r>
            <a:r>
              <a:rPr lang="es-MX" sz="1100" b="1" dirty="0" err="1" smtClean="0">
                <a:solidFill>
                  <a:srgbClr val="4D4D4D"/>
                </a:solidFill>
                <a:latin typeface="Lato Light" charset="0"/>
                <a:ea typeface="ＭＳ Ｐゴシック" charset="0"/>
                <a:cs typeface="Lato Light" charset="0"/>
                <a:sym typeface="Lato Light" charset="0"/>
              </a:rPr>
              <a:t>python</a:t>
            </a:r>
            <a:endParaRPr lang="es-MX" sz="1100" b="1" dirty="0" smtClean="0">
              <a:solidFill>
                <a:srgbClr val="4D4D4D"/>
              </a:solidFill>
              <a:latin typeface="Lato Light" charset="0"/>
              <a:ea typeface="ＭＳ Ｐゴシック" charset="0"/>
              <a:cs typeface="Lato Light" charset="0"/>
              <a:sym typeface="Lato Light" charset="0"/>
            </a:endParaRPr>
          </a:p>
        </p:txBody>
      </p:sp>
      <p:sp>
        <p:nvSpPr>
          <p:cNvPr id="10" name="Line 15"/>
          <p:cNvSpPr>
            <a:spLocks noChangeShapeType="1"/>
          </p:cNvSpPr>
          <p:nvPr/>
        </p:nvSpPr>
        <p:spPr bwMode="auto">
          <a:xfrm rot="10800000" flipH="1">
            <a:off x="3707905" y="2931790"/>
            <a:ext cx="0" cy="1691878"/>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1" name="Rectangle 15"/>
          <p:cNvSpPr>
            <a:spLocks/>
          </p:cNvSpPr>
          <p:nvPr/>
        </p:nvSpPr>
        <p:spPr bwMode="auto">
          <a:xfrm>
            <a:off x="774693" y="2612544"/>
            <a:ext cx="2717188" cy="2011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dirty="0" smtClean="0">
                <a:solidFill>
                  <a:srgbClr val="4D4D4D"/>
                </a:solidFill>
                <a:latin typeface="Lato Light" charset="0"/>
                <a:ea typeface="ＭＳ Ｐゴシック" charset="0"/>
                <a:cs typeface="Lato Light" charset="0"/>
                <a:sym typeface="Lato Light" charset="0"/>
              </a:rPr>
              <a:t>Antes de insertar la tarjeta micro SD en Galileo es necesario asegurarse que la tarjeta no este encendida.</a:t>
            </a:r>
          </a:p>
          <a:p>
            <a:pPr algn="l">
              <a:lnSpc>
                <a:spcPct val="140000"/>
              </a:lnSpc>
              <a:buClr>
                <a:srgbClr val="4D4D4D"/>
              </a:buClr>
              <a:buSzPct val="125000"/>
            </a:pPr>
            <a:endParaRPr lang="es-MX" sz="1100" dirty="0">
              <a:solidFill>
                <a:srgbClr val="4D4D4D"/>
              </a:solidFill>
              <a:latin typeface="Lato Light" charset="0"/>
              <a:ea typeface="ＭＳ Ｐゴシック" charset="0"/>
              <a:cs typeface="Lato Light" charset="0"/>
              <a:sym typeface="Lato Light" charset="0"/>
            </a:endParaRPr>
          </a:p>
          <a:p>
            <a:pPr algn="l">
              <a:lnSpc>
                <a:spcPct val="140000"/>
              </a:lnSpc>
              <a:buClr>
                <a:srgbClr val="4D4D4D"/>
              </a:buClr>
              <a:buSzPct val="125000"/>
            </a:pPr>
            <a:r>
              <a:rPr lang="es-MX" sz="1100" dirty="0" smtClean="0">
                <a:solidFill>
                  <a:srgbClr val="4D4D4D"/>
                </a:solidFill>
                <a:latin typeface="Lato Light" charset="0"/>
                <a:ea typeface="ＭＳ Ｐゴシック" charset="0"/>
                <a:cs typeface="Lato Light" charset="0"/>
                <a:sym typeface="Lato Light" charset="0"/>
              </a:rPr>
              <a:t>Insertar la tarjeta mientras Galileo ya tiene una sesión en ejecución puede ocasionar fallas en la ejecución de los sketch o en el funcionamiento general de Galileo</a:t>
            </a:r>
          </a:p>
        </p:txBody>
      </p:sp>
      <p:grpSp>
        <p:nvGrpSpPr>
          <p:cNvPr id="12" name="Group 11"/>
          <p:cNvGrpSpPr/>
          <p:nvPr/>
        </p:nvGrpSpPr>
        <p:grpSpPr>
          <a:xfrm>
            <a:off x="114218" y="2635389"/>
            <a:ext cx="504056" cy="461665"/>
            <a:chOff x="1187624" y="3676259"/>
            <a:chExt cx="792088" cy="735647"/>
          </a:xfrm>
        </p:grpSpPr>
        <p:sp>
          <p:nvSpPr>
            <p:cNvPr id="14" name="Rounded Rectangular Callout 13"/>
            <p:cNvSpPr/>
            <p:nvPr/>
          </p:nvSpPr>
          <p:spPr bwMode="auto">
            <a:xfrm>
              <a:off x="1187624" y="3723878"/>
              <a:ext cx="792088" cy="612648"/>
            </a:xfrm>
            <a:prstGeom prst="wedgeRoundRectCallout">
              <a:avLst>
                <a:gd name="adj1" fmla="val -16735"/>
                <a:gd name="adj2" fmla="val 74734"/>
                <a:gd name="adj3" fmla="val 16667"/>
              </a:avLst>
            </a:prstGeom>
            <a:ln>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56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5" name="TextBox 14"/>
            <p:cNvSpPr txBox="1"/>
            <p:nvPr/>
          </p:nvSpPr>
          <p:spPr>
            <a:xfrm>
              <a:off x="1357964" y="3676259"/>
              <a:ext cx="451405" cy="735647"/>
            </a:xfrm>
            <a:prstGeom prst="rect">
              <a:avLst/>
            </a:prstGeom>
            <a:noFill/>
          </p:spPr>
          <p:txBody>
            <a:bodyPr wrap="none" rtlCol="0">
              <a:spAutoFit/>
            </a:bodyPr>
            <a:lstStyle/>
            <a:p>
              <a:r>
                <a:rPr lang="es-MX" sz="2400" b="1" dirty="0" smtClean="0">
                  <a:solidFill>
                    <a:srgbClr val="00AFFF"/>
                  </a:solidFill>
                </a:rPr>
                <a:t>!</a:t>
              </a:r>
              <a:endParaRPr lang="es-MX" sz="2400" b="1" dirty="0">
                <a:solidFill>
                  <a:srgbClr val="00AFFF"/>
                </a:solidFill>
              </a:endParaRPr>
            </a:p>
          </p:txBody>
        </p:sp>
      </p:grpSp>
      <p:pic>
        <p:nvPicPr>
          <p:cNvPr id="1026" name="Picture 2" descr="Using python with the term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168" y="2264394"/>
            <a:ext cx="4912320" cy="2539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8957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tsfoss.itsfoss.netdna-cdn.com/wp-content/uploads/2013/09/Linu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0538"/>
            <a:ext cx="2760241" cy="1334117"/>
          </a:xfrm>
          <a:prstGeom prst="rect">
            <a:avLst/>
          </a:prstGeom>
          <a:noFill/>
          <a:extLst>
            <a:ext uri="{909E8E84-426E-40DD-AFC4-6F175D3DCCD1}">
              <a14:hiddenFill xmlns:a14="http://schemas.microsoft.com/office/drawing/2010/main">
                <a:solidFill>
                  <a:srgbClr val="FFFFFF"/>
                </a:solidFill>
              </a14:hiddenFill>
            </a:ext>
          </a:extLst>
        </p:spPr>
      </p:pic>
      <p:sp>
        <p:nvSpPr>
          <p:cNvPr id="32781" name="Rectangle 13"/>
          <p:cNvSpPr>
            <a:spLocks/>
          </p:cNvSpPr>
          <p:nvPr/>
        </p:nvSpPr>
        <p:spPr bwMode="auto">
          <a:xfrm>
            <a:off x="683569" y="1563638"/>
            <a:ext cx="2448272" cy="6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r">
              <a:lnSpc>
                <a:spcPct val="70000"/>
              </a:lnSpc>
            </a:pPr>
            <a:r>
              <a:rPr lang="es-MX" sz="3800" dirty="0" smtClean="0">
                <a:solidFill>
                  <a:schemeClr val="tx1"/>
                </a:solidFill>
                <a:latin typeface="Bebas Neue" charset="0"/>
                <a:ea typeface="ＭＳ Ｐゴシック" charset="0"/>
                <a:cs typeface="Bebas Neue" charset="0"/>
                <a:sym typeface="Bebas Neue" charset="0"/>
              </a:rPr>
              <a:t>prueba</a:t>
            </a:r>
          </a:p>
          <a:p>
            <a:pPr algn="r">
              <a:lnSpc>
                <a:spcPct val="70000"/>
              </a:lnSpc>
            </a:pPr>
            <a:r>
              <a:rPr lang="es-MX" sz="3800" dirty="0" smtClean="0">
                <a:solidFill>
                  <a:schemeClr val="tx1"/>
                </a:solidFill>
                <a:latin typeface="Bebas Neue" charset="0"/>
                <a:ea typeface="ＭＳ Ｐゴシック" charset="0"/>
                <a:cs typeface="Bebas Neue" charset="0"/>
                <a:sym typeface="Bebas Neue" charset="0"/>
              </a:rPr>
              <a:t>en </a:t>
            </a:r>
            <a:r>
              <a:rPr lang="es-MX" sz="3800" dirty="0" err="1" smtClean="0">
                <a:solidFill>
                  <a:schemeClr val="tx1"/>
                </a:solidFill>
                <a:latin typeface="Bebas Neue" charset="0"/>
                <a:ea typeface="ＭＳ Ｐゴシック" charset="0"/>
                <a:cs typeface="Bebas Neue" charset="0"/>
                <a:sym typeface="Bebas Neue" charset="0"/>
              </a:rPr>
              <a:t>Python</a:t>
            </a:r>
            <a:endParaRPr lang="es-MX" sz="3800" dirty="0" smtClean="0">
              <a:solidFill>
                <a:schemeClr val="tx1"/>
              </a:solidFill>
              <a:latin typeface="Bebas Neue" charset="0"/>
              <a:ea typeface="ＭＳ Ｐゴシック" charset="0"/>
              <a:cs typeface="Bebas Neue" charset="0"/>
              <a:sym typeface="Bebas Neue" charset="0"/>
            </a:endParaRPr>
          </a:p>
        </p:txBody>
      </p:sp>
      <p:sp>
        <p:nvSpPr>
          <p:cNvPr id="32782" name="Rectangle 14"/>
          <p:cNvSpPr>
            <a:spLocks/>
          </p:cNvSpPr>
          <p:nvPr/>
        </p:nvSpPr>
        <p:spPr bwMode="auto">
          <a:xfrm>
            <a:off x="6742375" y="499102"/>
            <a:ext cx="2167185" cy="276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p:txBody>
      </p:sp>
      <p:sp>
        <p:nvSpPr>
          <p:cNvPr id="32784" name="Rectangle 16"/>
          <p:cNvSpPr>
            <a:spLocks/>
          </p:cNvSpPr>
          <p:nvPr/>
        </p:nvSpPr>
        <p:spPr bwMode="auto">
          <a:xfrm>
            <a:off x="-21449" y="1275606"/>
            <a:ext cx="3153290" cy="71633"/>
          </a:xfrm>
          <a:prstGeom prst="rect">
            <a:avLst/>
          </a:prstGeom>
          <a:solidFill>
            <a:schemeClr val="accent2"/>
          </a:solidFill>
          <a:ln>
            <a:noFill/>
          </a:ln>
          <a:extLst/>
        </p:spPr>
        <p:txBody>
          <a:bodyPr lIns="0" tIns="0" rIns="0" bIns="0"/>
          <a:lstStyle/>
          <a:p>
            <a:endParaRPr lang="en-US"/>
          </a:p>
        </p:txBody>
      </p:sp>
      <p:sp>
        <p:nvSpPr>
          <p:cNvPr id="8" name="Rectangle 14"/>
          <p:cNvSpPr>
            <a:spLocks/>
          </p:cNvSpPr>
          <p:nvPr/>
        </p:nvSpPr>
        <p:spPr bwMode="auto">
          <a:xfrm>
            <a:off x="4133006" y="915566"/>
            <a:ext cx="4831482" cy="576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Veamos como podemos acceder a los recursos de Galileo a través de </a:t>
            </a:r>
            <a:r>
              <a:rPr lang="es-MX" sz="1100" dirty="0" err="1" smtClean="0">
                <a:solidFill>
                  <a:srgbClr val="4D4D4D"/>
                </a:solidFill>
                <a:latin typeface="Lato Light" charset="0"/>
                <a:ea typeface="ＭＳ Ｐゴシック" charset="0"/>
                <a:cs typeface="Lato Light" charset="0"/>
                <a:sym typeface="Lato Light" charset="0"/>
              </a:rPr>
              <a:t>python</a:t>
            </a:r>
            <a:r>
              <a:rPr lang="es-MX" sz="1100" dirty="0" smtClean="0">
                <a:solidFill>
                  <a:srgbClr val="4D4D4D"/>
                </a:solidFill>
                <a:latin typeface="Lato Light" charset="0"/>
                <a:ea typeface="ＭＳ Ｐゴシック" charset="0"/>
                <a:cs typeface="Lato Light" charset="0"/>
                <a:sym typeface="Lato Light" charset="0"/>
              </a:rPr>
              <a:t>:</a:t>
            </a:r>
            <a:endParaRPr lang="es-MX" sz="1100" dirty="0">
              <a:solidFill>
                <a:srgbClr val="4D4D4D"/>
              </a:solidFill>
              <a:latin typeface="Lato Light" charset="0"/>
              <a:ea typeface="ＭＳ Ｐゴシック" charset="0"/>
              <a:cs typeface="Lato Light" charset="0"/>
              <a:sym typeface="Lato Light" charset="0"/>
            </a:endParaRPr>
          </a:p>
        </p:txBody>
      </p:sp>
      <p:sp>
        <p:nvSpPr>
          <p:cNvPr id="10" name="Line 15"/>
          <p:cNvSpPr>
            <a:spLocks noChangeShapeType="1"/>
          </p:cNvSpPr>
          <p:nvPr/>
        </p:nvSpPr>
        <p:spPr bwMode="auto">
          <a:xfrm rot="10800000" flipH="1">
            <a:off x="3707905" y="2931790"/>
            <a:ext cx="0" cy="1691878"/>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4621"/>
          <a:stretch/>
        </p:blipFill>
        <p:spPr>
          <a:xfrm>
            <a:off x="4024064" y="2176416"/>
            <a:ext cx="4724400" cy="2123526"/>
          </a:xfrm>
          <a:prstGeom prst="rect">
            <a:avLst/>
          </a:prstGeom>
        </p:spPr>
      </p:pic>
      <p:sp>
        <p:nvSpPr>
          <p:cNvPr id="11" name="Rectangle 14"/>
          <p:cNvSpPr>
            <a:spLocks/>
          </p:cNvSpPr>
          <p:nvPr/>
        </p:nvSpPr>
        <p:spPr bwMode="auto">
          <a:xfrm>
            <a:off x="323528" y="2719754"/>
            <a:ext cx="2983094" cy="2084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p:txBody>
      </p:sp>
      <p:sp>
        <p:nvSpPr>
          <p:cNvPr id="3" name="Rectangle 2"/>
          <p:cNvSpPr/>
          <p:nvPr/>
        </p:nvSpPr>
        <p:spPr>
          <a:xfrm>
            <a:off x="90076" y="2756123"/>
            <a:ext cx="3216546" cy="1615827"/>
          </a:xfrm>
          <a:prstGeom prst="rect">
            <a:avLst/>
          </a:prstGeom>
        </p:spPr>
        <p:txBody>
          <a:bodyPr wrap="square">
            <a:spAutoFit/>
          </a:bodyPr>
          <a:lstStyle/>
          <a:p>
            <a:pPr algn="l"/>
            <a:r>
              <a:rPr lang="es-MX" sz="1100" dirty="0" err="1">
                <a:latin typeface="Lato Light"/>
              </a:rPr>
              <a:t>Python</a:t>
            </a:r>
            <a:r>
              <a:rPr lang="es-MX" sz="1100" dirty="0">
                <a:latin typeface="Lato Light"/>
              </a:rPr>
              <a:t> es un lenguaje interpretado</a:t>
            </a:r>
          </a:p>
          <a:p>
            <a:pPr algn="l"/>
            <a:endParaRPr lang="es-MX" sz="1100" dirty="0">
              <a:latin typeface="Lato Light"/>
            </a:endParaRPr>
          </a:p>
          <a:p>
            <a:pPr algn="l"/>
            <a:r>
              <a:rPr lang="es-MX" sz="1100" dirty="0">
                <a:latin typeface="Lato Light"/>
              </a:rPr>
              <a:t>Una ventaja de trabajar con </a:t>
            </a:r>
            <a:r>
              <a:rPr lang="es-MX" sz="1100" dirty="0" err="1" smtClean="0">
                <a:latin typeface="Lato Light"/>
              </a:rPr>
              <a:t>Python</a:t>
            </a:r>
            <a:r>
              <a:rPr lang="es-MX" sz="1100" dirty="0" smtClean="0">
                <a:latin typeface="Lato Light"/>
              </a:rPr>
              <a:t> </a:t>
            </a:r>
            <a:r>
              <a:rPr lang="es-MX" sz="1100" dirty="0">
                <a:latin typeface="Lato Light"/>
              </a:rPr>
              <a:t>es la capacidad de interactuar en tiempo real con el interprete de comandos.</a:t>
            </a:r>
          </a:p>
          <a:p>
            <a:pPr algn="l"/>
            <a:endParaRPr lang="es-MX" sz="1100" dirty="0">
              <a:latin typeface="Lato Light"/>
            </a:endParaRPr>
          </a:p>
          <a:p>
            <a:pPr algn="l"/>
            <a:r>
              <a:rPr lang="es-MX" sz="1100" dirty="0">
                <a:latin typeface="Lato Light"/>
              </a:rPr>
              <a:t>Se puede proporcionar una </a:t>
            </a:r>
            <a:r>
              <a:rPr lang="es-MX" sz="1100" dirty="0" smtClean="0">
                <a:latin typeface="Lato Light"/>
              </a:rPr>
              <a:t>instrucción </a:t>
            </a:r>
            <a:r>
              <a:rPr lang="es-MX" sz="1100" dirty="0">
                <a:latin typeface="Lato Light"/>
              </a:rPr>
              <a:t>a </a:t>
            </a:r>
            <a:r>
              <a:rPr lang="es-MX" sz="1100" dirty="0" err="1">
                <a:latin typeface="Lato Light"/>
              </a:rPr>
              <a:t>Python</a:t>
            </a:r>
            <a:r>
              <a:rPr lang="es-MX" sz="1100" dirty="0">
                <a:latin typeface="Lato Light"/>
              </a:rPr>
              <a:t>, este la procesara y mostrara el resultado inmediatamente en pantalla.</a:t>
            </a:r>
          </a:p>
        </p:txBody>
      </p:sp>
    </p:spTree>
    <p:extLst>
      <p:ext uri="{BB962C8B-B14F-4D97-AF65-F5344CB8AC3E}">
        <p14:creationId xmlns:p14="http://schemas.microsoft.com/office/powerpoint/2010/main" val="20863810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tsfoss.itsfoss.netdna-cdn.com/wp-content/uploads/2013/09/Linu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0538"/>
            <a:ext cx="2760241" cy="1334117"/>
          </a:xfrm>
          <a:prstGeom prst="rect">
            <a:avLst/>
          </a:prstGeom>
          <a:noFill/>
          <a:extLst>
            <a:ext uri="{909E8E84-426E-40DD-AFC4-6F175D3DCCD1}">
              <a14:hiddenFill xmlns:a14="http://schemas.microsoft.com/office/drawing/2010/main">
                <a:solidFill>
                  <a:srgbClr val="FFFFFF"/>
                </a:solidFill>
              </a14:hiddenFill>
            </a:ext>
          </a:extLst>
        </p:spPr>
      </p:pic>
      <p:sp>
        <p:nvSpPr>
          <p:cNvPr id="32781" name="Rectangle 13"/>
          <p:cNvSpPr>
            <a:spLocks/>
          </p:cNvSpPr>
          <p:nvPr/>
        </p:nvSpPr>
        <p:spPr bwMode="auto">
          <a:xfrm>
            <a:off x="683569" y="1563638"/>
            <a:ext cx="2448272" cy="6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r">
              <a:lnSpc>
                <a:spcPct val="70000"/>
              </a:lnSpc>
            </a:pPr>
            <a:r>
              <a:rPr lang="es-MX" sz="3800" dirty="0" smtClean="0">
                <a:solidFill>
                  <a:schemeClr val="tx1"/>
                </a:solidFill>
                <a:latin typeface="Bebas Neue" charset="0"/>
                <a:ea typeface="ＭＳ Ｐゴシック" charset="0"/>
                <a:cs typeface="Bebas Neue" charset="0"/>
                <a:sym typeface="Bebas Neue" charset="0"/>
              </a:rPr>
              <a:t>Un poco mas lejos</a:t>
            </a:r>
          </a:p>
        </p:txBody>
      </p:sp>
      <p:sp>
        <p:nvSpPr>
          <p:cNvPr id="32782" name="Rectangle 14"/>
          <p:cNvSpPr>
            <a:spLocks/>
          </p:cNvSpPr>
          <p:nvPr/>
        </p:nvSpPr>
        <p:spPr bwMode="auto">
          <a:xfrm>
            <a:off x="6742375" y="499102"/>
            <a:ext cx="2167185" cy="276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p:txBody>
      </p:sp>
      <p:sp>
        <p:nvSpPr>
          <p:cNvPr id="32784" name="Rectangle 16"/>
          <p:cNvSpPr>
            <a:spLocks/>
          </p:cNvSpPr>
          <p:nvPr/>
        </p:nvSpPr>
        <p:spPr bwMode="auto">
          <a:xfrm>
            <a:off x="-21449" y="1275606"/>
            <a:ext cx="3153290" cy="71633"/>
          </a:xfrm>
          <a:prstGeom prst="rect">
            <a:avLst/>
          </a:prstGeom>
          <a:solidFill>
            <a:schemeClr val="accent2"/>
          </a:solidFill>
          <a:ln>
            <a:noFill/>
          </a:ln>
          <a:extLst/>
        </p:spPr>
        <p:txBody>
          <a:bodyPr lIns="0" tIns="0" rIns="0" bIns="0"/>
          <a:lstStyle/>
          <a:p>
            <a:endParaRPr lang="en-US"/>
          </a:p>
        </p:txBody>
      </p:sp>
      <p:pic>
        <p:nvPicPr>
          <p:cNvPr id="1026" name="Picture 2" descr="https://78462f86-a-cd92480b-s-sites.googlegroups.com/a/malinov.com/www/Home/sergey-s-blog/intelgalileo-programminggpiofromlinux/Galileo_Linux_IO.png?attachauth=ANoY7cpoJr7EP650DxvadJiD-cQUXvb2x_c53-sXEkt4tccotcI2Lku0l0CmP_daD7kHXIto1f096Qlf4gES3xIKrlQtOkc4DBBBNCLDlsJLdMgACcNVtFCuDi8wXrzsjgAMKKaioFWuuZAbLGfG4HbYVZy5J1w16-v9JTHb0kM1XktjtQfZYC3eUuLb9m3NGum5v1Dv3wJOhNYk-9Bhwbi7zDxqOvk3I4MWW24EZgKIzg8YVEo-CY73Z793qlkYNrvr5ckyKbozFuRgjoETvS6gUplEDFpHP2VpTX4sc_rI_nQEiTgVCQE%3D&amp;attredirect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0911" y="339502"/>
            <a:ext cx="5236933" cy="453650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0076" y="2756123"/>
            <a:ext cx="3216546" cy="1785104"/>
          </a:xfrm>
          <a:prstGeom prst="rect">
            <a:avLst/>
          </a:prstGeom>
        </p:spPr>
        <p:txBody>
          <a:bodyPr wrap="square">
            <a:spAutoFit/>
          </a:bodyPr>
          <a:lstStyle/>
          <a:p>
            <a:pPr algn="l"/>
            <a:r>
              <a:rPr lang="es-MX" sz="1100" dirty="0" smtClean="0">
                <a:latin typeface="Lato Light"/>
              </a:rPr>
              <a:t>Este es el mapa de terminales de Galileo con su correspondencia a </a:t>
            </a:r>
            <a:r>
              <a:rPr lang="es-MX" sz="1100" dirty="0" err="1" smtClean="0">
                <a:latin typeface="Lato Light"/>
              </a:rPr>
              <a:t>sysfs</a:t>
            </a:r>
            <a:r>
              <a:rPr lang="es-MX" sz="1100" dirty="0" smtClean="0">
                <a:latin typeface="Lato Light"/>
              </a:rPr>
              <a:t> en Linux, podríamos repetir el ejemplo anterior con otra terminal?</a:t>
            </a:r>
          </a:p>
          <a:p>
            <a:pPr algn="l"/>
            <a:endParaRPr lang="es-MX" sz="1100" dirty="0">
              <a:latin typeface="Lato Light"/>
            </a:endParaRPr>
          </a:p>
          <a:p>
            <a:pPr algn="l"/>
            <a:r>
              <a:rPr lang="es-MX" sz="1100" dirty="0" smtClean="0">
                <a:latin typeface="Lato Light"/>
              </a:rPr>
              <a:t>Que tal el gpio28?</a:t>
            </a:r>
          </a:p>
          <a:p>
            <a:pPr algn="l"/>
            <a:endParaRPr lang="es-MX" sz="1100" dirty="0">
              <a:latin typeface="Lato Light"/>
            </a:endParaRPr>
          </a:p>
          <a:p>
            <a:pPr algn="l"/>
            <a:r>
              <a:rPr lang="es-MX" sz="1100" dirty="0" smtClean="0">
                <a:latin typeface="Lato Light"/>
              </a:rPr>
              <a:t>Referencia:</a:t>
            </a:r>
          </a:p>
          <a:p>
            <a:pPr algn="l"/>
            <a:endParaRPr lang="es-MX" sz="1100" dirty="0">
              <a:latin typeface="Lato Light"/>
            </a:endParaRPr>
          </a:p>
          <a:p>
            <a:pPr algn="l"/>
            <a:r>
              <a:rPr lang="es-MX" sz="1100" dirty="0">
                <a:latin typeface="Lato Light"/>
                <a:hlinkClick r:id="rId4"/>
              </a:rPr>
              <a:t>http://www.malinov.com/Home/sergey-s-blog/intelgalileo-programminggpiofromlinux</a:t>
            </a:r>
            <a:endParaRPr lang="es-MX" sz="1100" dirty="0">
              <a:latin typeface="Lato Light"/>
            </a:endParaRPr>
          </a:p>
        </p:txBody>
      </p:sp>
    </p:spTree>
    <p:extLst>
      <p:ext uri="{BB962C8B-B14F-4D97-AF65-F5344CB8AC3E}">
        <p14:creationId xmlns:p14="http://schemas.microsoft.com/office/powerpoint/2010/main" val="39145354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makezineblog.files.wordpress.com/2014/04/1h1a76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921" y="771550"/>
            <a:ext cx="4997351" cy="3748013"/>
          </a:xfrm>
          <a:prstGeom prst="rect">
            <a:avLst/>
          </a:prstGeom>
          <a:noFill/>
          <a:extLst>
            <a:ext uri="{909E8E84-426E-40DD-AFC4-6F175D3DCCD1}">
              <a14:hiddenFill xmlns:a14="http://schemas.microsoft.com/office/drawing/2010/main">
                <a:solidFill>
                  <a:srgbClr val="FFFFFF"/>
                </a:solidFill>
              </a14:hiddenFill>
            </a:ext>
          </a:extLst>
        </p:spPr>
      </p:pic>
      <p:sp>
        <p:nvSpPr>
          <p:cNvPr id="113665" name="Rectangle 1"/>
          <p:cNvSpPr>
            <a:spLocks/>
          </p:cNvSpPr>
          <p:nvPr/>
        </p:nvSpPr>
        <p:spPr bwMode="auto">
          <a:xfrm>
            <a:off x="1597819" y="659606"/>
            <a:ext cx="5948363"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nSpc>
                <a:spcPct val="70000"/>
              </a:lnSpc>
            </a:pPr>
            <a:endParaRPr lang="es-MX" sz="2800" dirty="0">
              <a:solidFill>
                <a:schemeClr val="accent2"/>
              </a:solidFill>
              <a:latin typeface="Bebas Neue" charset="0"/>
              <a:ea typeface="ＭＳ Ｐゴシック" charset="0"/>
              <a:cs typeface="Bebas Neue" charset="0"/>
              <a:sym typeface="Bebas Neue" charset="0"/>
            </a:endParaRPr>
          </a:p>
        </p:txBody>
      </p:sp>
      <p:sp>
        <p:nvSpPr>
          <p:cNvPr id="113666" name="Line 2"/>
          <p:cNvSpPr>
            <a:spLocks noChangeShapeType="1"/>
          </p:cNvSpPr>
          <p:nvPr/>
        </p:nvSpPr>
        <p:spPr bwMode="auto">
          <a:xfrm>
            <a:off x="1010841" y="1280518"/>
            <a:ext cx="7131249" cy="595"/>
          </a:xfrm>
          <a:prstGeom prst="line">
            <a:avLst/>
          </a:prstGeom>
          <a:noFill/>
          <a:ln w="12700" cap="flat">
            <a:solidFill>
              <a:srgbClr val="B3B3B3"/>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13668" name="Line 4"/>
          <p:cNvSpPr>
            <a:spLocks noChangeShapeType="1"/>
          </p:cNvSpPr>
          <p:nvPr/>
        </p:nvSpPr>
        <p:spPr bwMode="auto">
          <a:xfrm>
            <a:off x="1010841" y="4299942"/>
            <a:ext cx="7131249" cy="595"/>
          </a:xfrm>
          <a:prstGeom prst="line">
            <a:avLst/>
          </a:prstGeom>
          <a:noFill/>
          <a:ln w="12700" cap="flat">
            <a:solidFill>
              <a:srgbClr val="B3B3B3"/>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nvGrpSpPr>
          <p:cNvPr id="6" name="Group 5"/>
          <p:cNvGrpSpPr/>
          <p:nvPr/>
        </p:nvGrpSpPr>
        <p:grpSpPr>
          <a:xfrm>
            <a:off x="683568" y="4587974"/>
            <a:ext cx="2736304" cy="376463"/>
            <a:chOff x="683568" y="4587974"/>
            <a:chExt cx="2736304" cy="376463"/>
          </a:xfrm>
        </p:grpSpPr>
        <p:pic>
          <p:nvPicPr>
            <p:cNvPr id="7" name="Picture 2" descr="http://mirrors.creativecommons.org/presskit/buttons/80x15/png/by-nc-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672674"/>
              <a:ext cx="1105718" cy="2070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5"/>
            <p:cNvSpPr>
              <a:spLocks/>
            </p:cNvSpPr>
            <p:nvPr/>
          </p:nvSpPr>
          <p:spPr bwMode="auto">
            <a:xfrm>
              <a:off x="683568" y="4587974"/>
              <a:ext cx="2736304" cy="37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800" dirty="0" smtClean="0">
                  <a:solidFill>
                    <a:srgbClr val="4D4D4D"/>
                  </a:solidFill>
                  <a:latin typeface="Lato Light" charset="0"/>
                  <a:ea typeface="ＭＳ Ｐゴシック" charset="0"/>
                  <a:cs typeface="Lato Light" charset="0"/>
                  <a:sym typeface="Lato Light" charset="0"/>
                </a:rPr>
                <a:t>Este tutorial es liberado bajo la licencia:</a:t>
              </a:r>
            </a:p>
            <a:p>
              <a:pPr algn="l">
                <a:lnSpc>
                  <a:spcPct val="140000"/>
                </a:lnSpc>
                <a:buClr>
                  <a:srgbClr val="4D4D4D"/>
                </a:buClr>
                <a:buSzPct val="125000"/>
              </a:pPr>
              <a:endParaRPr lang="es-MX" sz="800" dirty="0">
                <a:solidFill>
                  <a:srgbClr val="4D4D4D"/>
                </a:solidFill>
                <a:latin typeface="Lato Light" charset="0"/>
                <a:ea typeface="ＭＳ Ｐゴシック" charset="0"/>
                <a:cs typeface="Lato Light" charset="0"/>
                <a:sym typeface="Lato Light" charset="0"/>
              </a:endParaRPr>
            </a:p>
            <a:p>
              <a:pPr algn="l">
                <a:lnSpc>
                  <a:spcPct val="140000"/>
                </a:lnSpc>
                <a:buClr>
                  <a:srgbClr val="4D4D4D"/>
                </a:buClr>
                <a:buSzPct val="125000"/>
              </a:pPr>
              <a:r>
                <a:rPr lang="es-MX" sz="800" dirty="0" smtClean="0">
                  <a:solidFill>
                    <a:srgbClr val="4D4D4D"/>
                  </a:solidFill>
                  <a:latin typeface="Lato Light" charset="0"/>
                  <a:ea typeface="ＭＳ Ｐゴシック" charset="0"/>
                  <a:cs typeface="Lato Light" charset="0"/>
                  <a:sym typeface="Lato Light" charset="0"/>
                </a:rPr>
                <a:t>Parte de su contenido fue obtenido de sparkfun.com</a:t>
              </a:r>
            </a:p>
          </p:txBody>
        </p:sp>
      </p:grpSp>
      <p:grpSp>
        <p:nvGrpSpPr>
          <p:cNvPr id="9" name="Group 8"/>
          <p:cNvGrpSpPr/>
          <p:nvPr/>
        </p:nvGrpSpPr>
        <p:grpSpPr>
          <a:xfrm>
            <a:off x="97582" y="4519563"/>
            <a:ext cx="504056" cy="461665"/>
            <a:chOff x="1187624" y="3676259"/>
            <a:chExt cx="792088" cy="735647"/>
          </a:xfrm>
        </p:grpSpPr>
        <p:sp>
          <p:nvSpPr>
            <p:cNvPr id="10" name="Rounded Rectangular Callout 9"/>
            <p:cNvSpPr/>
            <p:nvPr/>
          </p:nvSpPr>
          <p:spPr bwMode="auto">
            <a:xfrm>
              <a:off x="1187624" y="3723878"/>
              <a:ext cx="792088" cy="612648"/>
            </a:xfrm>
            <a:prstGeom prst="wedgeRoundRectCallout">
              <a:avLst>
                <a:gd name="adj1" fmla="val -16735"/>
                <a:gd name="adj2" fmla="val 74734"/>
                <a:gd name="adj3" fmla="val 16667"/>
              </a:avLst>
            </a:prstGeom>
            <a:ln>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56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TextBox 10"/>
            <p:cNvSpPr txBox="1"/>
            <p:nvPr/>
          </p:nvSpPr>
          <p:spPr>
            <a:xfrm>
              <a:off x="1357964" y="3676259"/>
              <a:ext cx="451405" cy="735647"/>
            </a:xfrm>
            <a:prstGeom prst="rect">
              <a:avLst/>
            </a:prstGeom>
            <a:noFill/>
          </p:spPr>
          <p:txBody>
            <a:bodyPr wrap="none" rtlCol="0">
              <a:spAutoFit/>
            </a:bodyPr>
            <a:lstStyle/>
            <a:p>
              <a:r>
                <a:rPr lang="es-MX" sz="2400" b="1" dirty="0" smtClean="0">
                  <a:solidFill>
                    <a:srgbClr val="00AFFF"/>
                  </a:solidFill>
                </a:rPr>
                <a:t>!</a:t>
              </a:r>
              <a:endParaRPr lang="es-MX" sz="2400" b="1" dirty="0">
                <a:solidFill>
                  <a:srgbClr val="00AFFF"/>
                </a:solidFill>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p:cNvSpPr>
          <p:nvPr/>
        </p:nvSpPr>
        <p:spPr bwMode="auto">
          <a:xfrm>
            <a:off x="5582964" y="195486"/>
            <a:ext cx="3237508"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r">
              <a:lnSpc>
                <a:spcPct val="70000"/>
              </a:lnSpc>
            </a:pPr>
            <a:r>
              <a:rPr lang="es-MX" sz="5600" dirty="0" smtClean="0">
                <a:solidFill>
                  <a:schemeClr val="tx1"/>
                </a:solidFill>
                <a:latin typeface="Bebas Neue" charset="0"/>
                <a:ea typeface="ＭＳ Ｐゴシック" charset="0"/>
                <a:cs typeface="Bebas Neue" charset="0"/>
                <a:sym typeface="Bebas Neue" charset="0"/>
              </a:rPr>
              <a:t>Galileo</a:t>
            </a:r>
          </a:p>
          <a:p>
            <a:pPr algn="r">
              <a:lnSpc>
                <a:spcPct val="70000"/>
              </a:lnSpc>
            </a:pPr>
            <a:r>
              <a:rPr lang="es-MX" sz="5600" dirty="0" smtClean="0">
                <a:solidFill>
                  <a:schemeClr val="accent2"/>
                </a:solidFill>
                <a:latin typeface="Bebas Neue" charset="0"/>
                <a:ea typeface="ＭＳ Ｐゴシック" charset="0"/>
                <a:cs typeface="Bebas Neue" charset="0"/>
                <a:sym typeface="Bebas Neue" charset="0"/>
              </a:rPr>
              <a:t>Linux</a:t>
            </a:r>
            <a:endParaRPr lang="es-MX" sz="5600" dirty="0">
              <a:solidFill>
                <a:schemeClr val="accent2"/>
              </a:solidFill>
              <a:latin typeface="Bebas Neue" charset="0"/>
              <a:ea typeface="ＭＳ Ｐゴシック" charset="0"/>
              <a:cs typeface="Bebas Neue" charset="0"/>
              <a:sym typeface="Bebas Neue" charset="0"/>
            </a:endParaRPr>
          </a:p>
        </p:txBody>
      </p:sp>
      <p:sp>
        <p:nvSpPr>
          <p:cNvPr id="79874" name="Rectangle 2"/>
          <p:cNvSpPr>
            <a:spLocks/>
          </p:cNvSpPr>
          <p:nvPr/>
        </p:nvSpPr>
        <p:spPr bwMode="auto">
          <a:xfrm>
            <a:off x="316546" y="1458723"/>
            <a:ext cx="3024336" cy="3417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r>
              <a:rPr lang="es-MX" sz="1100" b="1" dirty="0" smtClean="0">
                <a:solidFill>
                  <a:srgbClr val="4D4D4D"/>
                </a:solidFill>
                <a:latin typeface="Lato Light" charset="0"/>
                <a:ea typeface="ＭＳ Ｐゴシック" charset="0"/>
                <a:cs typeface="Lato Light" charset="0"/>
                <a:sym typeface="Lato Light" charset="0"/>
              </a:rPr>
              <a:t>Versiones </a:t>
            </a:r>
          </a:p>
          <a:p>
            <a:pPr algn="l"/>
            <a:endParaRPr lang="es-MX" sz="1100" dirty="0" smtClean="0">
              <a:solidFill>
                <a:srgbClr val="4D4D4D"/>
              </a:solidFill>
              <a:latin typeface="Lato Light" charset="0"/>
              <a:ea typeface="ＭＳ Ｐゴシック" charset="0"/>
              <a:cs typeface="Lato Light" charset="0"/>
              <a:sym typeface="Lato Light" charset="0"/>
            </a:endParaRPr>
          </a:p>
          <a:p>
            <a:pPr algn="l"/>
            <a:r>
              <a:rPr lang="es-MX" sz="1100" dirty="0" smtClean="0">
                <a:solidFill>
                  <a:srgbClr val="4D4D4D"/>
                </a:solidFill>
                <a:latin typeface="Lato Light" charset="0"/>
                <a:ea typeface="ＭＳ Ｐゴシック" charset="0"/>
                <a:cs typeface="Lato Light" charset="0"/>
                <a:sym typeface="Lato Light" charset="0"/>
              </a:rPr>
              <a:t>Galileo esta diseñado para correr dos versiones diferentes de Linux, ambas comparten su origen, el proyecto </a:t>
            </a:r>
            <a:r>
              <a:rPr lang="es-MX" sz="1100" dirty="0" err="1" smtClean="0">
                <a:solidFill>
                  <a:srgbClr val="4D4D4D"/>
                </a:solidFill>
                <a:latin typeface="Lato Light" charset="0"/>
                <a:ea typeface="ＭＳ Ｐゴシック" charset="0"/>
                <a:cs typeface="Lato Light" charset="0"/>
                <a:sym typeface="Lato Light" charset="0"/>
              </a:rPr>
              <a:t>Yocto</a:t>
            </a:r>
            <a:r>
              <a:rPr lang="es-MX" sz="1100" dirty="0" smtClean="0">
                <a:solidFill>
                  <a:srgbClr val="4D4D4D"/>
                </a:solidFill>
                <a:latin typeface="Lato Light" charset="0"/>
                <a:ea typeface="ＭＳ Ｐゴシック" charset="0"/>
                <a:cs typeface="Lato Light" charset="0"/>
                <a:sym typeface="Lato Light" charset="0"/>
              </a:rPr>
              <a:t>.</a:t>
            </a:r>
          </a:p>
          <a:p>
            <a:pPr algn="l"/>
            <a:endParaRPr lang="es-MX" sz="1100" dirty="0">
              <a:solidFill>
                <a:srgbClr val="4D4D4D"/>
              </a:solidFill>
              <a:latin typeface="Lato Light" charset="0"/>
              <a:ea typeface="ＭＳ Ｐゴシック" charset="0"/>
              <a:cs typeface="Lato Light" charset="0"/>
              <a:sym typeface="Lato Light" charset="0"/>
            </a:endParaRPr>
          </a:p>
          <a:p>
            <a:pPr algn="l"/>
            <a:r>
              <a:rPr lang="es-MX" sz="1100" dirty="0" smtClean="0">
                <a:solidFill>
                  <a:srgbClr val="4D4D4D"/>
                </a:solidFill>
                <a:latin typeface="Lato Light" charset="0"/>
                <a:ea typeface="ＭＳ Ｐゴシック" charset="0"/>
                <a:cs typeface="Lato Light" charset="0"/>
                <a:sym typeface="Lato Light" charset="0"/>
              </a:rPr>
              <a:t>La versión por default es una </a:t>
            </a:r>
            <a:r>
              <a:rPr lang="es-MX" sz="1100" b="1" dirty="0" smtClean="0">
                <a:solidFill>
                  <a:srgbClr val="4D4D4D"/>
                </a:solidFill>
                <a:latin typeface="Lato Light" charset="0"/>
                <a:ea typeface="ＭＳ Ｐゴシック" charset="0"/>
                <a:cs typeface="Lato Light" charset="0"/>
                <a:sym typeface="Lato Light" charset="0"/>
              </a:rPr>
              <a:t>distribución enana </a:t>
            </a:r>
            <a:r>
              <a:rPr lang="es-MX" sz="1100" dirty="0" smtClean="0">
                <a:solidFill>
                  <a:srgbClr val="4D4D4D"/>
                </a:solidFill>
                <a:latin typeface="Lato Light" charset="0"/>
                <a:ea typeface="ＭＳ Ｐゴシック" charset="0"/>
                <a:cs typeface="Lato Light" charset="0"/>
                <a:sym typeface="Lato Light" charset="0"/>
              </a:rPr>
              <a:t>de Linux. Esta distribución reducida cabe dentro delos 8 </a:t>
            </a:r>
            <a:r>
              <a:rPr lang="es-MX" sz="1100" dirty="0" err="1" smtClean="0">
                <a:solidFill>
                  <a:srgbClr val="4D4D4D"/>
                </a:solidFill>
                <a:latin typeface="Lato Light" charset="0"/>
                <a:ea typeface="ＭＳ Ｐゴシック" charset="0"/>
                <a:cs typeface="Lato Light" charset="0"/>
                <a:sym typeface="Lato Light" charset="0"/>
              </a:rPr>
              <a:t>mb</a:t>
            </a:r>
            <a:r>
              <a:rPr lang="es-MX" sz="1100" dirty="0" smtClean="0">
                <a:solidFill>
                  <a:srgbClr val="4D4D4D"/>
                </a:solidFill>
                <a:latin typeface="Lato Light" charset="0"/>
                <a:ea typeface="ＭＳ Ｐゴシック" charset="0"/>
                <a:cs typeface="Lato Light" charset="0"/>
                <a:sym typeface="Lato Light" charset="0"/>
              </a:rPr>
              <a:t> de la memoria Flash de Galileo, sin embargo solo contiene lo mínimo necesario para iniciar la tarjeta y correr los Sketch del usuario.</a:t>
            </a:r>
          </a:p>
          <a:p>
            <a:pPr algn="l"/>
            <a:endParaRPr lang="es-MX" sz="1100" dirty="0">
              <a:solidFill>
                <a:srgbClr val="4D4D4D"/>
              </a:solidFill>
              <a:latin typeface="Lato Light" charset="0"/>
              <a:ea typeface="ＭＳ Ｐゴシック" charset="0"/>
              <a:cs typeface="Lato Light" charset="0"/>
              <a:sym typeface="Lato Light" charset="0"/>
            </a:endParaRPr>
          </a:p>
          <a:p>
            <a:pPr algn="l"/>
            <a:r>
              <a:rPr lang="es-MX" sz="1100" dirty="0" smtClean="0">
                <a:solidFill>
                  <a:srgbClr val="4D4D4D"/>
                </a:solidFill>
                <a:latin typeface="Lato Light" charset="0"/>
                <a:ea typeface="ＭＳ Ｐゴシック" charset="0"/>
                <a:cs typeface="Lato Light" charset="0"/>
                <a:sym typeface="Lato Light" charset="0"/>
              </a:rPr>
              <a:t>Una segunda distribución esta diseñada para correr desde la tarjeta SD. Esta </a:t>
            </a:r>
            <a:r>
              <a:rPr lang="es-MX" sz="1100" b="1" dirty="0" smtClean="0">
                <a:solidFill>
                  <a:srgbClr val="4D4D4D"/>
                </a:solidFill>
                <a:latin typeface="Lato Light" charset="0"/>
                <a:ea typeface="ＭＳ Ｐゴシック" charset="0"/>
                <a:cs typeface="Lato Light" charset="0"/>
                <a:sym typeface="Lato Light" charset="0"/>
              </a:rPr>
              <a:t>imagen mayor </a:t>
            </a:r>
            <a:r>
              <a:rPr lang="es-MX" sz="1100" dirty="0" smtClean="0">
                <a:solidFill>
                  <a:srgbClr val="4D4D4D"/>
                </a:solidFill>
                <a:latin typeface="Lato Light" charset="0"/>
                <a:ea typeface="ＭＳ Ｐゴシック" charset="0"/>
                <a:cs typeface="Lato Light" charset="0"/>
                <a:sym typeface="Lato Light" charset="0"/>
              </a:rPr>
              <a:t>agrega soporte para </a:t>
            </a:r>
            <a:r>
              <a:rPr lang="es-MX" sz="1100" dirty="0" err="1" smtClean="0">
                <a:solidFill>
                  <a:srgbClr val="4D4D4D"/>
                </a:solidFill>
                <a:latin typeface="Lato Light" charset="0"/>
                <a:ea typeface="ＭＳ Ｐゴシック" charset="0"/>
                <a:cs typeface="Lato Light" charset="0"/>
                <a:sym typeface="Lato Light" charset="0"/>
              </a:rPr>
              <a:t>python</a:t>
            </a:r>
            <a:r>
              <a:rPr lang="es-MX" sz="1100" dirty="0" smtClean="0">
                <a:solidFill>
                  <a:srgbClr val="4D4D4D"/>
                </a:solidFill>
                <a:latin typeface="Lato Light" charset="0"/>
                <a:ea typeface="ＭＳ Ｐゴシック" charset="0"/>
                <a:cs typeface="Lato Light" charset="0"/>
                <a:sym typeface="Lato Light" charset="0"/>
              </a:rPr>
              <a:t>, Node.js, </a:t>
            </a:r>
            <a:r>
              <a:rPr lang="es-MX" sz="1100" dirty="0" err="1" smtClean="0">
                <a:solidFill>
                  <a:srgbClr val="4D4D4D"/>
                </a:solidFill>
                <a:latin typeface="Lato Light" charset="0"/>
                <a:ea typeface="ＭＳ Ｐゴシック" charset="0"/>
                <a:cs typeface="Lato Light" charset="0"/>
                <a:sym typeface="Lato Light" charset="0"/>
              </a:rPr>
              <a:t>ssh</a:t>
            </a:r>
            <a:r>
              <a:rPr lang="es-MX" sz="1100" dirty="0" smtClean="0">
                <a:solidFill>
                  <a:srgbClr val="4D4D4D"/>
                </a:solidFill>
                <a:latin typeface="Lato Light" charset="0"/>
                <a:ea typeface="ＭＳ Ｐゴシック" charset="0"/>
                <a:cs typeface="Lato Light" charset="0"/>
                <a:sym typeface="Lato Light" charset="0"/>
              </a:rPr>
              <a:t>. Además de drivers para tarjetas de red inalámbricas.</a:t>
            </a:r>
            <a:endParaRPr lang="es-MX" sz="1100" dirty="0">
              <a:solidFill>
                <a:srgbClr val="4D4D4D"/>
              </a:solidFill>
              <a:latin typeface="Lato Light" charset="0"/>
              <a:ea typeface="ＭＳ Ｐゴシック" charset="0"/>
              <a:cs typeface="Lato Light" charset="0"/>
              <a:sym typeface="Lato Light" charset="0"/>
            </a:endParaRPr>
          </a:p>
        </p:txBody>
      </p:sp>
      <p:sp>
        <p:nvSpPr>
          <p:cNvPr id="79887" name="Line 15"/>
          <p:cNvSpPr>
            <a:spLocks noChangeShapeType="1"/>
          </p:cNvSpPr>
          <p:nvPr/>
        </p:nvSpPr>
        <p:spPr bwMode="auto">
          <a:xfrm rot="10800000" flipH="1">
            <a:off x="5005214" y="2796704"/>
            <a:ext cx="0" cy="1691878"/>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79889" name="Rectangle 17"/>
          <p:cNvSpPr>
            <a:spLocks/>
          </p:cNvSpPr>
          <p:nvPr/>
        </p:nvSpPr>
        <p:spPr bwMode="auto">
          <a:xfrm>
            <a:off x="5776142" y="2753841"/>
            <a:ext cx="2900314"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La imagen pequeña se descarga a través del </a:t>
            </a:r>
            <a:r>
              <a:rPr lang="es-MX" sz="1100" dirty="0" err="1" smtClean="0">
                <a:solidFill>
                  <a:schemeClr val="tx1"/>
                </a:solidFill>
                <a:latin typeface="Lato Light" charset="0"/>
                <a:ea typeface="ＭＳ Ｐゴシック" charset="0"/>
                <a:cs typeface="Lato Light" charset="0"/>
                <a:sym typeface="Lato Light" charset="0"/>
              </a:rPr>
              <a:t>Arduino</a:t>
            </a:r>
            <a:r>
              <a:rPr lang="es-MX" sz="1100" dirty="0" smtClean="0">
                <a:solidFill>
                  <a:schemeClr val="tx1"/>
                </a:solidFill>
                <a:latin typeface="Lato Light" charset="0"/>
                <a:ea typeface="ＭＳ Ｐゴシック" charset="0"/>
                <a:cs typeface="Lato Light" charset="0"/>
                <a:sym typeface="Lato Light" charset="0"/>
              </a:rPr>
              <a:t> IDE mediante la función de actualizar Firmware.</a:t>
            </a:r>
            <a:endParaRPr lang="es-MX" sz="1100" dirty="0">
              <a:solidFill>
                <a:schemeClr val="tx1"/>
              </a:solidFill>
              <a:latin typeface="Lato Light" charset="0"/>
              <a:ea typeface="ＭＳ Ｐゴシック" charset="0"/>
              <a:cs typeface="Lato Light" charset="0"/>
              <a:sym typeface="Lato Light" charset="0"/>
            </a:endParaRPr>
          </a:p>
        </p:txBody>
      </p:sp>
      <p:grpSp>
        <p:nvGrpSpPr>
          <p:cNvPr id="79890" name="Group 18"/>
          <p:cNvGrpSpPr>
            <a:grpSpLocks/>
          </p:cNvGrpSpPr>
          <p:nvPr/>
        </p:nvGrpSpPr>
        <p:grpSpPr bwMode="auto">
          <a:xfrm>
            <a:off x="5278462" y="2828255"/>
            <a:ext cx="442912" cy="361950"/>
            <a:chOff x="0" y="0"/>
            <a:chExt cx="744" cy="607"/>
          </a:xfrm>
        </p:grpSpPr>
        <p:sp>
          <p:nvSpPr>
            <p:cNvPr id="79891" name="Oval 19"/>
            <p:cNvSpPr>
              <a:spLocks/>
            </p:cNvSpPr>
            <p:nvPr/>
          </p:nvSpPr>
          <p:spPr bwMode="auto">
            <a:xfrm>
              <a:off x="114" y="22"/>
              <a:ext cx="530" cy="538"/>
            </a:xfrm>
            <a:prstGeom prst="ellipse">
              <a:avLst/>
            </a:prstGeom>
            <a:solidFill>
              <a:schemeClr val="accent2"/>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u="sng"/>
            </a:p>
          </p:txBody>
        </p:sp>
        <p:sp>
          <p:nvSpPr>
            <p:cNvPr id="79892" name="Rectangle 20"/>
            <p:cNvSpPr>
              <a:spLocks/>
            </p:cNvSpPr>
            <p:nvPr/>
          </p:nvSpPr>
          <p:spPr bwMode="auto">
            <a:xfrm>
              <a:off x="0" y="0"/>
              <a:ext cx="744" cy="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nSpc>
                  <a:spcPct val="70000"/>
                </a:lnSpc>
              </a:pPr>
              <a:endParaRPr lang="en-US" sz="1900" u="sng" dirty="0">
                <a:solidFill>
                  <a:srgbClr val="FFFFFF"/>
                </a:solidFill>
                <a:latin typeface="Bebas Neue" charset="0"/>
                <a:ea typeface="ＭＳ Ｐゴシック" charset="0"/>
                <a:cs typeface="Bebas Neue" charset="0"/>
                <a:sym typeface="Bebas Neue" charset="0"/>
              </a:endParaRPr>
            </a:p>
          </p:txBody>
        </p:sp>
      </p:grpSp>
      <p:sp>
        <p:nvSpPr>
          <p:cNvPr id="79899" name="Rectangle 27"/>
          <p:cNvSpPr>
            <a:spLocks/>
          </p:cNvSpPr>
          <p:nvPr/>
        </p:nvSpPr>
        <p:spPr bwMode="auto">
          <a:xfrm>
            <a:off x="5776143" y="3939902"/>
            <a:ext cx="2900313" cy="969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La imagen mayor la puedes encontrar en la siguiente liga:</a:t>
            </a:r>
          </a:p>
          <a:p>
            <a:pPr algn="l"/>
            <a:endParaRPr lang="es-MX" sz="1100" dirty="0" smtClean="0">
              <a:solidFill>
                <a:schemeClr val="tx1"/>
              </a:solidFill>
              <a:latin typeface="Lato Light" charset="0"/>
              <a:ea typeface="ＭＳ Ｐゴシック" charset="0"/>
              <a:cs typeface="Lato Light" charset="0"/>
              <a:sym typeface="Lato Light" charset="0"/>
            </a:endParaRPr>
          </a:p>
          <a:p>
            <a:pPr algn="l"/>
            <a:r>
              <a:rPr lang="es-MX" sz="1100" dirty="0">
                <a:solidFill>
                  <a:schemeClr val="tx1"/>
                </a:solidFill>
                <a:latin typeface="Lato Light" charset="0"/>
                <a:ea typeface="ＭＳ Ｐゴシック" charset="0"/>
                <a:cs typeface="Lato Light" charset="0"/>
                <a:sym typeface="Lato Light" charset="0"/>
                <a:hlinkClick r:id="rId2"/>
              </a:rPr>
              <a:t>https://</a:t>
            </a:r>
            <a:r>
              <a:rPr lang="es-MX" sz="1100" u="sng" dirty="0">
                <a:solidFill>
                  <a:schemeClr val="tx1"/>
                </a:solidFill>
                <a:latin typeface="Lato Light" charset="0"/>
                <a:ea typeface="ＭＳ Ｐゴシック" charset="0"/>
                <a:cs typeface="Lato Light" charset="0"/>
                <a:sym typeface="Lato Light" charset="0"/>
                <a:hlinkClick r:id="rId2"/>
              </a:rPr>
              <a:t>engage.intel.com/community/es/galileo/descargas-de-software</a:t>
            </a:r>
            <a:endParaRPr lang="es-MX" sz="1100" u="sng" dirty="0">
              <a:solidFill>
                <a:schemeClr val="tx1"/>
              </a:solidFill>
              <a:latin typeface="Lato Light" charset="0"/>
              <a:ea typeface="ＭＳ Ｐゴシック" charset="0"/>
              <a:cs typeface="Lato Light" charset="0"/>
              <a:sym typeface="Lato Light" charset="0"/>
            </a:endParaRPr>
          </a:p>
          <a:p>
            <a:pPr algn="l"/>
            <a:endParaRPr lang="es-MX" sz="1100" dirty="0">
              <a:solidFill>
                <a:schemeClr val="tx1"/>
              </a:solidFill>
              <a:latin typeface="Lato Light" charset="0"/>
              <a:ea typeface="ＭＳ Ｐゴシック" charset="0"/>
              <a:cs typeface="Lato Light" charset="0"/>
              <a:sym typeface="Lato Light" charset="0"/>
            </a:endParaRPr>
          </a:p>
        </p:txBody>
      </p:sp>
      <p:grpSp>
        <p:nvGrpSpPr>
          <p:cNvPr id="79900" name="Group 28"/>
          <p:cNvGrpSpPr>
            <a:grpSpLocks/>
          </p:cNvGrpSpPr>
          <p:nvPr/>
        </p:nvGrpSpPr>
        <p:grpSpPr bwMode="auto">
          <a:xfrm>
            <a:off x="5278462" y="4014316"/>
            <a:ext cx="442913" cy="361950"/>
            <a:chOff x="0" y="0"/>
            <a:chExt cx="744" cy="607"/>
          </a:xfrm>
        </p:grpSpPr>
        <p:sp>
          <p:nvSpPr>
            <p:cNvPr id="79901" name="Oval 29"/>
            <p:cNvSpPr>
              <a:spLocks/>
            </p:cNvSpPr>
            <p:nvPr/>
          </p:nvSpPr>
          <p:spPr bwMode="auto">
            <a:xfrm>
              <a:off x="114" y="22"/>
              <a:ext cx="530" cy="538"/>
            </a:xfrm>
            <a:prstGeom prst="ellipse">
              <a:avLst/>
            </a:prstGeom>
            <a:solidFill>
              <a:schemeClr val="accent2"/>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a:p>
          </p:txBody>
        </p:sp>
        <p:sp>
          <p:nvSpPr>
            <p:cNvPr id="79902" name="Rectangle 30"/>
            <p:cNvSpPr>
              <a:spLocks/>
            </p:cNvSpPr>
            <p:nvPr/>
          </p:nvSpPr>
          <p:spPr bwMode="auto">
            <a:xfrm>
              <a:off x="0" y="0"/>
              <a:ext cx="744" cy="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nSpc>
                  <a:spcPct val="70000"/>
                </a:lnSpc>
              </a:pPr>
              <a:endParaRPr lang="en-US" sz="1900" dirty="0">
                <a:solidFill>
                  <a:srgbClr val="FFFFFF"/>
                </a:solidFill>
                <a:latin typeface="Bebas Neue" charset="0"/>
                <a:ea typeface="ＭＳ Ｐゴシック" charset="0"/>
                <a:cs typeface="Bebas Neue" charset="0"/>
                <a:sym typeface="Bebas Neue" charset="0"/>
              </a:endParaRPr>
            </a:p>
          </p:txBody>
        </p:sp>
      </p:grpSp>
      <p:sp>
        <p:nvSpPr>
          <p:cNvPr id="79903" name="Rectangle 31"/>
          <p:cNvSpPr>
            <a:spLocks/>
          </p:cNvSpPr>
          <p:nvPr/>
        </p:nvSpPr>
        <p:spPr bwMode="auto">
          <a:xfrm>
            <a:off x="4932040" y="1304751"/>
            <a:ext cx="2105025" cy="42863"/>
          </a:xfrm>
          <a:prstGeom prst="rect">
            <a:avLst/>
          </a:prstGeom>
          <a:solidFill>
            <a:schemeClr val="accent2"/>
          </a:solidFill>
          <a:ln>
            <a:noFill/>
          </a:ln>
          <a:extLst/>
        </p:spPr>
        <p:txBody>
          <a:bodyPr lIns="0" tIns="0" rIns="0" bIns="0"/>
          <a:lstStyle/>
          <a:p>
            <a:endParaRPr lang="en-US"/>
          </a:p>
        </p:txBody>
      </p:sp>
      <p:pic>
        <p:nvPicPr>
          <p:cNvPr id="2" name="Picture 2" descr="http://www.technewsworld.com/images/article_images/78927_500x4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891977"/>
            <a:ext cx="1210171" cy="100444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cdn4.mos.techradar.futurecdn.net/art/software/linux_penguin-580-90.jp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426337" y="267494"/>
            <a:ext cx="721727" cy="79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973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ductungvn.blog.com/wp-content/blogs.dir/00/03/71/46/3714622/files/picture/telne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38" y="627534"/>
            <a:ext cx="2191122" cy="12056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3241587" y="544828"/>
            <a:ext cx="2122501" cy="1594874"/>
          </a:xfrm>
          <a:prstGeom prst="rect">
            <a:avLst/>
          </a:prstGeom>
          <a:ln>
            <a:noFill/>
          </a:ln>
          <a:effectLst>
            <a:softEdge rad="112500"/>
          </a:effectLst>
        </p:spPr>
      </p:pic>
      <p:sp>
        <p:nvSpPr>
          <p:cNvPr id="32781" name="Rectangle 13"/>
          <p:cNvSpPr>
            <a:spLocks/>
          </p:cNvSpPr>
          <p:nvPr/>
        </p:nvSpPr>
        <p:spPr bwMode="auto">
          <a:xfrm>
            <a:off x="5004048" y="195486"/>
            <a:ext cx="3843436"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r">
              <a:lnSpc>
                <a:spcPct val="70000"/>
              </a:lnSpc>
            </a:pPr>
            <a:r>
              <a:rPr lang="es-MX" sz="3800" dirty="0" smtClean="0">
                <a:solidFill>
                  <a:schemeClr val="tx1"/>
                </a:solidFill>
                <a:latin typeface="Bebas Neue" charset="0"/>
                <a:ea typeface="ＭＳ Ｐゴシック" charset="0"/>
                <a:cs typeface="Bebas Neue" charset="0"/>
                <a:sym typeface="Bebas Neue" charset="0"/>
              </a:rPr>
              <a:t>Hablando</a:t>
            </a:r>
          </a:p>
          <a:p>
            <a:pPr algn="r">
              <a:lnSpc>
                <a:spcPct val="70000"/>
              </a:lnSpc>
            </a:pPr>
            <a:r>
              <a:rPr lang="es-MX" sz="3800" dirty="0" smtClean="0">
                <a:solidFill>
                  <a:schemeClr val="accent2"/>
                </a:solidFill>
                <a:latin typeface="Bebas Neue" charset="0"/>
                <a:ea typeface="ＭＳ Ｐゴシック" charset="0"/>
                <a:cs typeface="Bebas Neue" charset="0"/>
                <a:sym typeface="Bebas Neue" charset="0"/>
              </a:rPr>
              <a:t>con Linux</a:t>
            </a:r>
          </a:p>
        </p:txBody>
      </p:sp>
      <p:sp>
        <p:nvSpPr>
          <p:cNvPr id="32782" name="Rectangle 14"/>
          <p:cNvSpPr>
            <a:spLocks/>
          </p:cNvSpPr>
          <p:nvPr/>
        </p:nvSpPr>
        <p:spPr bwMode="auto">
          <a:xfrm>
            <a:off x="3632423" y="1833786"/>
            <a:ext cx="2167185" cy="3143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Serial y SSH</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Estos dos métodos de conexión no están cubiertos por este material. </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Sin embargo vale la pena mencionar que están disponibles para acceder a Galileo.</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El puerto serial de Galileo requiere un cable Audio-Jack 3.5 a RS232, mientras que la conexión mediante SSH requiere que Galileo arranque desde la tarjeta SD con la imagen mayor de Linux</a:t>
            </a:r>
            <a:endParaRPr lang="es-MX" sz="1100" dirty="0">
              <a:solidFill>
                <a:srgbClr val="4D4D4D"/>
              </a:solidFill>
              <a:latin typeface="Lato Light" charset="0"/>
              <a:ea typeface="ＭＳ Ｐゴシック" charset="0"/>
              <a:cs typeface="Lato Light" charset="0"/>
              <a:sym typeface="Lato Light" charset="0"/>
            </a:endParaRPr>
          </a:p>
        </p:txBody>
      </p:sp>
      <p:sp>
        <p:nvSpPr>
          <p:cNvPr id="32784" name="Rectangle 16"/>
          <p:cNvSpPr>
            <a:spLocks/>
          </p:cNvSpPr>
          <p:nvPr/>
        </p:nvSpPr>
        <p:spPr bwMode="auto">
          <a:xfrm>
            <a:off x="4716016" y="1678310"/>
            <a:ext cx="4114800" cy="33338"/>
          </a:xfrm>
          <a:prstGeom prst="rect">
            <a:avLst/>
          </a:prstGeom>
          <a:solidFill>
            <a:schemeClr val="accent2"/>
          </a:solidFill>
          <a:ln>
            <a:noFill/>
          </a:ln>
          <a:extLst/>
        </p:spPr>
        <p:txBody>
          <a:bodyPr lIns="0" tIns="0" rIns="0" bIns="0"/>
          <a:lstStyle/>
          <a:p>
            <a:endParaRPr lang="en-US"/>
          </a:p>
        </p:txBody>
      </p:sp>
      <p:sp>
        <p:nvSpPr>
          <p:cNvPr id="10" name="Rectangle 14"/>
          <p:cNvSpPr>
            <a:spLocks/>
          </p:cNvSpPr>
          <p:nvPr/>
        </p:nvSpPr>
        <p:spPr bwMode="auto">
          <a:xfrm>
            <a:off x="179512" y="1833786"/>
            <a:ext cx="2167185" cy="3143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Telnet</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Telnet</a:t>
            </a:r>
            <a:r>
              <a:rPr lang="es-MX" sz="1100" dirty="0" smtClean="0">
                <a:solidFill>
                  <a:srgbClr val="4D4D4D"/>
                </a:solidFill>
                <a:latin typeface="Lato Light" charset="0"/>
                <a:ea typeface="ＭＳ Ｐゴシック" charset="0"/>
                <a:cs typeface="Lato Light" charset="0"/>
                <a:sym typeface="Lato Light" charset="0"/>
              </a:rPr>
              <a:t> (</a:t>
            </a:r>
            <a:r>
              <a:rPr lang="es-MX" sz="1100" dirty="0" err="1" smtClean="0">
                <a:solidFill>
                  <a:srgbClr val="4D4D4D"/>
                </a:solidFill>
                <a:latin typeface="Lato Light" charset="0"/>
                <a:ea typeface="ＭＳ Ｐゴシック" charset="0"/>
                <a:cs typeface="Lato Light" charset="0"/>
                <a:sym typeface="Lato Light" charset="0"/>
              </a:rPr>
              <a:t>Teletype</a:t>
            </a:r>
            <a:r>
              <a:rPr lang="es-MX" sz="1100" dirty="0" smtClean="0">
                <a:solidFill>
                  <a:srgbClr val="4D4D4D"/>
                </a:solidFill>
                <a:latin typeface="Lato Light" charset="0"/>
                <a:ea typeface="ＭＳ Ｐゴシック" charset="0"/>
                <a:cs typeface="Lato Light" charset="0"/>
                <a:sym typeface="Lato Light" charset="0"/>
              </a:rPr>
              <a:t> Network) es un protocolo de red que nos permite tener un acceso remoto a otro equipo dentro de la red de trabajo.</a:t>
            </a:r>
          </a:p>
          <a:p>
            <a:pPr algn="l">
              <a:lnSpc>
                <a:spcPct val="110000"/>
              </a:lnSpc>
            </a:pPr>
            <a:endParaRPr lang="es-MX" sz="1100" dirty="0" smtClean="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Este es un servicio que se ejecuta dentro de la capa de aplicación del modelo OSI.</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Su principal inconveniente es que no utiliza ningún mecanismo de encriptación, por lo que nombres de usuario y contraseñas viajan a través de la red como </a:t>
            </a:r>
            <a:r>
              <a:rPr lang="es-MX" sz="1100" b="1" dirty="0" smtClean="0">
                <a:solidFill>
                  <a:srgbClr val="4D4D4D"/>
                </a:solidFill>
                <a:latin typeface="Lato Light" charset="0"/>
                <a:ea typeface="ＭＳ Ｐゴシック" charset="0"/>
                <a:cs typeface="Lato Light" charset="0"/>
                <a:sym typeface="Lato Light" charset="0"/>
              </a:rPr>
              <a:t>texto plano</a:t>
            </a:r>
            <a:r>
              <a:rPr lang="es-MX" sz="1100" dirty="0" smtClean="0">
                <a:solidFill>
                  <a:srgbClr val="4D4D4D"/>
                </a:solidFill>
                <a:latin typeface="Lato Light" charset="0"/>
                <a:ea typeface="ＭＳ Ｐゴシック" charset="0"/>
                <a:cs typeface="Lato Light" charset="0"/>
                <a:sym typeface="Lato Light" charset="0"/>
              </a:rPr>
              <a:t>.</a:t>
            </a:r>
            <a:endParaRPr lang="es-MX" sz="1100" dirty="0">
              <a:solidFill>
                <a:srgbClr val="4D4D4D"/>
              </a:solidFill>
              <a:latin typeface="Lato Light" charset="0"/>
              <a:ea typeface="ＭＳ Ｐゴシック" charset="0"/>
              <a:cs typeface="Lato Light" charset="0"/>
              <a:sym typeface="Lato Light" charset="0"/>
            </a:endParaRPr>
          </a:p>
        </p:txBody>
      </p:sp>
      <p:sp>
        <p:nvSpPr>
          <p:cNvPr id="13" name="Line 15"/>
          <p:cNvSpPr>
            <a:spLocks noChangeShapeType="1"/>
          </p:cNvSpPr>
          <p:nvPr/>
        </p:nvSpPr>
        <p:spPr bwMode="auto">
          <a:xfrm rot="10800000" flipH="1">
            <a:off x="3059832" y="2571750"/>
            <a:ext cx="0" cy="1691878"/>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4" name="Rectangle 14"/>
          <p:cNvSpPr>
            <a:spLocks/>
          </p:cNvSpPr>
          <p:nvPr/>
        </p:nvSpPr>
        <p:spPr bwMode="auto">
          <a:xfrm>
            <a:off x="6512743" y="1833786"/>
            <a:ext cx="2167185" cy="3143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Sketch</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También se puede comunicar con la distribución de Linux interna mediante un Sketch.</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Es posible extraer datos de Linux y hacerlos interactuar con el resto del Sketch del usuario.</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endParaRPr lang="es-MX" sz="1100" dirty="0" smtClean="0">
              <a:solidFill>
                <a:srgbClr val="4D4D4D"/>
              </a:solidFill>
              <a:latin typeface="Lato Light" charset="0"/>
              <a:ea typeface="ＭＳ Ｐゴシック" charset="0"/>
              <a:cs typeface="Lato Light" charset="0"/>
              <a:sym typeface="Lato Light" charset="0"/>
            </a:endParaRP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endParaRPr lang="es-MX" sz="1100" dirty="0" smtClean="0">
              <a:solidFill>
                <a:srgbClr val="4D4D4D"/>
              </a:solidFill>
              <a:latin typeface="Lato Light" charset="0"/>
              <a:ea typeface="ＭＳ Ｐゴシック" charset="0"/>
              <a:cs typeface="Lato Light" charset="0"/>
              <a:sym typeface="Lato Light" charset="0"/>
            </a:endParaRP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endParaRPr lang="es-MX" sz="1100" dirty="0" smtClean="0">
              <a:solidFill>
                <a:srgbClr val="4D4D4D"/>
              </a:solidFill>
              <a:latin typeface="Lato Light" charset="0"/>
              <a:ea typeface="ＭＳ Ｐゴシック" charset="0"/>
              <a:cs typeface="Lato Light" charset="0"/>
              <a:sym typeface="Lato Light" charset="0"/>
            </a:endParaRP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p:txBody>
      </p:sp>
      <p:sp>
        <p:nvSpPr>
          <p:cNvPr id="15" name="Line 15"/>
          <p:cNvSpPr>
            <a:spLocks noChangeShapeType="1"/>
          </p:cNvSpPr>
          <p:nvPr/>
        </p:nvSpPr>
        <p:spPr bwMode="auto">
          <a:xfrm rot="10800000" flipH="1">
            <a:off x="6156176" y="2571750"/>
            <a:ext cx="0" cy="1691878"/>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pic>
        <p:nvPicPr>
          <p:cNvPr id="2056" name="Picture 8" descr="http://www.jayconsystems.com/media/timages/1335569536_Arduino%20IDE%20-%20Blink%20LED%20-%202-%20Tutori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3648399"/>
            <a:ext cx="1062286" cy="12304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57123" y="195486"/>
            <a:ext cx="3978973" cy="276999"/>
          </a:xfrm>
          <a:prstGeom prst="rect">
            <a:avLst/>
          </a:prstGeom>
          <a:noFill/>
        </p:spPr>
        <p:txBody>
          <a:bodyPr wrap="none" rtlCol="0">
            <a:spAutoFit/>
          </a:bodyPr>
          <a:lstStyle/>
          <a:p>
            <a:r>
              <a:rPr lang="es-MX" sz="1200" dirty="0">
                <a:hlinkClick r:id="rId5"/>
              </a:rPr>
              <a:t>https://communities.intel.com/message/208514#208514</a:t>
            </a:r>
            <a:endParaRPr lang="es-MX" sz="1200" dirty="0"/>
          </a:p>
        </p:txBody>
      </p:sp>
      <p:sp>
        <p:nvSpPr>
          <p:cNvPr id="16" name="Rectangle 15"/>
          <p:cNvSpPr>
            <a:spLocks/>
          </p:cNvSpPr>
          <p:nvPr/>
        </p:nvSpPr>
        <p:spPr bwMode="auto">
          <a:xfrm>
            <a:off x="782314" y="223789"/>
            <a:ext cx="2664296" cy="220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dirty="0" smtClean="0">
                <a:solidFill>
                  <a:srgbClr val="4D4D4D"/>
                </a:solidFill>
                <a:latin typeface="Lato Light" charset="0"/>
                <a:ea typeface="ＭＳ Ｐゴシック" charset="0"/>
                <a:cs typeface="Lato Light" charset="0"/>
                <a:sym typeface="Lato Light" charset="0"/>
              </a:rPr>
              <a:t>Cable DIY:</a:t>
            </a:r>
          </a:p>
        </p:txBody>
      </p:sp>
      <p:grpSp>
        <p:nvGrpSpPr>
          <p:cNvPr id="17" name="Group 16"/>
          <p:cNvGrpSpPr/>
          <p:nvPr/>
        </p:nvGrpSpPr>
        <p:grpSpPr>
          <a:xfrm>
            <a:off x="121839" y="150747"/>
            <a:ext cx="504056" cy="461665"/>
            <a:chOff x="1187624" y="3676259"/>
            <a:chExt cx="792088" cy="735647"/>
          </a:xfrm>
        </p:grpSpPr>
        <p:sp>
          <p:nvSpPr>
            <p:cNvPr id="18" name="Rounded Rectangular Callout 17"/>
            <p:cNvSpPr/>
            <p:nvPr/>
          </p:nvSpPr>
          <p:spPr bwMode="auto">
            <a:xfrm>
              <a:off x="1187624" y="3723878"/>
              <a:ext cx="792088" cy="612648"/>
            </a:xfrm>
            <a:prstGeom prst="wedgeRoundRectCallout">
              <a:avLst>
                <a:gd name="adj1" fmla="val -16735"/>
                <a:gd name="adj2" fmla="val 74734"/>
                <a:gd name="adj3" fmla="val 16667"/>
              </a:avLst>
            </a:prstGeom>
            <a:ln>
              <a:solidFill>
                <a:srgbClr val="00B0F0"/>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5600" b="0" i="0" strike="noStrike" cap="none" normalizeH="0" baseline="0" dirty="0">
                <a:ln>
                  <a:noFill/>
                </a:ln>
                <a:solidFill>
                  <a:srgbClr val="00B0F0"/>
                </a:solidFill>
                <a:effectLst/>
                <a:latin typeface="Gill Sans" charset="0"/>
                <a:ea typeface="ヒラギノ角ゴ ProN W3" charset="0"/>
                <a:cs typeface="ヒラギノ角ゴ ProN W3" charset="0"/>
                <a:sym typeface="Gill Sans" charset="0"/>
              </a:endParaRPr>
            </a:p>
          </p:txBody>
        </p:sp>
        <p:sp>
          <p:nvSpPr>
            <p:cNvPr id="19" name="TextBox 18"/>
            <p:cNvSpPr txBox="1"/>
            <p:nvPr/>
          </p:nvSpPr>
          <p:spPr>
            <a:xfrm>
              <a:off x="1357964" y="3676259"/>
              <a:ext cx="451405" cy="735647"/>
            </a:xfrm>
            <a:prstGeom prst="rect">
              <a:avLst/>
            </a:prstGeom>
            <a:noFill/>
            <a:ln>
              <a:noFill/>
            </a:ln>
          </p:spPr>
          <p:txBody>
            <a:bodyPr wrap="none" rtlCol="0">
              <a:spAutoFit/>
            </a:bodyPr>
            <a:lstStyle/>
            <a:p>
              <a:r>
                <a:rPr lang="es-MX" sz="2400" b="1" dirty="0" smtClean="0">
                  <a:solidFill>
                    <a:srgbClr val="00B0F0"/>
                  </a:solidFill>
                </a:rPr>
                <a:t>!</a:t>
              </a:r>
              <a:endParaRPr lang="es-MX" sz="2400" b="1" dirty="0">
                <a:solidFill>
                  <a:srgbClr val="00B0F0"/>
                </a:solidFill>
              </a:endParaRPr>
            </a:p>
          </p:txBody>
        </p:sp>
      </p:grpSp>
    </p:spTree>
    <p:extLst>
      <p:ext uri="{BB962C8B-B14F-4D97-AF65-F5344CB8AC3E}">
        <p14:creationId xmlns:p14="http://schemas.microsoft.com/office/powerpoint/2010/main" val="1378265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p:cNvSpPr>
          <p:nvPr/>
        </p:nvSpPr>
        <p:spPr bwMode="auto">
          <a:xfrm>
            <a:off x="4467248" y="1331019"/>
            <a:ext cx="4137200"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800" dirty="0" smtClean="0">
                <a:solidFill>
                  <a:schemeClr val="tx1"/>
                </a:solidFill>
                <a:latin typeface="Bebas Neue" charset="0"/>
                <a:ea typeface="ＭＳ Ｐゴシック" charset="0"/>
                <a:cs typeface="Bebas Neue" charset="0"/>
                <a:sym typeface="Bebas Neue" charset="0"/>
              </a:rPr>
              <a:t>Linux</a:t>
            </a:r>
          </a:p>
          <a:p>
            <a:pPr algn="l">
              <a:lnSpc>
                <a:spcPct val="70000"/>
              </a:lnSpc>
            </a:pPr>
            <a:r>
              <a:rPr lang="es-MX" sz="3800" dirty="0" smtClean="0">
                <a:solidFill>
                  <a:schemeClr val="accent2"/>
                </a:solidFill>
                <a:latin typeface="Bebas Neue" charset="0"/>
                <a:ea typeface="ＭＳ Ｐゴシック" charset="0"/>
                <a:cs typeface="Bebas Neue" charset="0"/>
                <a:sym typeface="Bebas Neue" charset="0"/>
              </a:rPr>
              <a:t>por Sketch</a:t>
            </a:r>
            <a:endParaRPr lang="es-MX" sz="3800" dirty="0">
              <a:solidFill>
                <a:schemeClr val="bg2"/>
              </a:solidFill>
              <a:latin typeface="Bebas Neue" charset="0"/>
              <a:ea typeface="ＭＳ Ｐゴシック" charset="0"/>
              <a:cs typeface="Bebas Neue" charset="0"/>
              <a:sym typeface="Bebas Neue" charset="0"/>
            </a:endParaRPr>
          </a:p>
        </p:txBody>
      </p:sp>
      <p:sp>
        <p:nvSpPr>
          <p:cNvPr id="32782" name="Rectangle 14"/>
          <p:cNvSpPr>
            <a:spLocks/>
          </p:cNvSpPr>
          <p:nvPr/>
        </p:nvSpPr>
        <p:spPr bwMode="auto">
          <a:xfrm>
            <a:off x="604615" y="3123406"/>
            <a:ext cx="2383209" cy="1745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Hay dos maneras de interactuar con la distribución de Linux dentro de Galileo. </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Mediante la instrucción </a:t>
            </a:r>
            <a:r>
              <a:rPr lang="es-MX" sz="1100" b="1" i="1" dirty="0" err="1" smtClean="0">
                <a:solidFill>
                  <a:srgbClr val="4D4D4D"/>
                </a:solidFill>
                <a:latin typeface="Lato Light" charset="0"/>
                <a:ea typeface="ＭＳ Ｐゴシック" charset="0"/>
                <a:cs typeface="Lato Light" charset="0"/>
                <a:sym typeface="Lato Light" charset="0"/>
              </a:rPr>
              <a:t>system</a:t>
            </a:r>
            <a:r>
              <a:rPr lang="es-MX" sz="1100" dirty="0" smtClean="0">
                <a:solidFill>
                  <a:srgbClr val="4D4D4D"/>
                </a:solidFill>
                <a:latin typeface="Lato Light" charset="0"/>
                <a:ea typeface="ＭＳ Ｐゴシック" charset="0"/>
                <a:cs typeface="Lato Light" charset="0"/>
                <a:sym typeface="Lato Light" charset="0"/>
              </a:rPr>
              <a:t> o mediante la lectura/escritura de </a:t>
            </a:r>
            <a:r>
              <a:rPr lang="es-MX" sz="1100" b="1" i="1" dirty="0" smtClean="0">
                <a:solidFill>
                  <a:srgbClr val="4D4D4D"/>
                </a:solidFill>
                <a:latin typeface="Lato Light" charset="0"/>
                <a:ea typeface="ＭＳ Ｐゴシック" charset="0"/>
                <a:cs typeface="Lato Light" charset="0"/>
                <a:sym typeface="Lato Light" charset="0"/>
              </a:rPr>
              <a:t>archivos de sistema</a:t>
            </a:r>
            <a:r>
              <a:rPr lang="es-MX" sz="1100" dirty="0" smtClean="0">
                <a:solidFill>
                  <a:srgbClr val="4D4D4D"/>
                </a:solidFill>
                <a:latin typeface="Lato Light" charset="0"/>
                <a:ea typeface="ＭＳ Ｐゴシック" charset="0"/>
                <a:cs typeface="Lato Light" charset="0"/>
                <a:sym typeface="Lato Light" charset="0"/>
              </a:rPr>
              <a:t>.</a:t>
            </a:r>
            <a:endParaRPr lang="es-MX" sz="1100" dirty="0">
              <a:solidFill>
                <a:srgbClr val="4D4D4D"/>
              </a:solidFill>
              <a:latin typeface="Lato Light" charset="0"/>
              <a:ea typeface="ＭＳ Ｐゴシック" charset="0"/>
              <a:cs typeface="Lato Light" charset="0"/>
              <a:sym typeface="Lato Light" charset="0"/>
            </a:endParaRPr>
          </a:p>
        </p:txBody>
      </p:sp>
      <p:sp>
        <p:nvSpPr>
          <p:cNvPr id="32783" name="Rectangle 15"/>
          <p:cNvSpPr>
            <a:spLocks/>
          </p:cNvSpPr>
          <p:nvPr/>
        </p:nvSpPr>
        <p:spPr bwMode="auto">
          <a:xfrm>
            <a:off x="4678685" y="3094832"/>
            <a:ext cx="4429819" cy="828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dirty="0" smtClean="0">
                <a:solidFill>
                  <a:srgbClr val="4D4D4D"/>
                </a:solidFill>
                <a:latin typeface="Lato Light" charset="0"/>
                <a:ea typeface="ＭＳ Ｐゴシック" charset="0"/>
                <a:cs typeface="Lato Light" charset="0"/>
                <a:sym typeface="Lato Light" charset="0"/>
              </a:rPr>
              <a:t>La ejecución de Sketch dentro de Galileo se lleva a cabo mediante Linux, así que no es de sorprender que se puedan ejecutar comandos dentro de los Sketch.</a:t>
            </a:r>
          </a:p>
        </p:txBody>
      </p:sp>
      <p:sp>
        <p:nvSpPr>
          <p:cNvPr id="32784" name="Rectangle 16"/>
          <p:cNvSpPr>
            <a:spLocks/>
          </p:cNvSpPr>
          <p:nvPr/>
        </p:nvSpPr>
        <p:spPr bwMode="auto">
          <a:xfrm flipV="1">
            <a:off x="0" y="2847180"/>
            <a:ext cx="8540478" cy="45719"/>
          </a:xfrm>
          <a:prstGeom prst="rect">
            <a:avLst/>
          </a:prstGeom>
          <a:solidFill>
            <a:schemeClr val="accent2"/>
          </a:solidFill>
          <a:ln>
            <a:noFill/>
          </a:ln>
          <a:extLst/>
        </p:spPr>
        <p:txBody>
          <a:bodyPr lIns="0" tIns="0" rIns="0" bIns="0"/>
          <a:lstStyle/>
          <a:p>
            <a:endParaRPr lang="en-US"/>
          </a:p>
        </p:txBody>
      </p:sp>
      <p:grpSp>
        <p:nvGrpSpPr>
          <p:cNvPr id="11" name="Group 10"/>
          <p:cNvGrpSpPr/>
          <p:nvPr/>
        </p:nvGrpSpPr>
        <p:grpSpPr>
          <a:xfrm>
            <a:off x="4018211" y="3117676"/>
            <a:ext cx="504056" cy="461665"/>
            <a:chOff x="1187624" y="3676259"/>
            <a:chExt cx="792088" cy="735647"/>
          </a:xfrm>
        </p:grpSpPr>
        <p:sp>
          <p:nvSpPr>
            <p:cNvPr id="12" name="Rounded Rectangular Callout 11"/>
            <p:cNvSpPr/>
            <p:nvPr/>
          </p:nvSpPr>
          <p:spPr bwMode="auto">
            <a:xfrm>
              <a:off x="1187624" y="3723878"/>
              <a:ext cx="792088" cy="612648"/>
            </a:xfrm>
            <a:prstGeom prst="wedgeRoundRectCallout">
              <a:avLst>
                <a:gd name="adj1" fmla="val -16735"/>
                <a:gd name="adj2" fmla="val 74734"/>
                <a:gd name="adj3" fmla="val 16667"/>
              </a:avLst>
            </a:prstGeom>
            <a:ln>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56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TextBox 12"/>
            <p:cNvSpPr txBox="1"/>
            <p:nvPr/>
          </p:nvSpPr>
          <p:spPr>
            <a:xfrm>
              <a:off x="1357964" y="3676259"/>
              <a:ext cx="451405" cy="735647"/>
            </a:xfrm>
            <a:prstGeom prst="rect">
              <a:avLst/>
            </a:prstGeom>
            <a:noFill/>
          </p:spPr>
          <p:txBody>
            <a:bodyPr wrap="none" rtlCol="0">
              <a:spAutoFit/>
            </a:bodyPr>
            <a:lstStyle/>
            <a:p>
              <a:r>
                <a:rPr lang="es-MX" sz="2400" b="1" dirty="0" smtClean="0">
                  <a:solidFill>
                    <a:srgbClr val="00AFFF"/>
                  </a:solidFill>
                </a:rPr>
                <a:t>!</a:t>
              </a:r>
              <a:endParaRPr lang="es-MX" sz="2400" b="1" dirty="0">
                <a:solidFill>
                  <a:srgbClr val="00AFFF"/>
                </a:solidFill>
              </a:endParaRPr>
            </a:p>
          </p:txBody>
        </p:sp>
      </p:grpSp>
      <p:pic>
        <p:nvPicPr>
          <p:cNvPr id="3074" name="Picture 2" descr="http://sun-store.ru/data/big/intel-galileo-board-i-img_4orig-1392205967523.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896" y="-33140"/>
            <a:ext cx="4392488" cy="28803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tomateotra.files.wordpress.com/2007/02/linux_negro_blanc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3784319"/>
            <a:ext cx="833762" cy="1249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5677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p:cNvSpPr>
          <p:nvPr/>
        </p:nvSpPr>
        <p:spPr bwMode="auto">
          <a:xfrm>
            <a:off x="683568" y="1131590"/>
            <a:ext cx="3816424" cy="6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r">
              <a:lnSpc>
                <a:spcPct val="70000"/>
              </a:lnSpc>
            </a:pPr>
            <a:r>
              <a:rPr lang="es-MX" sz="3800" dirty="0" err="1" smtClean="0">
                <a:solidFill>
                  <a:schemeClr val="tx1"/>
                </a:solidFill>
                <a:latin typeface="Bebas Neue" charset="0"/>
                <a:ea typeface="ＭＳ Ｐゴシック" charset="0"/>
                <a:cs typeface="Bebas Neue" charset="0"/>
                <a:sym typeface="Bebas Neue" charset="0"/>
              </a:rPr>
              <a:t>blinkTux.ino</a:t>
            </a:r>
            <a:endParaRPr lang="es-MX" sz="3800" dirty="0" smtClean="0">
              <a:solidFill>
                <a:schemeClr val="tx1"/>
              </a:solidFill>
              <a:latin typeface="Bebas Neue" charset="0"/>
              <a:ea typeface="ＭＳ Ｐゴシック" charset="0"/>
              <a:cs typeface="Bebas Neue" charset="0"/>
              <a:sym typeface="Bebas Neue" charset="0"/>
            </a:endParaRPr>
          </a:p>
        </p:txBody>
      </p:sp>
      <p:sp>
        <p:nvSpPr>
          <p:cNvPr id="32784" name="Rectangle 16"/>
          <p:cNvSpPr>
            <a:spLocks/>
          </p:cNvSpPr>
          <p:nvPr/>
        </p:nvSpPr>
        <p:spPr bwMode="auto">
          <a:xfrm>
            <a:off x="-21449" y="1879458"/>
            <a:ext cx="3153290" cy="71633"/>
          </a:xfrm>
          <a:prstGeom prst="rect">
            <a:avLst/>
          </a:prstGeom>
          <a:solidFill>
            <a:schemeClr val="accent2"/>
          </a:solidFill>
          <a:ln>
            <a:noFill/>
          </a:ln>
          <a:extLst/>
        </p:spPr>
        <p:txBody>
          <a:bodyPr lIns="0" tIns="0" rIns="0" bIns="0"/>
          <a:lstStyle/>
          <a:p>
            <a:endParaRPr lang="en-US"/>
          </a:p>
        </p:txBody>
      </p:sp>
      <p:sp>
        <p:nvSpPr>
          <p:cNvPr id="10" name="Rectangle 14"/>
          <p:cNvSpPr>
            <a:spLocks/>
          </p:cNvSpPr>
          <p:nvPr/>
        </p:nvSpPr>
        <p:spPr bwMode="auto">
          <a:xfrm>
            <a:off x="373867" y="2139702"/>
            <a:ext cx="2685965" cy="276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Mismo resultado, mil formas -</a:t>
            </a:r>
          </a:p>
          <a:p>
            <a:pPr algn="l">
              <a:lnSpc>
                <a:spcPct val="110000"/>
              </a:lnSpc>
            </a:pPr>
            <a:endParaRPr lang="es-MX" sz="1100" b="1"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Esta es una de las grandes características de Galileo!, ejecutar una acción con varios métodos diferentes y a diferentes niveles de abstracción.</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En este ejercicio ejecutamos comandos de Linux directamente desde el Sketch, y que mejor manera de iniciar con esta nueva característica, sino con el viejo </a:t>
            </a:r>
            <a:r>
              <a:rPr lang="es-MX" sz="1100" dirty="0" err="1" smtClean="0">
                <a:solidFill>
                  <a:srgbClr val="4D4D4D"/>
                </a:solidFill>
                <a:latin typeface="Lato Light" charset="0"/>
                <a:ea typeface="ＭＳ Ｐゴシック" charset="0"/>
                <a:cs typeface="Lato Light" charset="0"/>
                <a:sym typeface="Lato Light" charset="0"/>
              </a:rPr>
              <a:t>led</a:t>
            </a:r>
            <a:r>
              <a:rPr lang="es-MX" sz="1100" dirty="0" smtClean="0">
                <a:solidFill>
                  <a:srgbClr val="4D4D4D"/>
                </a:solidFill>
                <a:latin typeface="Lato Light" charset="0"/>
                <a:ea typeface="ＭＳ Ｐゴシック" charset="0"/>
                <a:cs typeface="Lato Light" charset="0"/>
                <a:sym typeface="Lato Light" charset="0"/>
              </a:rPr>
              <a:t> </a:t>
            </a:r>
            <a:r>
              <a:rPr lang="es-MX" sz="1100" dirty="0" err="1" smtClean="0">
                <a:solidFill>
                  <a:srgbClr val="4D4D4D"/>
                </a:solidFill>
                <a:latin typeface="Lato Light" charset="0"/>
                <a:ea typeface="ＭＳ Ｐゴシック" charset="0"/>
                <a:cs typeface="Lato Light" charset="0"/>
                <a:sym typeface="Lato Light" charset="0"/>
              </a:rPr>
              <a:t>blink</a:t>
            </a:r>
            <a:r>
              <a:rPr lang="es-MX" sz="1100" dirty="0" smtClean="0">
                <a:solidFill>
                  <a:srgbClr val="4D4D4D"/>
                </a:solidFill>
                <a:latin typeface="Lato Light" charset="0"/>
                <a:ea typeface="ＭＳ Ｐゴシック" charset="0"/>
                <a:cs typeface="Lato Light" charset="0"/>
                <a:sym typeface="Lato Light" charset="0"/>
              </a:rPr>
              <a:t>!</a:t>
            </a:r>
          </a:p>
        </p:txBody>
      </p:sp>
      <p:sp>
        <p:nvSpPr>
          <p:cNvPr id="2" name="TextBox 1"/>
          <p:cNvSpPr txBox="1"/>
          <p:nvPr/>
        </p:nvSpPr>
        <p:spPr>
          <a:xfrm>
            <a:off x="4762506" y="2290318"/>
            <a:ext cx="3959738" cy="1938992"/>
          </a:xfrm>
          <a:prstGeom prst="rect">
            <a:avLst/>
          </a:prstGeom>
          <a:noFill/>
        </p:spPr>
        <p:txBody>
          <a:bodyPr wrap="none" rtlCol="0">
            <a:spAutoFit/>
          </a:bodyPr>
          <a:lstStyle/>
          <a:p>
            <a:pPr algn="l"/>
            <a:r>
              <a:rPr lang="es-MX" sz="1200" dirty="0" err="1">
                <a:solidFill>
                  <a:srgbClr val="8000FF"/>
                </a:solidFill>
                <a:highlight>
                  <a:srgbClr val="FFFFFF"/>
                </a:highlight>
              </a:rPr>
              <a:t>void</a:t>
            </a:r>
            <a:r>
              <a:rPr lang="es-MX" sz="1200" dirty="0">
                <a:highlight>
                  <a:srgbClr val="FFFFFF"/>
                </a:highlight>
              </a:rPr>
              <a:t> </a:t>
            </a:r>
            <a:r>
              <a:rPr lang="es-MX" sz="1200" b="1" dirty="0" err="1">
                <a:solidFill>
                  <a:srgbClr val="0000FF"/>
                </a:solidFill>
                <a:highlight>
                  <a:srgbClr val="FFFFFF"/>
                </a:highlight>
              </a:rPr>
              <a:t>setup</a:t>
            </a:r>
            <a:r>
              <a:rPr lang="es-MX" sz="1200" b="1" dirty="0">
                <a:solidFill>
                  <a:srgbClr val="000080"/>
                </a:solidFill>
                <a:highlight>
                  <a:srgbClr val="FFFFFF"/>
                </a:highlight>
              </a:rPr>
              <a:t>()</a:t>
            </a:r>
            <a:r>
              <a:rPr lang="es-MX" sz="1200" dirty="0">
                <a:highlight>
                  <a:srgbClr val="FFFFFF"/>
                </a:highlight>
              </a:rPr>
              <a:t> </a:t>
            </a:r>
            <a:r>
              <a:rPr lang="es-MX" sz="1200" dirty="0">
                <a:solidFill>
                  <a:srgbClr val="808080"/>
                </a:solidFill>
                <a:highlight>
                  <a:srgbClr val="FFFFFF"/>
                </a:highlight>
              </a:rPr>
              <a:t>{</a:t>
            </a:r>
            <a:endParaRPr lang="es-MX" sz="1200" dirty="0">
              <a:highlight>
                <a:srgbClr val="FFFFFF"/>
              </a:highlight>
            </a:endParaRPr>
          </a:p>
          <a:p>
            <a:pPr algn="l"/>
            <a:r>
              <a:rPr lang="es-MX" sz="1200" dirty="0">
                <a:highlight>
                  <a:srgbClr val="FFFFFF"/>
                </a:highlight>
              </a:rPr>
              <a:t>  </a:t>
            </a:r>
            <a:r>
              <a:rPr lang="es-MX" sz="1200" dirty="0" err="1">
                <a:highlight>
                  <a:srgbClr val="FFFFFF"/>
                </a:highlight>
              </a:rPr>
              <a:t>system</a:t>
            </a:r>
            <a:r>
              <a:rPr lang="es-MX" sz="1200" b="1" dirty="0">
                <a:solidFill>
                  <a:srgbClr val="000080"/>
                </a:solidFill>
                <a:highlight>
                  <a:srgbClr val="FFFFFF"/>
                </a:highlight>
              </a:rPr>
              <a:t>("</a:t>
            </a:r>
            <a:r>
              <a:rPr lang="es-MX" sz="1200" dirty="0">
                <a:highlight>
                  <a:srgbClr val="FFFFFF"/>
                </a:highlight>
              </a:rPr>
              <a:t>echo </a:t>
            </a:r>
            <a:r>
              <a:rPr lang="es-MX" sz="1200" dirty="0" err="1">
                <a:highlight>
                  <a:srgbClr val="FFFFFF"/>
                </a:highlight>
              </a:rPr>
              <a:t>out</a:t>
            </a:r>
            <a:r>
              <a:rPr lang="es-MX" sz="1200" dirty="0">
                <a:highlight>
                  <a:srgbClr val="FFFFFF"/>
                </a:highlight>
              </a:rPr>
              <a:t> </a:t>
            </a:r>
            <a:r>
              <a:rPr lang="es-MX" sz="1200" b="1" dirty="0">
                <a:solidFill>
                  <a:srgbClr val="000080"/>
                </a:solidFill>
                <a:highlight>
                  <a:srgbClr val="FFFFFF"/>
                </a:highlight>
              </a:rPr>
              <a:t>&gt;</a:t>
            </a:r>
            <a:r>
              <a:rPr lang="es-MX" sz="1200" dirty="0">
                <a:highlight>
                  <a:srgbClr val="FFFFFF"/>
                </a:highlight>
              </a:rPr>
              <a:t> </a:t>
            </a:r>
            <a:r>
              <a:rPr lang="es-MX" sz="1200" b="1" dirty="0">
                <a:solidFill>
                  <a:srgbClr val="000080"/>
                </a:solidFill>
                <a:highlight>
                  <a:srgbClr val="FFFFFF"/>
                </a:highlight>
              </a:rPr>
              <a:t>/</a:t>
            </a:r>
            <a:r>
              <a:rPr lang="es-MX" sz="1200" dirty="0" err="1">
                <a:highlight>
                  <a:srgbClr val="FFFFFF"/>
                </a:highlight>
              </a:rPr>
              <a:t>sys</a:t>
            </a:r>
            <a:r>
              <a:rPr lang="es-MX" sz="1200" b="1" dirty="0">
                <a:solidFill>
                  <a:srgbClr val="000080"/>
                </a:solidFill>
                <a:highlight>
                  <a:srgbClr val="FFFFFF"/>
                </a:highlight>
              </a:rPr>
              <a:t>/</a:t>
            </a:r>
            <a:r>
              <a:rPr lang="es-MX" sz="1200" b="1" dirty="0" err="1">
                <a:solidFill>
                  <a:srgbClr val="0000FF"/>
                </a:solidFill>
                <a:highlight>
                  <a:srgbClr val="FFFFFF"/>
                </a:highlight>
              </a:rPr>
              <a:t>class</a:t>
            </a:r>
            <a:r>
              <a:rPr lang="es-MX" sz="1200" b="1" dirty="0">
                <a:solidFill>
                  <a:srgbClr val="000080"/>
                </a:solidFill>
                <a:highlight>
                  <a:srgbClr val="FFFFFF"/>
                </a:highlight>
              </a:rPr>
              <a:t>/</a:t>
            </a:r>
            <a:r>
              <a:rPr lang="es-MX" sz="1200" dirty="0" err="1">
                <a:highlight>
                  <a:srgbClr val="FFFFFF"/>
                </a:highlight>
              </a:rPr>
              <a:t>gpio</a:t>
            </a:r>
            <a:r>
              <a:rPr lang="es-MX" sz="1200" b="1" dirty="0">
                <a:solidFill>
                  <a:srgbClr val="000080"/>
                </a:solidFill>
                <a:highlight>
                  <a:srgbClr val="FFFFFF"/>
                </a:highlight>
              </a:rPr>
              <a:t>/</a:t>
            </a:r>
            <a:r>
              <a:rPr lang="es-MX" sz="1200" dirty="0">
                <a:highlight>
                  <a:srgbClr val="FFFFFF"/>
                </a:highlight>
              </a:rPr>
              <a:t>gpio3</a:t>
            </a:r>
            <a:r>
              <a:rPr lang="es-MX" sz="1200" b="1" dirty="0">
                <a:solidFill>
                  <a:srgbClr val="000080"/>
                </a:solidFill>
                <a:highlight>
                  <a:srgbClr val="FFFFFF"/>
                </a:highlight>
              </a:rPr>
              <a:t>/</a:t>
            </a:r>
            <a:r>
              <a:rPr lang="es-MX" sz="1200" b="1" dirty="0" err="1">
                <a:solidFill>
                  <a:srgbClr val="0000FF"/>
                </a:solidFill>
                <a:highlight>
                  <a:srgbClr val="FFFFFF"/>
                </a:highlight>
              </a:rPr>
              <a:t>direction</a:t>
            </a:r>
            <a:r>
              <a:rPr lang="es-MX" sz="1200" b="1" dirty="0">
                <a:solidFill>
                  <a:srgbClr val="000080"/>
                </a:solidFill>
                <a:highlight>
                  <a:srgbClr val="FFFFFF"/>
                </a:highlight>
              </a:rPr>
              <a:t>")</a:t>
            </a:r>
            <a:r>
              <a:rPr lang="es-MX" sz="1200" dirty="0">
                <a:highlight>
                  <a:srgbClr val="FFFFFF"/>
                </a:highlight>
              </a:rPr>
              <a:t>;</a:t>
            </a:r>
          </a:p>
          <a:p>
            <a:pPr algn="l"/>
            <a:r>
              <a:rPr lang="es-MX" sz="1200" dirty="0">
                <a:solidFill>
                  <a:srgbClr val="808080"/>
                </a:solidFill>
                <a:highlight>
                  <a:srgbClr val="FFFFFF"/>
                </a:highlight>
              </a:rPr>
              <a:t>}</a:t>
            </a:r>
            <a:endParaRPr lang="es-MX" sz="1200" dirty="0">
              <a:highlight>
                <a:srgbClr val="FFFFFF"/>
              </a:highlight>
            </a:endParaRPr>
          </a:p>
          <a:p>
            <a:pPr algn="l"/>
            <a:endParaRPr lang="es-MX" sz="1200" dirty="0">
              <a:highlight>
                <a:srgbClr val="FFFFFF"/>
              </a:highlight>
            </a:endParaRPr>
          </a:p>
          <a:p>
            <a:pPr algn="l"/>
            <a:r>
              <a:rPr lang="es-MX" sz="1200" dirty="0" err="1">
                <a:solidFill>
                  <a:srgbClr val="8000FF"/>
                </a:solidFill>
                <a:highlight>
                  <a:srgbClr val="FFFFFF"/>
                </a:highlight>
              </a:rPr>
              <a:t>void</a:t>
            </a:r>
            <a:r>
              <a:rPr lang="es-MX" sz="1200" dirty="0">
                <a:highlight>
                  <a:srgbClr val="FFFFFF"/>
                </a:highlight>
              </a:rPr>
              <a:t> </a:t>
            </a:r>
            <a:r>
              <a:rPr lang="es-MX" sz="1200" b="1" dirty="0" err="1">
                <a:solidFill>
                  <a:srgbClr val="0000FF"/>
                </a:solidFill>
                <a:highlight>
                  <a:srgbClr val="FFFFFF"/>
                </a:highlight>
              </a:rPr>
              <a:t>loop</a:t>
            </a:r>
            <a:r>
              <a:rPr lang="es-MX" sz="1200" b="1" dirty="0">
                <a:solidFill>
                  <a:srgbClr val="000080"/>
                </a:solidFill>
                <a:highlight>
                  <a:srgbClr val="FFFFFF"/>
                </a:highlight>
              </a:rPr>
              <a:t>()</a:t>
            </a:r>
            <a:r>
              <a:rPr lang="es-MX" sz="1200" dirty="0">
                <a:highlight>
                  <a:srgbClr val="FFFFFF"/>
                </a:highlight>
              </a:rPr>
              <a:t> </a:t>
            </a:r>
            <a:r>
              <a:rPr lang="es-MX" sz="1200" dirty="0">
                <a:solidFill>
                  <a:srgbClr val="808080"/>
                </a:solidFill>
                <a:highlight>
                  <a:srgbClr val="FFFFFF"/>
                </a:highlight>
              </a:rPr>
              <a:t>{</a:t>
            </a:r>
            <a:endParaRPr lang="es-MX" sz="1200" dirty="0">
              <a:highlight>
                <a:srgbClr val="FFFFFF"/>
              </a:highlight>
            </a:endParaRPr>
          </a:p>
          <a:p>
            <a:pPr algn="l"/>
            <a:r>
              <a:rPr lang="es-MX" sz="1200" dirty="0">
                <a:highlight>
                  <a:srgbClr val="FFFFFF"/>
                </a:highlight>
              </a:rPr>
              <a:t>    </a:t>
            </a:r>
            <a:r>
              <a:rPr lang="es-MX" sz="1200" dirty="0" err="1">
                <a:highlight>
                  <a:srgbClr val="FFFFFF"/>
                </a:highlight>
              </a:rPr>
              <a:t>system</a:t>
            </a:r>
            <a:r>
              <a:rPr lang="es-MX" sz="1200" b="1" dirty="0">
                <a:solidFill>
                  <a:srgbClr val="000080"/>
                </a:solidFill>
                <a:highlight>
                  <a:srgbClr val="FFFFFF"/>
                </a:highlight>
              </a:rPr>
              <a:t>("</a:t>
            </a:r>
            <a:r>
              <a:rPr lang="es-MX" sz="1200" dirty="0">
                <a:highlight>
                  <a:srgbClr val="FFFFFF"/>
                </a:highlight>
              </a:rPr>
              <a:t>echo </a:t>
            </a:r>
            <a:r>
              <a:rPr lang="es-MX" sz="1200" dirty="0">
                <a:solidFill>
                  <a:srgbClr val="FF8000"/>
                </a:solidFill>
                <a:highlight>
                  <a:srgbClr val="FFFFFF"/>
                </a:highlight>
              </a:rPr>
              <a:t>1</a:t>
            </a:r>
            <a:r>
              <a:rPr lang="es-MX" sz="1200" dirty="0">
                <a:highlight>
                  <a:srgbClr val="FFFFFF"/>
                </a:highlight>
              </a:rPr>
              <a:t> </a:t>
            </a:r>
            <a:r>
              <a:rPr lang="es-MX" sz="1200" b="1" dirty="0">
                <a:solidFill>
                  <a:srgbClr val="000080"/>
                </a:solidFill>
                <a:highlight>
                  <a:srgbClr val="FFFFFF"/>
                </a:highlight>
              </a:rPr>
              <a:t>&gt;</a:t>
            </a:r>
            <a:r>
              <a:rPr lang="es-MX" sz="1200" dirty="0">
                <a:highlight>
                  <a:srgbClr val="FFFFFF"/>
                </a:highlight>
              </a:rPr>
              <a:t> </a:t>
            </a:r>
            <a:r>
              <a:rPr lang="es-MX" sz="1200" b="1" dirty="0">
                <a:solidFill>
                  <a:srgbClr val="000080"/>
                </a:solidFill>
                <a:highlight>
                  <a:srgbClr val="FFFFFF"/>
                </a:highlight>
              </a:rPr>
              <a:t>/</a:t>
            </a:r>
            <a:r>
              <a:rPr lang="es-MX" sz="1200" dirty="0" err="1">
                <a:highlight>
                  <a:srgbClr val="FFFFFF"/>
                </a:highlight>
              </a:rPr>
              <a:t>sys</a:t>
            </a:r>
            <a:r>
              <a:rPr lang="es-MX" sz="1200" b="1" dirty="0">
                <a:solidFill>
                  <a:srgbClr val="000080"/>
                </a:solidFill>
                <a:highlight>
                  <a:srgbClr val="FFFFFF"/>
                </a:highlight>
              </a:rPr>
              <a:t>/</a:t>
            </a:r>
            <a:r>
              <a:rPr lang="es-MX" sz="1200" b="1" dirty="0" err="1">
                <a:solidFill>
                  <a:srgbClr val="0000FF"/>
                </a:solidFill>
                <a:highlight>
                  <a:srgbClr val="FFFFFF"/>
                </a:highlight>
              </a:rPr>
              <a:t>class</a:t>
            </a:r>
            <a:r>
              <a:rPr lang="es-MX" sz="1200" b="1" dirty="0">
                <a:solidFill>
                  <a:srgbClr val="000080"/>
                </a:solidFill>
                <a:highlight>
                  <a:srgbClr val="FFFFFF"/>
                </a:highlight>
              </a:rPr>
              <a:t>/</a:t>
            </a:r>
            <a:r>
              <a:rPr lang="es-MX" sz="1200" dirty="0" err="1">
                <a:highlight>
                  <a:srgbClr val="FFFFFF"/>
                </a:highlight>
              </a:rPr>
              <a:t>gpio</a:t>
            </a:r>
            <a:r>
              <a:rPr lang="es-MX" sz="1200" b="1" dirty="0">
                <a:solidFill>
                  <a:srgbClr val="000080"/>
                </a:solidFill>
                <a:highlight>
                  <a:srgbClr val="FFFFFF"/>
                </a:highlight>
              </a:rPr>
              <a:t>/</a:t>
            </a:r>
            <a:r>
              <a:rPr lang="es-MX" sz="1200" dirty="0">
                <a:highlight>
                  <a:srgbClr val="FFFFFF"/>
                </a:highlight>
              </a:rPr>
              <a:t>gpio3</a:t>
            </a:r>
            <a:r>
              <a:rPr lang="es-MX" sz="1200" b="1" dirty="0">
                <a:solidFill>
                  <a:srgbClr val="000080"/>
                </a:solidFill>
                <a:highlight>
                  <a:srgbClr val="FFFFFF"/>
                </a:highlight>
              </a:rPr>
              <a:t>/</a:t>
            </a:r>
            <a:r>
              <a:rPr lang="es-MX" sz="1200" dirty="0" err="1">
                <a:highlight>
                  <a:srgbClr val="FFFFFF"/>
                </a:highlight>
              </a:rPr>
              <a:t>value</a:t>
            </a:r>
            <a:r>
              <a:rPr lang="es-MX" sz="1200" b="1" dirty="0">
                <a:solidFill>
                  <a:srgbClr val="000080"/>
                </a:solidFill>
                <a:highlight>
                  <a:srgbClr val="FFFFFF"/>
                </a:highlight>
              </a:rPr>
              <a:t>")</a:t>
            </a:r>
            <a:r>
              <a:rPr lang="es-MX" sz="1200" dirty="0">
                <a:highlight>
                  <a:srgbClr val="FFFFFF"/>
                </a:highlight>
              </a:rPr>
              <a:t>;</a:t>
            </a:r>
          </a:p>
          <a:p>
            <a:pPr algn="l"/>
            <a:r>
              <a:rPr lang="es-MX" sz="1200" dirty="0">
                <a:highlight>
                  <a:srgbClr val="FFFFFF"/>
                </a:highlight>
              </a:rPr>
              <a:t>    </a:t>
            </a:r>
            <a:r>
              <a:rPr lang="es-MX" sz="1200" b="1" dirty="0" err="1">
                <a:solidFill>
                  <a:srgbClr val="0000FF"/>
                </a:solidFill>
                <a:highlight>
                  <a:srgbClr val="FFFFFF"/>
                </a:highlight>
              </a:rPr>
              <a:t>delay</a:t>
            </a:r>
            <a:r>
              <a:rPr lang="es-MX" sz="1200" b="1" dirty="0">
                <a:solidFill>
                  <a:srgbClr val="000080"/>
                </a:solidFill>
                <a:highlight>
                  <a:srgbClr val="FFFFFF"/>
                </a:highlight>
              </a:rPr>
              <a:t>(</a:t>
            </a:r>
            <a:r>
              <a:rPr lang="es-MX" sz="1200" dirty="0">
                <a:solidFill>
                  <a:srgbClr val="FF8000"/>
                </a:solidFill>
                <a:highlight>
                  <a:srgbClr val="FFFFFF"/>
                </a:highlight>
              </a:rPr>
              <a:t>1500</a:t>
            </a:r>
            <a:r>
              <a:rPr lang="es-MX" sz="1200" b="1" dirty="0">
                <a:solidFill>
                  <a:srgbClr val="000080"/>
                </a:solidFill>
                <a:highlight>
                  <a:srgbClr val="FFFFFF"/>
                </a:highlight>
              </a:rPr>
              <a:t>)</a:t>
            </a:r>
            <a:r>
              <a:rPr lang="es-MX" sz="1200" dirty="0">
                <a:highlight>
                  <a:srgbClr val="FFFFFF"/>
                </a:highlight>
              </a:rPr>
              <a:t>;</a:t>
            </a:r>
          </a:p>
          <a:p>
            <a:pPr algn="l"/>
            <a:r>
              <a:rPr lang="es-MX" sz="1200" dirty="0">
                <a:highlight>
                  <a:srgbClr val="FFFFFF"/>
                </a:highlight>
              </a:rPr>
              <a:t>    </a:t>
            </a:r>
            <a:r>
              <a:rPr lang="es-MX" sz="1200" dirty="0" err="1">
                <a:highlight>
                  <a:srgbClr val="FFFFFF"/>
                </a:highlight>
              </a:rPr>
              <a:t>system</a:t>
            </a:r>
            <a:r>
              <a:rPr lang="es-MX" sz="1200" b="1" dirty="0">
                <a:solidFill>
                  <a:srgbClr val="000080"/>
                </a:solidFill>
                <a:highlight>
                  <a:srgbClr val="FFFFFF"/>
                </a:highlight>
              </a:rPr>
              <a:t>("</a:t>
            </a:r>
            <a:r>
              <a:rPr lang="es-MX" sz="1200" dirty="0">
                <a:highlight>
                  <a:srgbClr val="FFFFFF"/>
                </a:highlight>
              </a:rPr>
              <a:t>echo </a:t>
            </a:r>
            <a:r>
              <a:rPr lang="es-MX" sz="1200" dirty="0">
                <a:solidFill>
                  <a:srgbClr val="FF8000"/>
                </a:solidFill>
                <a:highlight>
                  <a:srgbClr val="FFFFFF"/>
                </a:highlight>
              </a:rPr>
              <a:t>0</a:t>
            </a:r>
            <a:r>
              <a:rPr lang="es-MX" sz="1200" dirty="0">
                <a:highlight>
                  <a:srgbClr val="FFFFFF"/>
                </a:highlight>
              </a:rPr>
              <a:t> </a:t>
            </a:r>
            <a:r>
              <a:rPr lang="es-MX" sz="1200" b="1" dirty="0">
                <a:solidFill>
                  <a:srgbClr val="000080"/>
                </a:solidFill>
                <a:highlight>
                  <a:srgbClr val="FFFFFF"/>
                </a:highlight>
              </a:rPr>
              <a:t>&gt;</a:t>
            </a:r>
            <a:r>
              <a:rPr lang="es-MX" sz="1200" dirty="0">
                <a:highlight>
                  <a:srgbClr val="FFFFFF"/>
                </a:highlight>
              </a:rPr>
              <a:t> </a:t>
            </a:r>
            <a:r>
              <a:rPr lang="es-MX" sz="1200" b="1" dirty="0">
                <a:solidFill>
                  <a:srgbClr val="000080"/>
                </a:solidFill>
                <a:highlight>
                  <a:srgbClr val="FFFFFF"/>
                </a:highlight>
              </a:rPr>
              <a:t>/</a:t>
            </a:r>
            <a:r>
              <a:rPr lang="es-MX" sz="1200" dirty="0" err="1">
                <a:highlight>
                  <a:srgbClr val="FFFFFF"/>
                </a:highlight>
              </a:rPr>
              <a:t>sys</a:t>
            </a:r>
            <a:r>
              <a:rPr lang="es-MX" sz="1200" b="1" dirty="0">
                <a:solidFill>
                  <a:srgbClr val="000080"/>
                </a:solidFill>
                <a:highlight>
                  <a:srgbClr val="FFFFFF"/>
                </a:highlight>
              </a:rPr>
              <a:t>/</a:t>
            </a:r>
            <a:r>
              <a:rPr lang="es-MX" sz="1200" b="1" dirty="0" err="1">
                <a:solidFill>
                  <a:srgbClr val="0000FF"/>
                </a:solidFill>
                <a:highlight>
                  <a:srgbClr val="FFFFFF"/>
                </a:highlight>
              </a:rPr>
              <a:t>class</a:t>
            </a:r>
            <a:r>
              <a:rPr lang="es-MX" sz="1200" b="1" dirty="0">
                <a:solidFill>
                  <a:srgbClr val="000080"/>
                </a:solidFill>
                <a:highlight>
                  <a:srgbClr val="FFFFFF"/>
                </a:highlight>
              </a:rPr>
              <a:t>/</a:t>
            </a:r>
            <a:r>
              <a:rPr lang="es-MX" sz="1200" dirty="0" err="1">
                <a:highlight>
                  <a:srgbClr val="FFFFFF"/>
                </a:highlight>
              </a:rPr>
              <a:t>gpio</a:t>
            </a:r>
            <a:r>
              <a:rPr lang="es-MX" sz="1200" b="1" dirty="0">
                <a:solidFill>
                  <a:srgbClr val="000080"/>
                </a:solidFill>
                <a:highlight>
                  <a:srgbClr val="FFFFFF"/>
                </a:highlight>
              </a:rPr>
              <a:t>/</a:t>
            </a:r>
            <a:r>
              <a:rPr lang="es-MX" sz="1200" dirty="0">
                <a:highlight>
                  <a:srgbClr val="FFFFFF"/>
                </a:highlight>
              </a:rPr>
              <a:t>gpio3</a:t>
            </a:r>
            <a:r>
              <a:rPr lang="es-MX" sz="1200" b="1" dirty="0">
                <a:solidFill>
                  <a:srgbClr val="000080"/>
                </a:solidFill>
                <a:highlight>
                  <a:srgbClr val="FFFFFF"/>
                </a:highlight>
              </a:rPr>
              <a:t>/</a:t>
            </a:r>
            <a:r>
              <a:rPr lang="es-MX" sz="1200" dirty="0" err="1">
                <a:highlight>
                  <a:srgbClr val="FFFFFF"/>
                </a:highlight>
              </a:rPr>
              <a:t>value</a:t>
            </a:r>
            <a:r>
              <a:rPr lang="es-MX" sz="1200" b="1" dirty="0">
                <a:solidFill>
                  <a:srgbClr val="000080"/>
                </a:solidFill>
                <a:highlight>
                  <a:srgbClr val="FFFFFF"/>
                </a:highlight>
              </a:rPr>
              <a:t>")</a:t>
            </a:r>
            <a:r>
              <a:rPr lang="es-MX" sz="1200" dirty="0">
                <a:highlight>
                  <a:srgbClr val="FFFFFF"/>
                </a:highlight>
              </a:rPr>
              <a:t>;</a:t>
            </a:r>
          </a:p>
          <a:p>
            <a:pPr algn="l"/>
            <a:r>
              <a:rPr lang="es-MX" sz="1200" dirty="0">
                <a:highlight>
                  <a:srgbClr val="FFFFFF"/>
                </a:highlight>
              </a:rPr>
              <a:t>    </a:t>
            </a:r>
            <a:r>
              <a:rPr lang="es-MX" sz="1200" b="1" dirty="0" err="1">
                <a:solidFill>
                  <a:srgbClr val="0000FF"/>
                </a:solidFill>
                <a:highlight>
                  <a:srgbClr val="FFFFFF"/>
                </a:highlight>
              </a:rPr>
              <a:t>delay</a:t>
            </a:r>
            <a:r>
              <a:rPr lang="es-MX" sz="1200" b="1" dirty="0">
                <a:solidFill>
                  <a:srgbClr val="000080"/>
                </a:solidFill>
                <a:highlight>
                  <a:srgbClr val="FFFFFF"/>
                </a:highlight>
              </a:rPr>
              <a:t>(</a:t>
            </a:r>
            <a:r>
              <a:rPr lang="es-MX" sz="1200" dirty="0">
                <a:solidFill>
                  <a:srgbClr val="FF8000"/>
                </a:solidFill>
                <a:highlight>
                  <a:srgbClr val="FFFFFF"/>
                </a:highlight>
              </a:rPr>
              <a:t>1500</a:t>
            </a:r>
            <a:r>
              <a:rPr lang="es-MX" sz="1200" b="1" dirty="0">
                <a:solidFill>
                  <a:srgbClr val="000080"/>
                </a:solidFill>
                <a:highlight>
                  <a:srgbClr val="FFFFFF"/>
                </a:highlight>
              </a:rPr>
              <a:t>)</a:t>
            </a:r>
            <a:r>
              <a:rPr lang="es-MX" sz="1200" dirty="0">
                <a:highlight>
                  <a:srgbClr val="FFFFFF"/>
                </a:highlight>
              </a:rPr>
              <a:t>;</a:t>
            </a:r>
          </a:p>
          <a:p>
            <a:pPr algn="l"/>
            <a:r>
              <a:rPr lang="es-MX" sz="1200" dirty="0">
                <a:solidFill>
                  <a:srgbClr val="808080"/>
                </a:solidFill>
                <a:highlight>
                  <a:srgbClr val="FFFFFF"/>
                </a:highlight>
              </a:rPr>
              <a:t>}</a:t>
            </a:r>
            <a:endParaRPr lang="es-MX" sz="1200" dirty="0"/>
          </a:p>
        </p:txBody>
      </p:sp>
      <p:pic>
        <p:nvPicPr>
          <p:cNvPr id="11" name="Bild 1" descr="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5957488" flipH="1">
            <a:off x="3379667" y="2363149"/>
            <a:ext cx="557212" cy="900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descr="http://icon-download.com/logo/linux-penguin-sketched-logo-outline.png/256/00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77243"/>
            <a:ext cx="1968153" cy="196815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a:spLocks/>
          </p:cNvSpPr>
          <p:nvPr/>
        </p:nvSpPr>
        <p:spPr bwMode="auto">
          <a:xfrm>
            <a:off x="6237298" y="881286"/>
            <a:ext cx="2672262" cy="500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r>
              <a:rPr lang="es-MX" sz="1100" i="1" dirty="0" smtClean="0">
                <a:solidFill>
                  <a:srgbClr val="4D4D4D"/>
                </a:solidFill>
                <a:latin typeface="Lato Light" charset="0"/>
                <a:ea typeface="ＭＳ Ｐゴシック" charset="0"/>
                <a:cs typeface="Lato Light" charset="0"/>
                <a:sym typeface="Lato Light" charset="0"/>
              </a:rPr>
              <a:t>En la siguiente sección explicaremos un poco mas del contenido de la llamada a la rutina </a:t>
            </a:r>
            <a:r>
              <a:rPr lang="es-MX" sz="1100" b="1" dirty="0" err="1" smtClean="0">
                <a:solidFill>
                  <a:srgbClr val="4D4D4D"/>
                </a:solidFill>
                <a:latin typeface="Lato Light" charset="0"/>
                <a:ea typeface="ＭＳ Ｐゴシック" charset="0"/>
                <a:cs typeface="Lato Light" charset="0"/>
                <a:sym typeface="Lato Light" charset="0"/>
              </a:rPr>
              <a:t>system</a:t>
            </a:r>
            <a:r>
              <a:rPr lang="es-MX" sz="1100" b="1" dirty="0" smtClean="0">
                <a:solidFill>
                  <a:srgbClr val="4D4D4D"/>
                </a:solidFill>
                <a:latin typeface="Lato Light" charset="0"/>
                <a:ea typeface="ＭＳ Ｐゴシック" charset="0"/>
                <a:cs typeface="Lato Light" charset="0"/>
                <a:sym typeface="Lato Light" charset="0"/>
              </a:rPr>
              <a:t>.</a:t>
            </a:r>
            <a:endParaRPr lang="en-US" sz="1100" b="1" dirty="0">
              <a:solidFill>
                <a:srgbClr val="4D4D4D"/>
              </a:solidFill>
              <a:latin typeface="Lato Light" charset="0"/>
              <a:ea typeface="ＭＳ Ｐゴシック" charset="0"/>
              <a:cs typeface="Lato Light" charset="0"/>
              <a:sym typeface="Lato Light" charset="0"/>
            </a:endParaRPr>
          </a:p>
        </p:txBody>
      </p:sp>
      <p:pic>
        <p:nvPicPr>
          <p:cNvPr id="14" name="Bild 1" descr="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52411">
            <a:off x="6408989" y="1478092"/>
            <a:ext cx="557212" cy="900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458132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p:cNvSpPr>
          <p:nvPr/>
        </p:nvSpPr>
        <p:spPr bwMode="auto">
          <a:xfrm>
            <a:off x="827584" y="1365498"/>
            <a:ext cx="3816424" cy="6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r">
              <a:lnSpc>
                <a:spcPct val="70000"/>
              </a:lnSpc>
            </a:pPr>
            <a:r>
              <a:rPr lang="es-MX" sz="3800" dirty="0" err="1" smtClean="0">
                <a:solidFill>
                  <a:schemeClr val="tx1"/>
                </a:solidFill>
                <a:latin typeface="Bebas Neue" charset="0"/>
                <a:ea typeface="ＭＳ Ｐゴシック" charset="0"/>
                <a:cs typeface="Bebas Neue" charset="0"/>
                <a:sym typeface="Bebas Neue" charset="0"/>
              </a:rPr>
              <a:t>QuarkTouch.ino</a:t>
            </a:r>
            <a:endParaRPr lang="es-MX" sz="3800" dirty="0" smtClean="0">
              <a:solidFill>
                <a:schemeClr val="tx1"/>
              </a:solidFill>
              <a:latin typeface="Bebas Neue" charset="0"/>
              <a:ea typeface="ＭＳ Ｐゴシック" charset="0"/>
              <a:cs typeface="Bebas Neue" charset="0"/>
              <a:sym typeface="Bebas Neue" charset="0"/>
            </a:endParaRPr>
          </a:p>
          <a:p>
            <a:pPr algn="r">
              <a:lnSpc>
                <a:spcPct val="70000"/>
              </a:lnSpc>
            </a:pPr>
            <a:r>
              <a:rPr lang="es-MX" sz="3800" dirty="0" smtClean="0">
                <a:solidFill>
                  <a:schemeClr val="tx1"/>
                </a:solidFill>
                <a:latin typeface="Bebas Neue" charset="0"/>
                <a:ea typeface="ＭＳ Ｐゴシック" charset="0"/>
                <a:cs typeface="Bebas Neue" charset="0"/>
                <a:sym typeface="Bebas Neue" charset="0"/>
              </a:rPr>
              <a:t>parte I</a:t>
            </a:r>
          </a:p>
        </p:txBody>
      </p:sp>
      <p:sp>
        <p:nvSpPr>
          <p:cNvPr id="32784" name="Rectangle 16"/>
          <p:cNvSpPr>
            <a:spLocks/>
          </p:cNvSpPr>
          <p:nvPr/>
        </p:nvSpPr>
        <p:spPr bwMode="auto">
          <a:xfrm>
            <a:off x="-21449" y="1879458"/>
            <a:ext cx="3153290" cy="71633"/>
          </a:xfrm>
          <a:prstGeom prst="rect">
            <a:avLst/>
          </a:prstGeom>
          <a:solidFill>
            <a:schemeClr val="accent2"/>
          </a:solidFill>
          <a:ln>
            <a:noFill/>
          </a:ln>
          <a:extLst/>
        </p:spPr>
        <p:txBody>
          <a:bodyPr lIns="0" tIns="0" rIns="0" bIns="0"/>
          <a:lstStyle/>
          <a:p>
            <a:endParaRPr lang="en-US"/>
          </a:p>
        </p:txBody>
      </p:sp>
      <p:sp>
        <p:nvSpPr>
          <p:cNvPr id="10" name="Rectangle 14"/>
          <p:cNvSpPr>
            <a:spLocks/>
          </p:cNvSpPr>
          <p:nvPr/>
        </p:nvSpPr>
        <p:spPr bwMode="auto">
          <a:xfrm>
            <a:off x="373867" y="2139702"/>
            <a:ext cx="2685965" cy="276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Ponerse creativo</a:t>
            </a:r>
          </a:p>
          <a:p>
            <a:pPr algn="l">
              <a:lnSpc>
                <a:spcPct val="110000"/>
              </a:lnSpc>
            </a:pPr>
            <a:endParaRPr lang="es-MX" sz="1100" b="1"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Utilizar hardware de una manera diferente a la cual fue diseñado es parte de la filosofía </a:t>
            </a:r>
            <a:r>
              <a:rPr lang="es-MX" sz="1100" dirty="0" err="1" smtClean="0">
                <a:solidFill>
                  <a:srgbClr val="4D4D4D"/>
                </a:solidFill>
                <a:latin typeface="Lato Light" charset="0"/>
                <a:ea typeface="ＭＳ Ｐゴシック" charset="0"/>
                <a:cs typeface="Lato Light" charset="0"/>
                <a:sym typeface="Lato Light" charset="0"/>
              </a:rPr>
              <a:t>Arduino</a:t>
            </a:r>
            <a:r>
              <a:rPr lang="es-MX" sz="1100" dirty="0" smtClean="0">
                <a:solidFill>
                  <a:srgbClr val="4D4D4D"/>
                </a:solidFill>
                <a:latin typeface="Lato Light" charset="0"/>
                <a:ea typeface="ＭＳ Ｐゴシック" charset="0"/>
                <a:cs typeface="Lato Light" charset="0"/>
                <a:sym typeface="Lato Light" charset="0"/>
              </a:rPr>
              <a:t>.</a:t>
            </a:r>
          </a:p>
        </p:txBody>
      </p:sp>
      <p:sp>
        <p:nvSpPr>
          <p:cNvPr id="2" name="TextBox 1"/>
          <p:cNvSpPr txBox="1"/>
          <p:nvPr/>
        </p:nvSpPr>
        <p:spPr>
          <a:xfrm>
            <a:off x="5004048" y="514290"/>
            <a:ext cx="3993529" cy="3600986"/>
          </a:xfrm>
          <a:prstGeom prst="rect">
            <a:avLst/>
          </a:prstGeom>
          <a:noFill/>
        </p:spPr>
        <p:txBody>
          <a:bodyPr wrap="none" rtlCol="0">
            <a:spAutoFit/>
          </a:bodyPr>
          <a:lstStyle/>
          <a:p>
            <a:pPr algn="l"/>
            <a:r>
              <a:rPr lang="es-MX" sz="1200" b="1" dirty="0" err="1">
                <a:solidFill>
                  <a:srgbClr val="0000FF"/>
                </a:solidFill>
                <a:highlight>
                  <a:srgbClr val="FFFFFF"/>
                </a:highlight>
              </a:rPr>
              <a:t>char</a:t>
            </a:r>
            <a:r>
              <a:rPr lang="es-MX" sz="1200" dirty="0">
                <a:highlight>
                  <a:srgbClr val="FFFFFF"/>
                </a:highlight>
              </a:rPr>
              <a:t> </a:t>
            </a:r>
            <a:r>
              <a:rPr lang="es-MX" sz="1200" dirty="0" err="1">
                <a:highlight>
                  <a:srgbClr val="FFFFFF"/>
                </a:highlight>
              </a:rPr>
              <a:t>temp_from_linux</a:t>
            </a:r>
            <a:r>
              <a:rPr lang="es-MX" sz="1200" b="1" dirty="0">
                <a:solidFill>
                  <a:srgbClr val="000080"/>
                </a:solidFill>
                <a:highlight>
                  <a:srgbClr val="FFFFFF"/>
                </a:highlight>
              </a:rPr>
              <a:t>[</a:t>
            </a:r>
            <a:r>
              <a:rPr lang="es-MX" sz="1200" dirty="0">
                <a:solidFill>
                  <a:srgbClr val="FF8000"/>
                </a:solidFill>
                <a:highlight>
                  <a:srgbClr val="FFFFFF"/>
                </a:highlight>
              </a:rPr>
              <a:t>6</a:t>
            </a:r>
            <a:r>
              <a:rPr lang="es-MX" sz="1200" b="1" dirty="0">
                <a:solidFill>
                  <a:srgbClr val="000080"/>
                </a:solidFill>
                <a:highlight>
                  <a:srgbClr val="FFFFFF"/>
                </a:highlight>
              </a:rPr>
              <a:t>]</a:t>
            </a:r>
            <a:r>
              <a:rPr lang="es-MX" sz="1200" dirty="0">
                <a:highlight>
                  <a:srgbClr val="FFFFFF"/>
                </a:highlight>
              </a:rPr>
              <a:t>;</a:t>
            </a:r>
          </a:p>
          <a:p>
            <a:pPr algn="l"/>
            <a:r>
              <a:rPr lang="es-MX" sz="1200" dirty="0" err="1" smtClean="0">
                <a:solidFill>
                  <a:srgbClr val="8000FF"/>
                </a:solidFill>
                <a:highlight>
                  <a:srgbClr val="FFFFFF"/>
                </a:highlight>
              </a:rPr>
              <a:t>int</a:t>
            </a:r>
            <a:r>
              <a:rPr lang="es-MX" sz="1200" dirty="0" smtClean="0">
                <a:highlight>
                  <a:srgbClr val="FFFFFF"/>
                </a:highlight>
              </a:rPr>
              <a:t> </a:t>
            </a:r>
            <a:r>
              <a:rPr lang="es-MX" sz="1200" dirty="0" err="1" smtClean="0">
                <a:highlight>
                  <a:srgbClr val="FFFFFF"/>
                </a:highlight>
              </a:rPr>
              <a:t>temp</a:t>
            </a:r>
            <a:r>
              <a:rPr lang="es-MX" sz="1200" dirty="0" smtClean="0">
                <a:highlight>
                  <a:srgbClr val="FFFFFF"/>
                </a:highlight>
              </a:rPr>
              <a:t>;</a:t>
            </a:r>
          </a:p>
          <a:p>
            <a:pPr algn="l"/>
            <a:r>
              <a:rPr lang="es-MX" sz="1200" dirty="0" err="1" smtClean="0">
                <a:solidFill>
                  <a:srgbClr val="8000FF"/>
                </a:solidFill>
                <a:highlight>
                  <a:srgbClr val="FFFFFF"/>
                </a:highlight>
              </a:rPr>
              <a:t>int</a:t>
            </a:r>
            <a:r>
              <a:rPr lang="es-MX" sz="1200" dirty="0" smtClean="0">
                <a:highlight>
                  <a:srgbClr val="FFFFFF"/>
                </a:highlight>
              </a:rPr>
              <a:t> </a:t>
            </a:r>
            <a:r>
              <a:rPr lang="es-MX" sz="1200" dirty="0" err="1">
                <a:highlight>
                  <a:srgbClr val="FFFFFF"/>
                </a:highlight>
              </a:rPr>
              <a:t>inicialTemp</a:t>
            </a:r>
            <a:r>
              <a:rPr lang="es-MX" sz="1200" dirty="0">
                <a:highlight>
                  <a:srgbClr val="FFFFFF"/>
                </a:highlight>
              </a:rPr>
              <a:t>;</a:t>
            </a:r>
          </a:p>
          <a:p>
            <a:pPr algn="l"/>
            <a:endParaRPr lang="es-MX" sz="1200" dirty="0">
              <a:highlight>
                <a:srgbClr val="FFFFFF"/>
              </a:highlight>
            </a:endParaRPr>
          </a:p>
          <a:p>
            <a:pPr algn="l"/>
            <a:r>
              <a:rPr lang="es-MX" sz="1200" dirty="0" err="1">
                <a:solidFill>
                  <a:srgbClr val="8000FF"/>
                </a:solidFill>
                <a:highlight>
                  <a:srgbClr val="FFFFFF"/>
                </a:highlight>
              </a:rPr>
              <a:t>void</a:t>
            </a:r>
            <a:r>
              <a:rPr lang="es-MX" sz="1200" dirty="0">
                <a:highlight>
                  <a:srgbClr val="FFFFFF"/>
                </a:highlight>
              </a:rPr>
              <a:t> </a:t>
            </a:r>
            <a:r>
              <a:rPr lang="es-MX" sz="1200" b="1" dirty="0" err="1">
                <a:solidFill>
                  <a:srgbClr val="0000FF"/>
                </a:solidFill>
                <a:highlight>
                  <a:srgbClr val="FFFFFF"/>
                </a:highlight>
              </a:rPr>
              <a:t>setup</a:t>
            </a:r>
            <a:r>
              <a:rPr lang="es-MX" sz="1200" b="1" dirty="0">
                <a:solidFill>
                  <a:srgbClr val="000080"/>
                </a:solidFill>
                <a:highlight>
                  <a:srgbClr val="FFFFFF"/>
                </a:highlight>
              </a:rPr>
              <a:t>()</a:t>
            </a:r>
            <a:r>
              <a:rPr lang="es-MX" sz="1200" dirty="0">
                <a:highlight>
                  <a:srgbClr val="FFFFFF"/>
                </a:highlight>
              </a:rPr>
              <a:t> </a:t>
            </a:r>
            <a:r>
              <a:rPr lang="es-MX" sz="1200" dirty="0">
                <a:solidFill>
                  <a:srgbClr val="808080"/>
                </a:solidFill>
                <a:highlight>
                  <a:srgbClr val="FFFFFF"/>
                </a:highlight>
              </a:rPr>
              <a:t>{</a:t>
            </a:r>
            <a:r>
              <a:rPr lang="es-MX" sz="1200" dirty="0">
                <a:highlight>
                  <a:srgbClr val="FFFFFF"/>
                </a:highlight>
              </a:rPr>
              <a:t>  </a:t>
            </a:r>
          </a:p>
          <a:p>
            <a:pPr algn="l"/>
            <a:r>
              <a:rPr lang="es-MX" sz="1200" dirty="0">
                <a:highlight>
                  <a:srgbClr val="FFFFFF"/>
                </a:highlight>
              </a:rPr>
              <a:t>	</a:t>
            </a:r>
            <a:r>
              <a:rPr lang="es-MX" sz="1200" dirty="0" err="1">
                <a:highlight>
                  <a:srgbClr val="FFFFFF"/>
                </a:highlight>
              </a:rPr>
              <a:t>Serial.begin</a:t>
            </a:r>
            <a:r>
              <a:rPr lang="es-MX" sz="1200" b="1" dirty="0">
                <a:solidFill>
                  <a:srgbClr val="000080"/>
                </a:solidFill>
                <a:highlight>
                  <a:srgbClr val="FFFFFF"/>
                </a:highlight>
              </a:rPr>
              <a:t>(</a:t>
            </a:r>
            <a:r>
              <a:rPr lang="es-MX" sz="1200" dirty="0">
                <a:solidFill>
                  <a:srgbClr val="FF8000"/>
                </a:solidFill>
                <a:highlight>
                  <a:srgbClr val="FFFFFF"/>
                </a:highlight>
              </a:rPr>
              <a:t>115200</a:t>
            </a:r>
            <a:r>
              <a:rPr lang="es-MX" sz="1200" b="1" dirty="0">
                <a:solidFill>
                  <a:srgbClr val="000080"/>
                </a:solidFill>
                <a:highlight>
                  <a:srgbClr val="FFFFFF"/>
                </a:highlight>
              </a:rPr>
              <a:t>)</a:t>
            </a:r>
            <a:r>
              <a:rPr lang="es-MX" sz="1200" dirty="0">
                <a:highlight>
                  <a:srgbClr val="FFFFFF"/>
                </a:highlight>
              </a:rPr>
              <a:t>;</a:t>
            </a:r>
          </a:p>
          <a:p>
            <a:pPr algn="l"/>
            <a:r>
              <a:rPr lang="pt-BR" sz="1200" dirty="0">
                <a:highlight>
                  <a:srgbClr val="FFFFFF"/>
                </a:highlight>
              </a:rPr>
              <a:t>	Serial.println</a:t>
            </a:r>
            <a:r>
              <a:rPr lang="pt-BR" sz="1200" b="1" dirty="0">
                <a:solidFill>
                  <a:srgbClr val="000080"/>
                </a:solidFill>
                <a:highlight>
                  <a:srgbClr val="FFFFFF"/>
                </a:highlight>
              </a:rPr>
              <a:t>("</a:t>
            </a:r>
            <a:r>
              <a:rPr lang="pt-BR" sz="1200" dirty="0">
                <a:highlight>
                  <a:srgbClr val="FFFFFF"/>
                </a:highlight>
              </a:rPr>
              <a:t>Toca a Quark para iniciar.</a:t>
            </a:r>
            <a:r>
              <a:rPr lang="pt-BR" sz="1200" b="1" dirty="0">
                <a:solidFill>
                  <a:srgbClr val="000080"/>
                </a:solidFill>
                <a:highlight>
                  <a:srgbClr val="FFFFFF"/>
                </a:highlight>
              </a:rPr>
              <a:t>")</a:t>
            </a:r>
            <a:r>
              <a:rPr lang="pt-BR" sz="1200" dirty="0">
                <a:highlight>
                  <a:srgbClr val="FFFFFF"/>
                </a:highlight>
              </a:rPr>
              <a:t>;</a:t>
            </a:r>
          </a:p>
          <a:p>
            <a:pPr algn="l"/>
            <a:r>
              <a:rPr lang="es-MX" sz="1200" dirty="0">
                <a:highlight>
                  <a:srgbClr val="FFFFFF"/>
                </a:highlight>
              </a:rPr>
              <a:t>	</a:t>
            </a:r>
            <a:r>
              <a:rPr lang="es-MX" sz="1200" dirty="0" err="1">
                <a:highlight>
                  <a:srgbClr val="FFFFFF"/>
                </a:highlight>
              </a:rPr>
              <a:t>inicialTemp</a:t>
            </a:r>
            <a:r>
              <a:rPr lang="es-MX" sz="1200" dirty="0">
                <a:highlight>
                  <a:srgbClr val="FFFFFF"/>
                </a:highlight>
              </a:rPr>
              <a:t> </a:t>
            </a:r>
            <a:r>
              <a:rPr lang="es-MX" sz="1200" b="1" dirty="0">
                <a:solidFill>
                  <a:srgbClr val="000080"/>
                </a:solidFill>
                <a:highlight>
                  <a:srgbClr val="FFFFFF"/>
                </a:highlight>
              </a:rPr>
              <a:t>=</a:t>
            </a:r>
            <a:r>
              <a:rPr lang="es-MX" sz="1200" dirty="0">
                <a:highlight>
                  <a:srgbClr val="FFFFFF"/>
                </a:highlight>
              </a:rPr>
              <a:t> </a:t>
            </a:r>
            <a:r>
              <a:rPr lang="es-MX" sz="1200" dirty="0" err="1">
                <a:highlight>
                  <a:srgbClr val="FFFFFF"/>
                </a:highlight>
              </a:rPr>
              <a:t>getQuarkTemp</a:t>
            </a:r>
            <a:r>
              <a:rPr lang="es-MX" sz="1200" b="1" dirty="0">
                <a:solidFill>
                  <a:srgbClr val="000080"/>
                </a:solidFill>
                <a:highlight>
                  <a:srgbClr val="FFFFFF"/>
                </a:highlight>
              </a:rPr>
              <a:t>()</a:t>
            </a:r>
            <a:r>
              <a:rPr lang="es-MX" sz="1200" dirty="0">
                <a:highlight>
                  <a:srgbClr val="FFFFFF"/>
                </a:highlight>
              </a:rPr>
              <a:t>;</a:t>
            </a:r>
          </a:p>
          <a:p>
            <a:pPr algn="l"/>
            <a:r>
              <a:rPr lang="es-MX" sz="1200" dirty="0">
                <a:highlight>
                  <a:srgbClr val="FFFFFF"/>
                </a:highlight>
              </a:rPr>
              <a:t>	</a:t>
            </a:r>
            <a:r>
              <a:rPr lang="es-MX" sz="1200" b="1" dirty="0" err="1">
                <a:solidFill>
                  <a:srgbClr val="0000FF"/>
                </a:solidFill>
                <a:highlight>
                  <a:srgbClr val="FFFFFF"/>
                </a:highlight>
              </a:rPr>
              <a:t>delay</a:t>
            </a:r>
            <a:r>
              <a:rPr lang="es-MX" sz="1200" b="1" dirty="0">
                <a:solidFill>
                  <a:srgbClr val="000080"/>
                </a:solidFill>
                <a:highlight>
                  <a:srgbClr val="FFFFFF"/>
                </a:highlight>
              </a:rPr>
              <a:t>(</a:t>
            </a:r>
            <a:r>
              <a:rPr lang="es-MX" sz="1200" dirty="0">
                <a:solidFill>
                  <a:srgbClr val="FF8000"/>
                </a:solidFill>
                <a:highlight>
                  <a:srgbClr val="FFFFFF"/>
                </a:highlight>
              </a:rPr>
              <a:t>500</a:t>
            </a:r>
            <a:r>
              <a:rPr lang="es-MX" sz="1200" b="1" dirty="0">
                <a:solidFill>
                  <a:srgbClr val="000080"/>
                </a:solidFill>
                <a:highlight>
                  <a:srgbClr val="FFFFFF"/>
                </a:highlight>
              </a:rPr>
              <a:t>)</a:t>
            </a:r>
            <a:r>
              <a:rPr lang="es-MX" sz="1200" dirty="0">
                <a:highlight>
                  <a:srgbClr val="FFFFFF"/>
                </a:highlight>
              </a:rPr>
              <a:t>;</a:t>
            </a:r>
          </a:p>
          <a:p>
            <a:pPr algn="l"/>
            <a:r>
              <a:rPr lang="es-MX" sz="1200" dirty="0">
                <a:solidFill>
                  <a:srgbClr val="808080"/>
                </a:solidFill>
                <a:highlight>
                  <a:srgbClr val="FFFFFF"/>
                </a:highlight>
              </a:rPr>
              <a:t>}</a:t>
            </a:r>
            <a:endParaRPr lang="es-MX" sz="1200" dirty="0">
              <a:highlight>
                <a:srgbClr val="FFFFFF"/>
              </a:highlight>
            </a:endParaRPr>
          </a:p>
          <a:p>
            <a:pPr algn="l"/>
            <a:endParaRPr lang="es-MX" sz="1200" dirty="0">
              <a:highlight>
                <a:srgbClr val="FFFFFF"/>
              </a:highlight>
            </a:endParaRPr>
          </a:p>
          <a:p>
            <a:pPr algn="l"/>
            <a:r>
              <a:rPr lang="es-MX" sz="1200" dirty="0" err="1">
                <a:solidFill>
                  <a:srgbClr val="8000FF"/>
                </a:solidFill>
                <a:highlight>
                  <a:srgbClr val="FFFFFF"/>
                </a:highlight>
              </a:rPr>
              <a:t>void</a:t>
            </a:r>
            <a:r>
              <a:rPr lang="es-MX" sz="1200" dirty="0">
                <a:highlight>
                  <a:srgbClr val="FFFFFF"/>
                </a:highlight>
              </a:rPr>
              <a:t> </a:t>
            </a:r>
            <a:r>
              <a:rPr lang="es-MX" sz="1200" b="1" dirty="0" err="1">
                <a:solidFill>
                  <a:srgbClr val="0000FF"/>
                </a:solidFill>
                <a:highlight>
                  <a:srgbClr val="FFFFFF"/>
                </a:highlight>
              </a:rPr>
              <a:t>loop</a:t>
            </a:r>
            <a:r>
              <a:rPr lang="es-MX" sz="1200" b="1" dirty="0">
                <a:solidFill>
                  <a:srgbClr val="000080"/>
                </a:solidFill>
                <a:highlight>
                  <a:srgbClr val="FFFFFF"/>
                </a:highlight>
              </a:rPr>
              <a:t>()</a:t>
            </a:r>
            <a:r>
              <a:rPr lang="es-MX" sz="1200" dirty="0">
                <a:highlight>
                  <a:srgbClr val="FFFFFF"/>
                </a:highlight>
              </a:rPr>
              <a:t> </a:t>
            </a:r>
            <a:r>
              <a:rPr lang="es-MX" sz="1200" dirty="0">
                <a:solidFill>
                  <a:srgbClr val="808080"/>
                </a:solidFill>
                <a:highlight>
                  <a:srgbClr val="FFFFFF"/>
                </a:highlight>
              </a:rPr>
              <a:t>{</a:t>
            </a:r>
            <a:endParaRPr lang="es-MX" sz="1200" dirty="0">
              <a:highlight>
                <a:srgbClr val="FFFFFF"/>
              </a:highlight>
            </a:endParaRPr>
          </a:p>
          <a:p>
            <a:pPr algn="l"/>
            <a:r>
              <a:rPr lang="es-MX" sz="1200" dirty="0">
                <a:highlight>
                  <a:srgbClr val="FFFFFF"/>
                </a:highlight>
              </a:rPr>
              <a:t>	</a:t>
            </a:r>
            <a:r>
              <a:rPr lang="es-MX" sz="1200" dirty="0" err="1">
                <a:highlight>
                  <a:srgbClr val="FFFFFF"/>
                </a:highlight>
              </a:rPr>
              <a:t>temp</a:t>
            </a:r>
            <a:r>
              <a:rPr lang="es-MX" sz="1200" dirty="0">
                <a:highlight>
                  <a:srgbClr val="FFFFFF"/>
                </a:highlight>
              </a:rPr>
              <a:t> </a:t>
            </a:r>
            <a:r>
              <a:rPr lang="es-MX" sz="1200" b="1" dirty="0">
                <a:solidFill>
                  <a:srgbClr val="000080"/>
                </a:solidFill>
                <a:highlight>
                  <a:srgbClr val="FFFFFF"/>
                </a:highlight>
              </a:rPr>
              <a:t>=</a:t>
            </a:r>
            <a:r>
              <a:rPr lang="es-MX" sz="1200" dirty="0">
                <a:highlight>
                  <a:srgbClr val="FFFFFF"/>
                </a:highlight>
              </a:rPr>
              <a:t> </a:t>
            </a:r>
            <a:r>
              <a:rPr lang="es-MX" sz="1200" dirty="0" err="1">
                <a:highlight>
                  <a:srgbClr val="FFFFFF"/>
                </a:highlight>
              </a:rPr>
              <a:t>getQuarkTemp</a:t>
            </a:r>
            <a:r>
              <a:rPr lang="es-MX" sz="1200" b="1" dirty="0">
                <a:solidFill>
                  <a:srgbClr val="000080"/>
                </a:solidFill>
                <a:highlight>
                  <a:srgbClr val="FFFFFF"/>
                </a:highlight>
              </a:rPr>
              <a:t>()</a:t>
            </a:r>
            <a:r>
              <a:rPr lang="es-MX" sz="1200" dirty="0">
                <a:highlight>
                  <a:srgbClr val="FFFFFF"/>
                </a:highlight>
              </a:rPr>
              <a:t>;</a:t>
            </a:r>
          </a:p>
          <a:p>
            <a:pPr algn="l"/>
            <a:r>
              <a:rPr lang="es-MX" sz="1200" dirty="0">
                <a:highlight>
                  <a:srgbClr val="FFFFFF"/>
                </a:highlight>
              </a:rPr>
              <a:t>	</a:t>
            </a:r>
          </a:p>
          <a:p>
            <a:pPr algn="l"/>
            <a:r>
              <a:rPr lang="es-MX" sz="1200" dirty="0">
                <a:highlight>
                  <a:srgbClr val="FFFFFF"/>
                </a:highlight>
              </a:rPr>
              <a:t>	</a:t>
            </a:r>
            <a:r>
              <a:rPr lang="es-MX" sz="1200" dirty="0" err="1">
                <a:solidFill>
                  <a:srgbClr val="8000FF"/>
                </a:solidFill>
                <a:highlight>
                  <a:srgbClr val="FFFFFF"/>
                </a:highlight>
              </a:rPr>
              <a:t>if</a:t>
            </a:r>
            <a:r>
              <a:rPr lang="es-MX" sz="1200" dirty="0">
                <a:highlight>
                  <a:srgbClr val="FFFFFF"/>
                </a:highlight>
              </a:rPr>
              <a:t> </a:t>
            </a:r>
            <a:r>
              <a:rPr lang="es-MX" sz="1200" b="1" dirty="0">
                <a:solidFill>
                  <a:srgbClr val="000080"/>
                </a:solidFill>
                <a:highlight>
                  <a:srgbClr val="FFFFFF"/>
                </a:highlight>
              </a:rPr>
              <a:t>(</a:t>
            </a:r>
            <a:r>
              <a:rPr lang="es-MX" sz="1200" dirty="0" err="1">
                <a:highlight>
                  <a:srgbClr val="FFFFFF"/>
                </a:highlight>
              </a:rPr>
              <a:t>temp</a:t>
            </a:r>
            <a:r>
              <a:rPr lang="es-MX" sz="1200" dirty="0">
                <a:highlight>
                  <a:srgbClr val="FFFFFF"/>
                </a:highlight>
              </a:rPr>
              <a:t> </a:t>
            </a:r>
            <a:r>
              <a:rPr lang="es-MX" sz="1200" b="1" dirty="0">
                <a:solidFill>
                  <a:srgbClr val="000080"/>
                </a:solidFill>
                <a:highlight>
                  <a:srgbClr val="FFFFFF"/>
                </a:highlight>
              </a:rPr>
              <a:t>&lt;</a:t>
            </a:r>
            <a:r>
              <a:rPr lang="es-MX" sz="1200" dirty="0">
                <a:highlight>
                  <a:srgbClr val="FFFFFF"/>
                </a:highlight>
              </a:rPr>
              <a:t> inicialTemp</a:t>
            </a:r>
            <a:r>
              <a:rPr lang="es-MX" sz="1200" b="1" dirty="0">
                <a:solidFill>
                  <a:srgbClr val="000080"/>
                </a:solidFill>
                <a:highlight>
                  <a:srgbClr val="FFFFFF"/>
                </a:highlight>
              </a:rPr>
              <a:t>-</a:t>
            </a:r>
            <a:r>
              <a:rPr lang="es-MX" sz="1200" dirty="0">
                <a:solidFill>
                  <a:srgbClr val="FF8000"/>
                </a:solidFill>
                <a:highlight>
                  <a:srgbClr val="FFFFFF"/>
                </a:highlight>
              </a:rPr>
              <a:t>1</a:t>
            </a:r>
            <a:r>
              <a:rPr lang="es-MX" sz="1200" b="1" dirty="0">
                <a:solidFill>
                  <a:srgbClr val="000080"/>
                </a:solidFill>
                <a:highlight>
                  <a:srgbClr val="FFFFFF"/>
                </a:highlight>
              </a:rPr>
              <a:t>)</a:t>
            </a:r>
            <a:r>
              <a:rPr lang="es-MX" sz="1200" dirty="0">
                <a:solidFill>
                  <a:srgbClr val="808080"/>
                </a:solidFill>
                <a:highlight>
                  <a:srgbClr val="FFFFFF"/>
                </a:highlight>
              </a:rPr>
              <a:t>{</a:t>
            </a:r>
            <a:r>
              <a:rPr lang="es-MX" sz="1200" dirty="0">
                <a:highlight>
                  <a:srgbClr val="FFFFFF"/>
                </a:highlight>
              </a:rPr>
              <a:t>    </a:t>
            </a:r>
          </a:p>
          <a:p>
            <a:pPr algn="l"/>
            <a:r>
              <a:rPr lang="es-MX" sz="1200" dirty="0">
                <a:highlight>
                  <a:srgbClr val="FFFFFF"/>
                </a:highlight>
              </a:rPr>
              <a:t>		</a:t>
            </a:r>
            <a:r>
              <a:rPr lang="es-MX" sz="1200" dirty="0" err="1">
                <a:highlight>
                  <a:srgbClr val="FFFFFF"/>
                </a:highlight>
              </a:rPr>
              <a:t>Serial.println</a:t>
            </a:r>
            <a:r>
              <a:rPr lang="es-MX" sz="1200" b="1" dirty="0">
                <a:solidFill>
                  <a:srgbClr val="000080"/>
                </a:solidFill>
                <a:highlight>
                  <a:srgbClr val="FFFFFF"/>
                </a:highlight>
              </a:rPr>
              <a:t>("</a:t>
            </a:r>
            <a:r>
              <a:rPr lang="es-MX" sz="1200" dirty="0" err="1">
                <a:highlight>
                  <a:srgbClr val="FFFFFF"/>
                </a:highlight>
              </a:rPr>
              <a:t>Touch</a:t>
            </a:r>
            <a:r>
              <a:rPr lang="es-MX" sz="1200" b="1" dirty="0">
                <a:solidFill>
                  <a:srgbClr val="000080"/>
                </a:solidFill>
                <a:highlight>
                  <a:srgbClr val="FFFFFF"/>
                </a:highlight>
              </a:rPr>
              <a:t>!")</a:t>
            </a:r>
            <a:r>
              <a:rPr lang="es-MX" sz="1200" dirty="0">
                <a:highlight>
                  <a:srgbClr val="FFFFFF"/>
                </a:highlight>
              </a:rPr>
              <a:t>;</a:t>
            </a:r>
          </a:p>
          <a:p>
            <a:pPr algn="l"/>
            <a:r>
              <a:rPr lang="es-MX" sz="1200" dirty="0">
                <a:highlight>
                  <a:srgbClr val="FFFFFF"/>
                </a:highlight>
              </a:rPr>
              <a:t>		</a:t>
            </a:r>
            <a:r>
              <a:rPr lang="es-MX" sz="1200" b="1" dirty="0" err="1">
                <a:solidFill>
                  <a:srgbClr val="0000FF"/>
                </a:solidFill>
                <a:highlight>
                  <a:srgbClr val="FFFFFF"/>
                </a:highlight>
              </a:rPr>
              <a:t>delay</a:t>
            </a:r>
            <a:r>
              <a:rPr lang="es-MX" sz="1200" b="1" dirty="0">
                <a:solidFill>
                  <a:srgbClr val="000080"/>
                </a:solidFill>
                <a:highlight>
                  <a:srgbClr val="FFFFFF"/>
                </a:highlight>
              </a:rPr>
              <a:t>(</a:t>
            </a:r>
            <a:r>
              <a:rPr lang="es-MX" sz="1200" dirty="0">
                <a:solidFill>
                  <a:srgbClr val="FF8000"/>
                </a:solidFill>
                <a:highlight>
                  <a:srgbClr val="FFFFFF"/>
                </a:highlight>
              </a:rPr>
              <a:t>600</a:t>
            </a:r>
            <a:r>
              <a:rPr lang="es-MX" sz="1200" b="1" dirty="0">
                <a:solidFill>
                  <a:srgbClr val="000080"/>
                </a:solidFill>
                <a:highlight>
                  <a:srgbClr val="FFFFFF"/>
                </a:highlight>
              </a:rPr>
              <a:t>)</a:t>
            </a:r>
            <a:r>
              <a:rPr lang="es-MX" sz="1200" dirty="0">
                <a:highlight>
                  <a:srgbClr val="FFFFFF"/>
                </a:highlight>
              </a:rPr>
              <a:t>;    </a:t>
            </a:r>
          </a:p>
          <a:p>
            <a:pPr algn="l"/>
            <a:r>
              <a:rPr lang="es-MX" sz="1200" dirty="0">
                <a:highlight>
                  <a:srgbClr val="FFFFFF"/>
                </a:highlight>
              </a:rPr>
              <a:t>	</a:t>
            </a:r>
            <a:r>
              <a:rPr lang="es-MX" sz="1200" dirty="0">
                <a:solidFill>
                  <a:srgbClr val="808080"/>
                </a:solidFill>
                <a:highlight>
                  <a:srgbClr val="FFFFFF"/>
                </a:highlight>
              </a:rPr>
              <a:t>}</a:t>
            </a:r>
            <a:endParaRPr lang="es-MX" sz="1200" dirty="0">
              <a:highlight>
                <a:srgbClr val="FFFFFF"/>
              </a:highlight>
            </a:endParaRPr>
          </a:p>
          <a:p>
            <a:pPr algn="l"/>
            <a:r>
              <a:rPr lang="es-MX" sz="1200" dirty="0" smtClean="0">
                <a:solidFill>
                  <a:srgbClr val="808080"/>
                </a:solidFill>
                <a:highlight>
                  <a:srgbClr val="FFFFFF"/>
                </a:highlight>
              </a:rPr>
              <a:t>}</a:t>
            </a:r>
            <a:endParaRPr lang="es-MX" sz="1200" dirty="0">
              <a:highlight>
                <a:srgbClr val="FFFFFF"/>
              </a:highlight>
            </a:endParaRPr>
          </a:p>
        </p:txBody>
      </p:sp>
      <p:pic>
        <p:nvPicPr>
          <p:cNvPr id="11" name="Bild 1" descr="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800416" flipH="1" flipV="1">
            <a:off x="3538044" y="3070001"/>
            <a:ext cx="557212" cy="900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descr="http://icon-download.com/logo/linux-penguin-sketched-logo-outline.png/256/00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77243"/>
            <a:ext cx="1968153" cy="196815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5"/>
          <p:cNvSpPr>
            <a:spLocks/>
          </p:cNvSpPr>
          <p:nvPr/>
        </p:nvSpPr>
        <p:spPr bwMode="auto">
          <a:xfrm>
            <a:off x="6312595" y="4371950"/>
            <a:ext cx="2664296" cy="4845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dirty="0" smtClean="0">
                <a:solidFill>
                  <a:srgbClr val="4D4D4D"/>
                </a:solidFill>
                <a:latin typeface="Lato Light" charset="0"/>
                <a:ea typeface="ＭＳ Ｐゴシック" charset="0"/>
                <a:cs typeface="Lato Light" charset="0"/>
                <a:sym typeface="Lato Light" charset="0"/>
              </a:rPr>
              <a:t>La temperatura promedio de trabajo para Quark es de 70°Centigrados.</a:t>
            </a:r>
          </a:p>
        </p:txBody>
      </p:sp>
      <p:grpSp>
        <p:nvGrpSpPr>
          <p:cNvPr id="15" name="Group 14"/>
          <p:cNvGrpSpPr/>
          <p:nvPr/>
        </p:nvGrpSpPr>
        <p:grpSpPr>
          <a:xfrm>
            <a:off x="5652120" y="4394794"/>
            <a:ext cx="504056" cy="461665"/>
            <a:chOff x="1187624" y="3676259"/>
            <a:chExt cx="792088" cy="735647"/>
          </a:xfrm>
        </p:grpSpPr>
        <p:sp>
          <p:nvSpPr>
            <p:cNvPr id="16" name="Rounded Rectangular Callout 15"/>
            <p:cNvSpPr/>
            <p:nvPr/>
          </p:nvSpPr>
          <p:spPr bwMode="auto">
            <a:xfrm>
              <a:off x="1187624" y="3723878"/>
              <a:ext cx="792088" cy="612648"/>
            </a:xfrm>
            <a:prstGeom prst="wedgeRoundRectCallout">
              <a:avLst>
                <a:gd name="adj1" fmla="val -16735"/>
                <a:gd name="adj2" fmla="val 74734"/>
                <a:gd name="adj3" fmla="val 16667"/>
              </a:avLst>
            </a:prstGeom>
            <a:ln>
              <a:solidFill>
                <a:srgbClr val="FF0000"/>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5600" b="0" i="0" strike="noStrike" cap="none" normalizeH="0" baseline="0" dirty="0">
                <a:ln>
                  <a:noFill/>
                </a:ln>
                <a:solidFill>
                  <a:srgbClr val="FF0000"/>
                </a:solidFill>
                <a:effectLst/>
                <a:latin typeface="Gill Sans" charset="0"/>
                <a:ea typeface="ヒラギノ角ゴ ProN W3" charset="0"/>
                <a:cs typeface="ヒラギノ角ゴ ProN W3" charset="0"/>
                <a:sym typeface="Gill Sans" charset="0"/>
              </a:endParaRPr>
            </a:p>
          </p:txBody>
        </p:sp>
        <p:sp>
          <p:nvSpPr>
            <p:cNvPr id="17" name="TextBox 16"/>
            <p:cNvSpPr txBox="1"/>
            <p:nvPr/>
          </p:nvSpPr>
          <p:spPr>
            <a:xfrm>
              <a:off x="1357964" y="3676259"/>
              <a:ext cx="451405" cy="735647"/>
            </a:xfrm>
            <a:prstGeom prst="rect">
              <a:avLst/>
            </a:prstGeom>
            <a:noFill/>
            <a:ln>
              <a:noFill/>
            </a:ln>
          </p:spPr>
          <p:txBody>
            <a:bodyPr wrap="none" rtlCol="0">
              <a:spAutoFit/>
            </a:bodyPr>
            <a:lstStyle/>
            <a:p>
              <a:r>
                <a:rPr lang="es-MX" sz="2400" b="1" dirty="0" smtClean="0">
                  <a:solidFill>
                    <a:srgbClr val="FF0000"/>
                  </a:solidFill>
                </a:rPr>
                <a:t>!</a:t>
              </a:r>
              <a:endParaRPr lang="es-MX" sz="2400" b="1" dirty="0">
                <a:solidFill>
                  <a:srgbClr val="FF0000"/>
                </a:solidFill>
              </a:endParaRPr>
            </a:p>
          </p:txBody>
        </p:sp>
      </p:grpSp>
    </p:spTree>
    <p:extLst>
      <p:ext uri="{BB962C8B-B14F-4D97-AF65-F5344CB8AC3E}">
        <p14:creationId xmlns:p14="http://schemas.microsoft.com/office/powerpoint/2010/main" val="2330690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p:cNvSpPr>
          <p:nvPr/>
        </p:nvSpPr>
        <p:spPr bwMode="auto">
          <a:xfrm>
            <a:off x="827584" y="1365498"/>
            <a:ext cx="3816424" cy="6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r">
              <a:lnSpc>
                <a:spcPct val="70000"/>
              </a:lnSpc>
            </a:pPr>
            <a:r>
              <a:rPr lang="es-MX" sz="3800" dirty="0" err="1" smtClean="0">
                <a:solidFill>
                  <a:schemeClr val="tx1"/>
                </a:solidFill>
                <a:latin typeface="Bebas Neue" charset="0"/>
                <a:ea typeface="ＭＳ Ｐゴシック" charset="0"/>
                <a:cs typeface="Bebas Neue" charset="0"/>
                <a:sym typeface="Bebas Neue" charset="0"/>
              </a:rPr>
              <a:t>QuarkTouch.ino</a:t>
            </a:r>
            <a:endParaRPr lang="es-MX" sz="3800" dirty="0" smtClean="0">
              <a:solidFill>
                <a:schemeClr val="tx1"/>
              </a:solidFill>
              <a:latin typeface="Bebas Neue" charset="0"/>
              <a:ea typeface="ＭＳ Ｐゴシック" charset="0"/>
              <a:cs typeface="Bebas Neue" charset="0"/>
              <a:sym typeface="Bebas Neue" charset="0"/>
            </a:endParaRPr>
          </a:p>
          <a:p>
            <a:pPr algn="r">
              <a:lnSpc>
                <a:spcPct val="70000"/>
              </a:lnSpc>
            </a:pPr>
            <a:r>
              <a:rPr lang="es-MX" sz="3800" dirty="0" smtClean="0">
                <a:solidFill>
                  <a:schemeClr val="tx1"/>
                </a:solidFill>
                <a:latin typeface="Bebas Neue" charset="0"/>
                <a:ea typeface="ＭＳ Ｐゴシック" charset="0"/>
                <a:cs typeface="Bebas Neue" charset="0"/>
                <a:sym typeface="Bebas Neue" charset="0"/>
              </a:rPr>
              <a:t>parte II</a:t>
            </a:r>
          </a:p>
        </p:txBody>
      </p:sp>
      <p:sp>
        <p:nvSpPr>
          <p:cNvPr id="32784" name="Rectangle 16"/>
          <p:cNvSpPr>
            <a:spLocks/>
          </p:cNvSpPr>
          <p:nvPr/>
        </p:nvSpPr>
        <p:spPr bwMode="auto">
          <a:xfrm>
            <a:off x="-21449" y="1879458"/>
            <a:ext cx="3153290" cy="71633"/>
          </a:xfrm>
          <a:prstGeom prst="rect">
            <a:avLst/>
          </a:prstGeom>
          <a:solidFill>
            <a:schemeClr val="accent2"/>
          </a:solidFill>
          <a:ln>
            <a:noFill/>
          </a:ln>
          <a:extLst/>
        </p:spPr>
        <p:txBody>
          <a:bodyPr lIns="0" tIns="0" rIns="0" bIns="0"/>
          <a:lstStyle/>
          <a:p>
            <a:endParaRPr lang="en-US"/>
          </a:p>
        </p:txBody>
      </p:sp>
      <p:sp>
        <p:nvSpPr>
          <p:cNvPr id="10" name="Rectangle 14"/>
          <p:cNvSpPr>
            <a:spLocks/>
          </p:cNvSpPr>
          <p:nvPr/>
        </p:nvSpPr>
        <p:spPr bwMode="auto">
          <a:xfrm>
            <a:off x="395536" y="2139702"/>
            <a:ext cx="2685965" cy="276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Rutinas, igual que en C</a:t>
            </a:r>
          </a:p>
          <a:p>
            <a:pPr algn="l">
              <a:lnSpc>
                <a:spcPct val="110000"/>
              </a:lnSpc>
            </a:pPr>
            <a:endParaRPr lang="es-MX" sz="1100" b="1"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Galileo permite el uso de rutinas, y estas se implementan de igual forma que en lenguaje C / C++.</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No es necesario declarar las funciones en la parte superior del Sketch.</a:t>
            </a:r>
          </a:p>
        </p:txBody>
      </p:sp>
      <p:sp>
        <p:nvSpPr>
          <p:cNvPr id="2" name="TextBox 1"/>
          <p:cNvSpPr txBox="1"/>
          <p:nvPr/>
        </p:nvSpPr>
        <p:spPr>
          <a:xfrm>
            <a:off x="3923928" y="2355726"/>
            <a:ext cx="5113900" cy="2308324"/>
          </a:xfrm>
          <a:prstGeom prst="rect">
            <a:avLst/>
          </a:prstGeom>
          <a:noFill/>
        </p:spPr>
        <p:txBody>
          <a:bodyPr wrap="none" rtlCol="0">
            <a:spAutoFit/>
          </a:bodyPr>
          <a:lstStyle/>
          <a:p>
            <a:pPr algn="l"/>
            <a:r>
              <a:rPr lang="es-MX" sz="1200" dirty="0" err="1">
                <a:solidFill>
                  <a:srgbClr val="8000FF"/>
                </a:solidFill>
                <a:highlight>
                  <a:srgbClr val="FFFFFF"/>
                </a:highlight>
              </a:rPr>
              <a:t>int</a:t>
            </a:r>
            <a:r>
              <a:rPr lang="es-MX" sz="1200" dirty="0">
                <a:highlight>
                  <a:srgbClr val="FFFFFF"/>
                </a:highlight>
              </a:rPr>
              <a:t> </a:t>
            </a:r>
            <a:r>
              <a:rPr lang="es-MX" sz="1200" dirty="0" err="1">
                <a:highlight>
                  <a:srgbClr val="FFFFFF"/>
                </a:highlight>
              </a:rPr>
              <a:t>getQuarkTemp</a:t>
            </a:r>
            <a:r>
              <a:rPr lang="es-MX" sz="1200" b="1" dirty="0" smtClean="0">
                <a:solidFill>
                  <a:srgbClr val="000080"/>
                </a:solidFill>
                <a:highlight>
                  <a:srgbClr val="FFFFFF"/>
                </a:highlight>
              </a:rPr>
              <a:t>()</a:t>
            </a:r>
            <a:r>
              <a:rPr lang="es-MX" sz="1200" dirty="0" smtClean="0">
                <a:solidFill>
                  <a:srgbClr val="808080"/>
                </a:solidFill>
                <a:highlight>
                  <a:srgbClr val="FFFFFF"/>
                </a:highlight>
              </a:rPr>
              <a:t>{</a:t>
            </a:r>
          </a:p>
          <a:p>
            <a:pPr algn="l"/>
            <a:endParaRPr lang="es-MX" sz="1200" dirty="0">
              <a:highlight>
                <a:srgbClr val="FFFFFF"/>
              </a:highlight>
            </a:endParaRPr>
          </a:p>
          <a:p>
            <a:pPr algn="l"/>
            <a:r>
              <a:rPr lang="es-MX" sz="1200" dirty="0">
                <a:highlight>
                  <a:srgbClr val="FFFFFF"/>
                </a:highlight>
              </a:rPr>
              <a:t>	FILE </a:t>
            </a:r>
            <a:r>
              <a:rPr lang="es-MX" sz="1200" b="1" dirty="0">
                <a:solidFill>
                  <a:srgbClr val="000080"/>
                </a:solidFill>
                <a:highlight>
                  <a:srgbClr val="FFFFFF"/>
                </a:highlight>
              </a:rPr>
              <a:t>*</a:t>
            </a:r>
            <a:r>
              <a:rPr lang="es-MX" sz="1200" dirty="0" err="1">
                <a:highlight>
                  <a:srgbClr val="FFFFFF"/>
                </a:highlight>
              </a:rPr>
              <a:t>fp</a:t>
            </a:r>
            <a:r>
              <a:rPr lang="es-MX" sz="1200" dirty="0">
                <a:highlight>
                  <a:srgbClr val="FFFFFF"/>
                </a:highlight>
              </a:rPr>
              <a:t>;</a:t>
            </a:r>
          </a:p>
          <a:p>
            <a:pPr algn="l"/>
            <a:endParaRPr lang="es-MX" sz="1200" dirty="0">
              <a:highlight>
                <a:srgbClr val="FFFFFF"/>
              </a:highlight>
            </a:endParaRPr>
          </a:p>
          <a:p>
            <a:pPr algn="l"/>
            <a:r>
              <a:rPr lang="es-MX" sz="1200" dirty="0">
                <a:highlight>
                  <a:srgbClr val="FFFFFF"/>
                </a:highlight>
              </a:rPr>
              <a:t>	</a:t>
            </a:r>
            <a:r>
              <a:rPr lang="es-MX" sz="1200" dirty="0" err="1">
                <a:highlight>
                  <a:srgbClr val="FFFFFF"/>
                </a:highlight>
              </a:rPr>
              <a:t>fp</a:t>
            </a:r>
            <a:r>
              <a:rPr lang="es-MX" sz="1200" dirty="0">
                <a:highlight>
                  <a:srgbClr val="FFFFFF"/>
                </a:highlight>
              </a:rPr>
              <a:t> </a:t>
            </a:r>
            <a:r>
              <a:rPr lang="es-MX" sz="1200" b="1" dirty="0">
                <a:solidFill>
                  <a:srgbClr val="000080"/>
                </a:solidFill>
                <a:highlight>
                  <a:srgbClr val="FFFFFF"/>
                </a:highlight>
              </a:rPr>
              <a:t>=</a:t>
            </a:r>
            <a:r>
              <a:rPr lang="es-MX" sz="1200" dirty="0">
                <a:highlight>
                  <a:srgbClr val="FFFFFF"/>
                </a:highlight>
              </a:rPr>
              <a:t> </a:t>
            </a:r>
            <a:r>
              <a:rPr lang="es-MX" sz="1200" dirty="0" err="1">
                <a:highlight>
                  <a:srgbClr val="FFFFFF"/>
                </a:highlight>
              </a:rPr>
              <a:t>fopen</a:t>
            </a:r>
            <a:r>
              <a:rPr lang="es-MX" sz="1200" b="1" dirty="0">
                <a:solidFill>
                  <a:srgbClr val="000080"/>
                </a:solidFill>
                <a:highlight>
                  <a:srgbClr val="FFFFFF"/>
                </a:highlight>
              </a:rPr>
              <a:t>("/</a:t>
            </a:r>
            <a:r>
              <a:rPr lang="es-MX" sz="1200" dirty="0" err="1">
                <a:highlight>
                  <a:srgbClr val="FFFFFF"/>
                </a:highlight>
              </a:rPr>
              <a:t>sys</a:t>
            </a:r>
            <a:r>
              <a:rPr lang="es-MX" sz="1200" b="1" dirty="0">
                <a:solidFill>
                  <a:srgbClr val="000080"/>
                </a:solidFill>
                <a:highlight>
                  <a:srgbClr val="FFFFFF"/>
                </a:highlight>
              </a:rPr>
              <a:t>/</a:t>
            </a:r>
            <a:r>
              <a:rPr lang="es-MX" sz="1200" b="1" dirty="0" err="1">
                <a:solidFill>
                  <a:srgbClr val="0000FF"/>
                </a:solidFill>
                <a:highlight>
                  <a:srgbClr val="FFFFFF"/>
                </a:highlight>
              </a:rPr>
              <a:t>class</a:t>
            </a:r>
            <a:r>
              <a:rPr lang="es-MX" sz="1200" b="1" dirty="0">
                <a:solidFill>
                  <a:srgbClr val="000080"/>
                </a:solidFill>
                <a:highlight>
                  <a:srgbClr val="FFFFFF"/>
                </a:highlight>
              </a:rPr>
              <a:t>/</a:t>
            </a:r>
            <a:r>
              <a:rPr lang="es-MX" sz="1200" dirty="0" err="1">
                <a:highlight>
                  <a:srgbClr val="FFFFFF"/>
                </a:highlight>
              </a:rPr>
              <a:t>thermal</a:t>
            </a:r>
            <a:r>
              <a:rPr lang="es-MX" sz="1200" b="1" dirty="0">
                <a:solidFill>
                  <a:srgbClr val="000080"/>
                </a:solidFill>
                <a:highlight>
                  <a:srgbClr val="FFFFFF"/>
                </a:highlight>
              </a:rPr>
              <a:t>/</a:t>
            </a:r>
            <a:r>
              <a:rPr lang="es-MX" sz="1200" dirty="0">
                <a:highlight>
                  <a:srgbClr val="FFFFFF"/>
                </a:highlight>
              </a:rPr>
              <a:t>thermal_zone0</a:t>
            </a:r>
            <a:r>
              <a:rPr lang="es-MX" sz="1200" b="1" dirty="0">
                <a:solidFill>
                  <a:srgbClr val="000080"/>
                </a:solidFill>
                <a:highlight>
                  <a:srgbClr val="FFFFFF"/>
                </a:highlight>
              </a:rPr>
              <a:t>/</a:t>
            </a:r>
            <a:r>
              <a:rPr lang="es-MX" sz="1200" dirty="0" err="1">
                <a:highlight>
                  <a:srgbClr val="FFFFFF"/>
                </a:highlight>
              </a:rPr>
              <a:t>temp</a:t>
            </a:r>
            <a:r>
              <a:rPr lang="es-MX" sz="1200" b="1" dirty="0">
                <a:solidFill>
                  <a:srgbClr val="000080"/>
                </a:solidFill>
                <a:highlight>
                  <a:srgbClr val="FFFFFF"/>
                </a:highlight>
              </a:rPr>
              <a:t>",</a:t>
            </a:r>
            <a:r>
              <a:rPr lang="es-MX" sz="1200" dirty="0">
                <a:highlight>
                  <a:srgbClr val="FFFFFF"/>
                </a:highlight>
              </a:rPr>
              <a:t> </a:t>
            </a:r>
            <a:r>
              <a:rPr lang="es-MX" sz="1200" b="1" dirty="0">
                <a:solidFill>
                  <a:srgbClr val="000080"/>
                </a:solidFill>
                <a:highlight>
                  <a:srgbClr val="FFFFFF"/>
                </a:highlight>
              </a:rPr>
              <a:t>"</a:t>
            </a:r>
            <a:r>
              <a:rPr lang="es-MX" sz="1200" dirty="0">
                <a:highlight>
                  <a:srgbClr val="FFFFFF"/>
                </a:highlight>
              </a:rPr>
              <a:t>r</a:t>
            </a:r>
            <a:r>
              <a:rPr lang="es-MX" sz="1200" b="1" dirty="0">
                <a:solidFill>
                  <a:srgbClr val="000080"/>
                </a:solidFill>
                <a:highlight>
                  <a:srgbClr val="FFFFFF"/>
                </a:highlight>
              </a:rPr>
              <a:t>")</a:t>
            </a:r>
            <a:r>
              <a:rPr lang="es-MX" sz="1200" dirty="0">
                <a:highlight>
                  <a:srgbClr val="FFFFFF"/>
                </a:highlight>
              </a:rPr>
              <a:t>; </a:t>
            </a:r>
          </a:p>
          <a:p>
            <a:pPr algn="l"/>
            <a:r>
              <a:rPr lang="es-MX" sz="1200" dirty="0">
                <a:highlight>
                  <a:srgbClr val="FFFFFF"/>
                </a:highlight>
              </a:rPr>
              <a:t>	</a:t>
            </a:r>
            <a:r>
              <a:rPr lang="es-MX" sz="1200" dirty="0" err="1">
                <a:highlight>
                  <a:srgbClr val="FFFFFF"/>
                </a:highlight>
              </a:rPr>
              <a:t>fgets</a:t>
            </a:r>
            <a:r>
              <a:rPr lang="es-MX" sz="1200" b="1" dirty="0">
                <a:solidFill>
                  <a:srgbClr val="000080"/>
                </a:solidFill>
                <a:highlight>
                  <a:srgbClr val="FFFFFF"/>
                </a:highlight>
              </a:rPr>
              <a:t>(</a:t>
            </a:r>
            <a:r>
              <a:rPr lang="es-MX" sz="1200" dirty="0" err="1">
                <a:highlight>
                  <a:srgbClr val="FFFFFF"/>
                </a:highlight>
              </a:rPr>
              <a:t>temp_from_linux</a:t>
            </a:r>
            <a:r>
              <a:rPr lang="es-MX" sz="1200" b="1" dirty="0">
                <a:solidFill>
                  <a:srgbClr val="000080"/>
                </a:solidFill>
                <a:highlight>
                  <a:srgbClr val="FFFFFF"/>
                </a:highlight>
              </a:rPr>
              <a:t>,</a:t>
            </a:r>
            <a:r>
              <a:rPr lang="es-MX" sz="1200" dirty="0">
                <a:highlight>
                  <a:srgbClr val="FFFFFF"/>
                </a:highlight>
              </a:rPr>
              <a:t> </a:t>
            </a:r>
            <a:r>
              <a:rPr lang="es-MX" sz="1200" dirty="0">
                <a:solidFill>
                  <a:srgbClr val="FF8000"/>
                </a:solidFill>
                <a:highlight>
                  <a:srgbClr val="FFFFFF"/>
                </a:highlight>
              </a:rPr>
              <a:t>5</a:t>
            </a:r>
            <a:r>
              <a:rPr lang="es-MX" sz="1200" b="1" dirty="0">
                <a:solidFill>
                  <a:srgbClr val="000080"/>
                </a:solidFill>
                <a:highlight>
                  <a:srgbClr val="FFFFFF"/>
                </a:highlight>
              </a:rPr>
              <a:t>,</a:t>
            </a:r>
            <a:r>
              <a:rPr lang="es-MX" sz="1200" dirty="0">
                <a:highlight>
                  <a:srgbClr val="FFFFFF"/>
                </a:highlight>
              </a:rPr>
              <a:t> </a:t>
            </a:r>
            <a:r>
              <a:rPr lang="es-MX" sz="1200" dirty="0" err="1">
                <a:highlight>
                  <a:srgbClr val="FFFFFF"/>
                </a:highlight>
              </a:rPr>
              <a:t>fp</a:t>
            </a:r>
            <a:r>
              <a:rPr lang="es-MX" sz="1200" b="1" dirty="0">
                <a:solidFill>
                  <a:srgbClr val="000080"/>
                </a:solidFill>
                <a:highlight>
                  <a:srgbClr val="FFFFFF"/>
                </a:highlight>
              </a:rPr>
              <a:t>)</a:t>
            </a:r>
            <a:r>
              <a:rPr lang="es-MX" sz="1200" dirty="0">
                <a:highlight>
                  <a:srgbClr val="FFFFFF"/>
                </a:highlight>
              </a:rPr>
              <a:t>;</a:t>
            </a:r>
          </a:p>
          <a:p>
            <a:pPr algn="l"/>
            <a:r>
              <a:rPr lang="es-MX" sz="1200" dirty="0">
                <a:highlight>
                  <a:srgbClr val="FFFFFF"/>
                </a:highlight>
              </a:rPr>
              <a:t>	</a:t>
            </a:r>
            <a:r>
              <a:rPr lang="es-MX" sz="1200" dirty="0" err="1">
                <a:highlight>
                  <a:srgbClr val="FFFFFF"/>
                </a:highlight>
              </a:rPr>
              <a:t>fclose</a:t>
            </a:r>
            <a:r>
              <a:rPr lang="es-MX" sz="1200" b="1" dirty="0">
                <a:solidFill>
                  <a:srgbClr val="000080"/>
                </a:solidFill>
                <a:highlight>
                  <a:srgbClr val="FFFFFF"/>
                </a:highlight>
              </a:rPr>
              <a:t>(</a:t>
            </a:r>
            <a:r>
              <a:rPr lang="es-MX" sz="1200" dirty="0" err="1">
                <a:highlight>
                  <a:srgbClr val="FFFFFF"/>
                </a:highlight>
              </a:rPr>
              <a:t>fp</a:t>
            </a:r>
            <a:r>
              <a:rPr lang="es-MX" sz="1200" b="1" dirty="0">
                <a:solidFill>
                  <a:srgbClr val="000080"/>
                </a:solidFill>
                <a:highlight>
                  <a:srgbClr val="FFFFFF"/>
                </a:highlight>
              </a:rPr>
              <a:t>)</a:t>
            </a:r>
            <a:r>
              <a:rPr lang="es-MX" sz="1200" dirty="0">
                <a:highlight>
                  <a:srgbClr val="FFFFFF"/>
                </a:highlight>
              </a:rPr>
              <a:t>;</a:t>
            </a:r>
          </a:p>
          <a:p>
            <a:pPr algn="l"/>
            <a:r>
              <a:rPr lang="es-MX" sz="1200" dirty="0">
                <a:highlight>
                  <a:srgbClr val="FFFFFF"/>
                </a:highlight>
              </a:rPr>
              <a:t>	</a:t>
            </a:r>
          </a:p>
          <a:p>
            <a:pPr algn="l"/>
            <a:r>
              <a:rPr lang="es-MX" sz="1200" dirty="0">
                <a:highlight>
                  <a:srgbClr val="FFFFFF"/>
                </a:highlight>
              </a:rPr>
              <a:t>	</a:t>
            </a:r>
            <a:r>
              <a:rPr lang="es-MX" sz="1200" dirty="0" err="1">
                <a:solidFill>
                  <a:srgbClr val="8000FF"/>
                </a:solidFill>
                <a:highlight>
                  <a:srgbClr val="FFFFFF"/>
                </a:highlight>
              </a:rPr>
              <a:t>int</a:t>
            </a:r>
            <a:r>
              <a:rPr lang="es-MX" sz="1200" dirty="0">
                <a:highlight>
                  <a:srgbClr val="FFFFFF"/>
                </a:highlight>
              </a:rPr>
              <a:t> </a:t>
            </a:r>
            <a:r>
              <a:rPr lang="es-MX" sz="1200" dirty="0" err="1">
                <a:highlight>
                  <a:srgbClr val="FFFFFF"/>
                </a:highlight>
              </a:rPr>
              <a:t>temp</a:t>
            </a:r>
            <a:r>
              <a:rPr lang="es-MX" sz="1200" dirty="0">
                <a:highlight>
                  <a:srgbClr val="FFFFFF"/>
                </a:highlight>
              </a:rPr>
              <a:t> </a:t>
            </a:r>
            <a:r>
              <a:rPr lang="es-MX" sz="1200" b="1" dirty="0">
                <a:solidFill>
                  <a:srgbClr val="000080"/>
                </a:solidFill>
                <a:highlight>
                  <a:srgbClr val="FFFFFF"/>
                </a:highlight>
              </a:rPr>
              <a:t>=</a:t>
            </a:r>
            <a:r>
              <a:rPr lang="es-MX" sz="1200" dirty="0">
                <a:highlight>
                  <a:srgbClr val="FFFFFF"/>
                </a:highlight>
              </a:rPr>
              <a:t> </a:t>
            </a:r>
            <a:r>
              <a:rPr lang="es-MX" sz="1200" dirty="0" err="1">
                <a:highlight>
                  <a:srgbClr val="FFFFFF"/>
                </a:highlight>
              </a:rPr>
              <a:t>atoi</a:t>
            </a:r>
            <a:r>
              <a:rPr lang="es-MX" sz="1200" b="1" dirty="0">
                <a:solidFill>
                  <a:srgbClr val="000080"/>
                </a:solidFill>
                <a:highlight>
                  <a:srgbClr val="FFFFFF"/>
                </a:highlight>
              </a:rPr>
              <a:t>(</a:t>
            </a:r>
            <a:r>
              <a:rPr lang="es-MX" sz="1200" dirty="0" err="1">
                <a:highlight>
                  <a:srgbClr val="FFFFFF"/>
                </a:highlight>
              </a:rPr>
              <a:t>temp_from_linux</a:t>
            </a:r>
            <a:r>
              <a:rPr lang="es-MX" sz="1200" b="1" dirty="0">
                <a:solidFill>
                  <a:srgbClr val="000080"/>
                </a:solidFill>
                <a:highlight>
                  <a:srgbClr val="FFFFFF"/>
                </a:highlight>
              </a:rPr>
              <a:t>)</a:t>
            </a:r>
            <a:r>
              <a:rPr lang="es-MX" sz="1200" dirty="0">
                <a:highlight>
                  <a:srgbClr val="FFFFFF"/>
                </a:highlight>
              </a:rPr>
              <a:t>;</a:t>
            </a:r>
          </a:p>
          <a:p>
            <a:pPr algn="l"/>
            <a:r>
              <a:rPr lang="es-MX" sz="1200" dirty="0">
                <a:highlight>
                  <a:srgbClr val="FFFFFF"/>
                </a:highlight>
              </a:rPr>
              <a:t>	</a:t>
            </a:r>
            <a:r>
              <a:rPr lang="es-MX" sz="1200" dirty="0" err="1">
                <a:highlight>
                  <a:srgbClr val="FFFFFF"/>
                </a:highlight>
              </a:rPr>
              <a:t>temp</a:t>
            </a:r>
            <a:r>
              <a:rPr lang="es-MX" sz="1200" dirty="0">
                <a:highlight>
                  <a:srgbClr val="FFFFFF"/>
                </a:highlight>
              </a:rPr>
              <a:t> </a:t>
            </a:r>
            <a:r>
              <a:rPr lang="es-MX" sz="1200" b="1" dirty="0">
                <a:solidFill>
                  <a:srgbClr val="000080"/>
                </a:solidFill>
                <a:highlight>
                  <a:srgbClr val="FFFFFF"/>
                </a:highlight>
              </a:rPr>
              <a:t>/=</a:t>
            </a:r>
            <a:r>
              <a:rPr lang="es-MX" sz="1200" dirty="0">
                <a:highlight>
                  <a:srgbClr val="FFFFFF"/>
                </a:highlight>
              </a:rPr>
              <a:t> 100;</a:t>
            </a:r>
          </a:p>
          <a:p>
            <a:pPr algn="l"/>
            <a:r>
              <a:rPr lang="es-MX" sz="1200" dirty="0">
                <a:highlight>
                  <a:srgbClr val="FFFFFF"/>
                </a:highlight>
              </a:rPr>
              <a:t>	</a:t>
            </a:r>
            <a:r>
              <a:rPr lang="es-MX" sz="1200" dirty="0" err="1">
                <a:solidFill>
                  <a:srgbClr val="8000FF"/>
                </a:solidFill>
                <a:highlight>
                  <a:srgbClr val="FFFFFF"/>
                </a:highlight>
              </a:rPr>
              <a:t>return</a:t>
            </a:r>
            <a:r>
              <a:rPr lang="es-MX" sz="1200" dirty="0">
                <a:highlight>
                  <a:srgbClr val="FFFFFF"/>
                </a:highlight>
              </a:rPr>
              <a:t> </a:t>
            </a:r>
            <a:r>
              <a:rPr lang="es-MX" sz="1200" dirty="0" err="1">
                <a:highlight>
                  <a:srgbClr val="FFFFFF"/>
                </a:highlight>
              </a:rPr>
              <a:t>temp</a:t>
            </a:r>
            <a:r>
              <a:rPr lang="es-MX" sz="1200" dirty="0">
                <a:highlight>
                  <a:srgbClr val="FFFFFF"/>
                </a:highlight>
              </a:rPr>
              <a:t>;  </a:t>
            </a:r>
          </a:p>
          <a:p>
            <a:pPr algn="l"/>
            <a:r>
              <a:rPr lang="es-MX" sz="1200" dirty="0">
                <a:solidFill>
                  <a:srgbClr val="808080"/>
                </a:solidFill>
                <a:highlight>
                  <a:srgbClr val="FFFFFF"/>
                </a:highlight>
              </a:rPr>
              <a:t>}</a:t>
            </a:r>
            <a:endParaRPr lang="es-MX" sz="1200" dirty="0">
              <a:highlight>
                <a:srgbClr val="FFFFFF"/>
              </a:highlight>
            </a:endParaRPr>
          </a:p>
        </p:txBody>
      </p:sp>
      <p:pic>
        <p:nvPicPr>
          <p:cNvPr id="11" name="Bild 1" descr="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800416" flipH="1" flipV="1">
            <a:off x="3538044" y="3070001"/>
            <a:ext cx="557212" cy="900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descr="http://icon-download.com/logo/linux-penguin-sketched-logo-outline.png/256/00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77243"/>
            <a:ext cx="1968153" cy="196815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p:cNvSpPr>
          <p:nvPr/>
        </p:nvSpPr>
        <p:spPr bwMode="auto">
          <a:xfrm>
            <a:off x="5796136" y="1544788"/>
            <a:ext cx="3030426" cy="500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r>
              <a:rPr lang="es-MX" sz="1100" i="1" dirty="0" smtClean="0">
                <a:solidFill>
                  <a:srgbClr val="4D4D4D"/>
                </a:solidFill>
                <a:latin typeface="Lato Light" charset="0"/>
                <a:ea typeface="ＭＳ Ｐゴシック" charset="0"/>
                <a:cs typeface="Lato Light" charset="0"/>
                <a:sym typeface="Lato Light" charset="0"/>
              </a:rPr>
              <a:t>El manejo de archivos es exactamente como en lenguaje C / C++.</a:t>
            </a:r>
            <a:endParaRPr lang="en-US" sz="1100" dirty="0">
              <a:solidFill>
                <a:srgbClr val="4D4D4D"/>
              </a:solidFill>
              <a:latin typeface="Lato Light" charset="0"/>
              <a:ea typeface="ＭＳ Ｐゴシック" charset="0"/>
              <a:cs typeface="Lato Light" charset="0"/>
              <a:sym typeface="Lato Light" charset="0"/>
            </a:endParaRPr>
          </a:p>
        </p:txBody>
      </p:sp>
      <p:pic>
        <p:nvPicPr>
          <p:cNvPr id="12" name="Bild 1" descr="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52411">
            <a:off x="5967827" y="2141594"/>
            <a:ext cx="557212" cy="900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488966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p:cNvSpPr>
          <p:nvPr/>
        </p:nvSpPr>
        <p:spPr bwMode="auto">
          <a:xfrm>
            <a:off x="1259632" y="2427734"/>
            <a:ext cx="6624736" cy="6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r">
              <a:lnSpc>
                <a:spcPct val="70000"/>
              </a:lnSpc>
            </a:pPr>
            <a:r>
              <a:rPr lang="es-MX" sz="3800" dirty="0" smtClean="0">
                <a:solidFill>
                  <a:schemeClr val="tx1"/>
                </a:solidFill>
                <a:latin typeface="Bebas Neue" charset="0"/>
                <a:ea typeface="ＭＳ Ｐゴシック" charset="0"/>
                <a:cs typeface="Bebas Neue" charset="0"/>
                <a:sym typeface="Bebas Neue" charset="0"/>
              </a:rPr>
              <a:t>Como funciona internamente el Sketch ?</a:t>
            </a:r>
          </a:p>
        </p:txBody>
      </p:sp>
      <p:sp>
        <p:nvSpPr>
          <p:cNvPr id="32784" name="Rectangle 16"/>
          <p:cNvSpPr>
            <a:spLocks/>
          </p:cNvSpPr>
          <p:nvPr/>
        </p:nvSpPr>
        <p:spPr bwMode="auto">
          <a:xfrm>
            <a:off x="122566" y="2861797"/>
            <a:ext cx="5169513" cy="69993"/>
          </a:xfrm>
          <a:prstGeom prst="rect">
            <a:avLst/>
          </a:prstGeom>
          <a:solidFill>
            <a:schemeClr val="accent2"/>
          </a:solidFill>
          <a:ln>
            <a:noFill/>
          </a:ln>
          <a:extLst/>
        </p:spPr>
        <p:txBody>
          <a:bodyPr lIns="0" tIns="0" rIns="0" bIns="0"/>
          <a:lstStyle/>
          <a:p>
            <a:endParaRPr lang="en-US"/>
          </a:p>
        </p:txBody>
      </p:sp>
      <p:pic>
        <p:nvPicPr>
          <p:cNvPr id="4" name="Picture 2" descr="http://icon-download.com/logo/linux-penguin-sketched-logo-outline.png/256/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059582"/>
            <a:ext cx="1968153" cy="1968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1308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Custom 25">
      <a:dk1>
        <a:srgbClr val="000000"/>
      </a:dk1>
      <a:lt1>
        <a:srgbClr val="FFFFFF"/>
      </a:lt1>
      <a:dk2>
        <a:srgbClr val="0096E1"/>
      </a:dk2>
      <a:lt2>
        <a:srgbClr val="737373"/>
      </a:lt2>
      <a:accent1>
        <a:srgbClr val="012495"/>
      </a:accent1>
      <a:accent2>
        <a:srgbClr val="00AFFF"/>
      </a:accent2>
      <a:accent3>
        <a:srgbClr val="43C1FF"/>
      </a:accent3>
      <a:accent4>
        <a:srgbClr val="3C3C3C"/>
      </a:accent4>
      <a:accent5>
        <a:srgbClr val="828282"/>
      </a:accent5>
      <a:accent6>
        <a:srgbClr val="C8C8C8"/>
      </a:accent6>
      <a:hlink>
        <a:srgbClr val="3445A1"/>
      </a:hlink>
      <a:folHlink>
        <a:srgbClr val="3FA7D7"/>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3234</TotalTime>
  <Pages>0</Pages>
  <Words>1909</Words>
  <Characters>0</Characters>
  <Application>Microsoft Office PowerPoint</Application>
  <PresentationFormat>On-screen Show (16:9)</PresentationFormat>
  <Lines>0</Lines>
  <Paragraphs>311</Paragraphs>
  <Slides>27</Slides>
  <Notes>0</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27</vt:i4>
      </vt:variant>
    </vt:vector>
  </HeadingPairs>
  <TitlesOfParts>
    <vt:vector size="48" baseType="lpstr">
      <vt:lpstr>ＭＳ Ｐゴシック</vt:lpstr>
      <vt:lpstr>Bebas Neue</vt:lpstr>
      <vt:lpstr>Calibri</vt:lpstr>
      <vt:lpstr>Courier New</vt:lpstr>
      <vt:lpstr>Gill Sans</vt:lpstr>
      <vt:lpstr>Lato Light</vt:lpstr>
      <vt:lpstr>ヒラギノ角ゴ ProN W3</vt:lpstr>
      <vt:lpstr>Title &amp; Subtitle</vt:lpstr>
      <vt:lpstr>Title &amp; Bullets</vt:lpstr>
      <vt:lpstr>Title - Center</vt:lpstr>
      <vt:lpstr>Bullets</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Hector Cabrera</cp:lastModifiedBy>
  <cp:revision>443</cp:revision>
  <dcterms:modified xsi:type="dcterms:W3CDTF">2014-11-25T18:26:33Z</dcterms:modified>
</cp:coreProperties>
</file>