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9"/>
  </p:notesMasterIdLst>
  <p:sldIdLst>
    <p:sldId id="256" r:id="rId15"/>
    <p:sldId id="355" r:id="rId16"/>
    <p:sldId id="360" r:id="rId17"/>
    <p:sldId id="393" r:id="rId18"/>
    <p:sldId id="358" r:id="rId19"/>
    <p:sldId id="395" r:id="rId20"/>
    <p:sldId id="412" r:id="rId21"/>
    <p:sldId id="384" r:id="rId22"/>
    <p:sldId id="362" r:id="rId23"/>
    <p:sldId id="368" r:id="rId24"/>
    <p:sldId id="394" r:id="rId25"/>
    <p:sldId id="402" r:id="rId26"/>
    <p:sldId id="366" r:id="rId27"/>
    <p:sldId id="401" r:id="rId28"/>
    <p:sldId id="410" r:id="rId29"/>
    <p:sldId id="403" r:id="rId30"/>
    <p:sldId id="409" r:id="rId31"/>
    <p:sldId id="408" r:id="rId32"/>
    <p:sldId id="411" r:id="rId33"/>
    <p:sldId id="404" r:id="rId34"/>
    <p:sldId id="405" r:id="rId35"/>
    <p:sldId id="406" r:id="rId36"/>
    <p:sldId id="407" r:id="rId37"/>
    <p:sldId id="354" r:id="rId38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8572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0287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20015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371600" algn="l" defTabSz="17145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AD9"/>
    <a:srgbClr val="00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95" autoAdjust="0"/>
  </p:normalViewPr>
  <p:slideViewPr>
    <p:cSldViewPr>
      <p:cViewPr varScale="1">
        <p:scale>
          <a:sx n="153" d="100"/>
          <a:sy n="153" d="100"/>
        </p:scale>
        <p:origin x="-33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5A59D-70F8-D247-82DD-BA5A6D366B3E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35223-E47F-1946-8A6D-4B121950ACD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07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523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7494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288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84878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8799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253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836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09122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34977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90728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284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862013"/>
            <a:ext cx="1959769" cy="2381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62013"/>
            <a:ext cx="5822156" cy="2381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7931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8864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115050" cy="4388644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786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8614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9892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97126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462087"/>
            <a:ext cx="1885950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5563" y="1462087"/>
            <a:ext cx="1885950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8965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008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361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04400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65680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9004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7682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614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133350"/>
            <a:ext cx="1959769" cy="453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33350"/>
            <a:ext cx="5822156" cy="453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872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833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968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07374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1462087"/>
            <a:ext cx="3890963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462087"/>
            <a:ext cx="3890963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190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70996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4201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60398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095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4870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60098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2851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133350"/>
            <a:ext cx="1959769" cy="453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33350"/>
            <a:ext cx="5822156" cy="453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9170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5901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90876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1575" y="1462087"/>
            <a:ext cx="1726406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5131" y="1462087"/>
            <a:ext cx="1726406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4423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2716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246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909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54879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53383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28695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11009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133350"/>
            <a:ext cx="1959769" cy="453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33350"/>
            <a:ext cx="5822156" cy="453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092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88803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7108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31802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462087"/>
            <a:ext cx="1885950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5563" y="1462087"/>
            <a:ext cx="1885950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9150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8076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54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1462087"/>
            <a:ext cx="3890963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462087"/>
            <a:ext cx="3890963" cy="320516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26914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7297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76305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88955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0016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133350"/>
            <a:ext cx="1959769" cy="453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33350"/>
            <a:ext cx="5822156" cy="453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239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548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2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8058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3350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86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47980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984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133350"/>
            <a:ext cx="1959769" cy="453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133350"/>
            <a:ext cx="5822156" cy="453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51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8747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438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1626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497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331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57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0376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45128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8213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56531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19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0150"/>
            <a:ext cx="2057400" cy="33944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611505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4135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8626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148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00972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666750"/>
            <a:ext cx="3890963" cy="38052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666750"/>
            <a:ext cx="3890963" cy="3805238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799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7423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202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2647950"/>
            <a:ext cx="3890963" cy="59531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2647950"/>
            <a:ext cx="3890963" cy="59531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584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62022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816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66505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2524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266009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115050" cy="42660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0605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1209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6444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35937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608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27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643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2369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2669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274306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46318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890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0150"/>
            <a:ext cx="2057400" cy="358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6115050" cy="3581400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24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6771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446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74724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24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0580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5202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170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22219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90828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22154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287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0150"/>
            <a:ext cx="2057400" cy="3581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6115050" cy="3581400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272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010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8805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73474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06720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2586037"/>
            <a:ext cx="2324100" cy="173831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3713" y="2586037"/>
            <a:ext cx="2324100" cy="173831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65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8726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470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41654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83304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27855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26186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1475" y="804862"/>
            <a:ext cx="1176338" cy="3519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2" y="804862"/>
            <a:ext cx="3471863" cy="3519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745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9801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982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03696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</p:spPr>
        <p:txBody>
          <a:bodyPr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40937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2586037"/>
            <a:ext cx="2324100" cy="173831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3713" y="2586037"/>
            <a:ext cx="2324100" cy="1738313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2922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4562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9741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59023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02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5848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9277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81475" y="804862"/>
            <a:ext cx="1176338" cy="35194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2" y="804862"/>
            <a:ext cx="3471863" cy="35194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1333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 algn="ctr">
              <a:buNone/>
              <a:defRPr/>
            </a:lvl1pPr>
            <a:lvl2pPr marL="171450" indent="0" algn="ctr">
              <a:buNone/>
              <a:defRPr/>
            </a:lvl2pPr>
            <a:lvl3pPr marL="342900" indent="0" algn="ctr">
              <a:buNone/>
              <a:defRPr/>
            </a:lvl3pPr>
            <a:lvl4pPr marL="514350" indent="0" algn="ctr">
              <a:buNone/>
              <a:defRPr/>
            </a:lvl4pPr>
            <a:lvl5pPr marL="685800" indent="0" algn="ctr">
              <a:buNone/>
              <a:defRPr/>
            </a:lvl5pPr>
            <a:lvl6pPr marL="857250" indent="0" algn="ctr">
              <a:buNone/>
              <a:defRPr/>
            </a:lvl6pPr>
            <a:lvl7pPr marL="1028700" indent="0" algn="ctr">
              <a:buNone/>
              <a:defRPr/>
            </a:lvl7pPr>
            <a:lvl8pPr marL="1200150" indent="0" algn="ctr">
              <a:buNone/>
              <a:defRPr/>
            </a:lvl8pPr>
            <a:lvl9pPr marL="1371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216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</p:spPr>
        <p:txBody>
          <a:bodyPr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55564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2693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800"/>
            </a:lvl1pPr>
            <a:lvl2pPr marL="171450" indent="0">
              <a:buNone/>
              <a:defRPr sz="700"/>
            </a:lvl2pPr>
            <a:lvl3pPr marL="342900" indent="0">
              <a:buNone/>
              <a:defRPr sz="600"/>
            </a:lvl3pPr>
            <a:lvl4pPr marL="514350" indent="0">
              <a:buNone/>
              <a:defRPr sz="500"/>
            </a:lvl4pPr>
            <a:lvl5pPr marL="685800" indent="0">
              <a:buNone/>
              <a:defRPr sz="500"/>
            </a:lvl5pPr>
            <a:lvl6pPr marL="857250" indent="0">
              <a:buNone/>
              <a:defRPr sz="500"/>
            </a:lvl6pPr>
            <a:lvl7pPr marL="1028700" indent="0">
              <a:buNone/>
              <a:defRPr sz="500"/>
            </a:lvl7pPr>
            <a:lvl8pPr marL="1200150" indent="0">
              <a:buNone/>
              <a:defRPr sz="500"/>
            </a:lvl8pPr>
            <a:lvl9pPr marL="13716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6151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816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90" tIns="17145" rIns="34290" bIns="17145" anchor="b"/>
          <a:lstStyle>
            <a:lvl1pPr marL="0" indent="0">
              <a:buNone/>
              <a:defRPr sz="900" b="1"/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4628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2860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50835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90" tIns="17145" rIns="34290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114" cy="351829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39257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6" y="3600450"/>
            <a:ext cx="5486400" cy="425053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1200"/>
            </a:lvl1pPr>
            <a:lvl2pPr marL="171450" indent="0">
              <a:buNone/>
              <a:defRPr sz="1100"/>
            </a:lvl2pPr>
            <a:lvl3pPr marL="342900" indent="0">
              <a:buNone/>
              <a:defRPr sz="900"/>
            </a:lvl3pPr>
            <a:lvl4pPr marL="514350" indent="0">
              <a:buNone/>
              <a:defRPr sz="800"/>
            </a:lvl4pPr>
            <a:lvl5pPr marL="685800" indent="0">
              <a:buNone/>
              <a:defRPr sz="800"/>
            </a:lvl5pPr>
            <a:lvl6pPr marL="857250" indent="0">
              <a:buNone/>
              <a:defRPr sz="800"/>
            </a:lvl6pPr>
            <a:lvl7pPr marL="1028700" indent="0">
              <a:buNone/>
              <a:defRPr sz="800"/>
            </a:lvl7pPr>
            <a:lvl8pPr marL="1200150" indent="0">
              <a:buNone/>
              <a:defRPr sz="800"/>
            </a:lvl8pPr>
            <a:lvl9pPr marL="1371600" indent="0">
              <a:buNone/>
              <a:defRPr sz="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6" y="4025503"/>
            <a:ext cx="5486400" cy="603647"/>
          </a:xfrm>
          <a:prstGeom prst="rect">
            <a:avLst/>
          </a:prstGeom>
        </p:spPr>
        <p:txBody>
          <a:bodyPr vert="horz" lIns="34290" tIns="17145" rIns="34290" bIns="17145"/>
          <a:lstStyle>
            <a:lvl1pPr marL="0" indent="0">
              <a:buNone/>
              <a:defRPr sz="500"/>
            </a:lvl1pPr>
            <a:lvl2pPr marL="171450" indent="0">
              <a:buNone/>
              <a:defRPr sz="500"/>
            </a:lvl2pPr>
            <a:lvl3pPr marL="342900" indent="0">
              <a:buNone/>
              <a:defRPr sz="400"/>
            </a:lvl3pPr>
            <a:lvl4pPr marL="514350" indent="0">
              <a:buNone/>
              <a:defRPr sz="300"/>
            </a:lvl4pPr>
            <a:lvl5pPr marL="685800" indent="0">
              <a:buNone/>
              <a:defRPr sz="300"/>
            </a:lvl5pPr>
            <a:lvl6pPr marL="857250" indent="0">
              <a:buNone/>
              <a:defRPr sz="300"/>
            </a:lvl6pPr>
            <a:lvl7pPr marL="1028700" indent="0">
              <a:buNone/>
              <a:defRPr sz="300"/>
            </a:lvl7pPr>
            <a:lvl8pPr marL="1200150" indent="0">
              <a:buNone/>
              <a:defRPr sz="300"/>
            </a:lvl8pPr>
            <a:lvl9pPr marL="1371600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23558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548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350"/>
            <a:ext cx="2057400" cy="44612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"/>
            <a:ext cx="6115050" cy="4461272"/>
          </a:xfrm>
          <a:prstGeom prst="rect">
            <a:avLst/>
          </a:prstGeom>
        </p:spPr>
        <p:txBody>
          <a:bodyPr vert="eaVert" lIns="34290" tIns="17145" rIns="34290" bIns="1714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227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862012"/>
            <a:ext cx="783907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2647950"/>
            <a:ext cx="7839075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578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5247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1916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858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573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287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6002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716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33350"/>
            <a:ext cx="7839075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462087"/>
            <a:ext cx="382905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33350"/>
            <a:ext cx="7839075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1462087"/>
            <a:ext cx="7839075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33350"/>
            <a:ext cx="7839075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81575" y="1462087"/>
            <a:ext cx="3509963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462087"/>
            <a:ext cx="382905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33350"/>
            <a:ext cx="7839075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619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8638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695325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862013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287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001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3716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4305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00" indent="-261938" algn="l" rtl="0" fontAlgn="base">
        <a:spcBef>
          <a:spcPts val="2588"/>
        </a:spcBef>
        <a:spcAft>
          <a:spcPct val="0"/>
        </a:spcAft>
        <a:buSzPct val="171000"/>
        <a:buFont typeface="Gill San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33350"/>
            <a:ext cx="7839075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1462087"/>
            <a:ext cx="7839075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00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673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3342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0011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668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382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097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811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526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566863"/>
            <a:ext cx="78390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666750"/>
            <a:ext cx="7839075" cy="38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00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66738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33425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00113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668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382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097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58115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52600" indent="-300038" algn="l" rtl="0" fontAlgn="base">
        <a:spcBef>
          <a:spcPts val="2738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3886200"/>
            <a:ext cx="78390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3886200"/>
            <a:ext cx="783907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804862"/>
            <a:ext cx="470535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2586037"/>
            <a:ext cx="470535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804862"/>
            <a:ext cx="470535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2586037"/>
            <a:ext cx="470535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33450" y="133350"/>
            <a:ext cx="7277100" cy="129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191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5788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52475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19163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0858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2573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4287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60020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71650" indent="-300038" algn="l" rtl="0" fontAlgn="base">
        <a:spcBef>
          <a:spcPts val="1950"/>
        </a:spcBef>
        <a:spcAft>
          <a:spcPct val="0"/>
        </a:spcAft>
        <a:buSzPct val="171000"/>
        <a:buFont typeface="Gill Sans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makezineblog.files.wordpress.com/2014/04/1h1a7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71" y="77155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979712" y="3782516"/>
            <a:ext cx="5184576" cy="805458"/>
            <a:chOff x="0" y="0"/>
            <a:chExt cx="6528" cy="1352"/>
          </a:xfrm>
        </p:grpSpPr>
        <p:sp>
          <p:nvSpPr>
            <p:cNvPr id="15363" name="Rectangle 3"/>
            <p:cNvSpPr>
              <a:spLocks/>
            </p:cNvSpPr>
            <p:nvPr/>
          </p:nvSpPr>
          <p:spPr bwMode="auto">
            <a:xfrm>
              <a:off x="106" y="0"/>
              <a:ext cx="6315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70000"/>
                </a:lnSpc>
              </a:pPr>
              <a:r>
                <a:rPr lang="es-MX" sz="2800" dirty="0">
                  <a:solidFill>
                    <a:schemeClr val="tx1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Intel Galileo: </a:t>
              </a:r>
              <a:r>
                <a:rPr lang="es-MX" sz="2800" dirty="0" smtClean="0">
                  <a:solidFill>
                    <a:schemeClr val="accent2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EEPROM y Ethernet</a:t>
              </a:r>
              <a:endParaRPr lang="es-MX" sz="2800" dirty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  <p:sp>
          <p:nvSpPr>
            <p:cNvPr id="15364" name="Rectangle 4"/>
            <p:cNvSpPr>
              <a:spLocks/>
            </p:cNvSpPr>
            <p:nvPr/>
          </p:nvSpPr>
          <p:spPr bwMode="auto">
            <a:xfrm>
              <a:off x="0" y="680"/>
              <a:ext cx="652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es-MX" sz="1200" dirty="0"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2646760" y="3559274"/>
            <a:ext cx="3868936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>
              <a:ln>
                <a:solidFill>
                  <a:schemeClr val="bg2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1" name="Rectangle 13"/>
          <p:cNvSpPr>
            <a:spLocks/>
          </p:cNvSpPr>
          <p:nvPr/>
        </p:nvSpPr>
        <p:spPr bwMode="auto">
          <a:xfrm>
            <a:off x="5004048" y="195486"/>
            <a:ext cx="3843436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70000"/>
              </a:lnSpc>
            </a:pPr>
            <a:r>
              <a:rPr lang="es-MX" sz="38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Ethernet.begin</a:t>
            </a:r>
            <a:r>
              <a:rPr lang="es-MX" sz="3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()</a:t>
            </a:r>
          </a:p>
          <a:p>
            <a:pPr algn="r">
              <a:lnSpc>
                <a:spcPct val="70000"/>
              </a:lnSpc>
            </a:pPr>
            <a:r>
              <a:rPr lang="es-MX" sz="3800" dirty="0" err="1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Ethernet.localIP</a:t>
            </a:r>
            <a:r>
              <a:rPr lang="es-MX" sz="38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()</a:t>
            </a: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6575815" y="2115294"/>
            <a:ext cx="2167185" cy="27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Ethernet.localIP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Esta rutina regresa la dirección IP asignada a la tarjeta Galileo en el formato: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xxx . </a:t>
            </a:r>
            <a:r>
              <a:rPr lang="es-MX" sz="1100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x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xx . </a:t>
            </a:r>
            <a:r>
              <a:rPr lang="es-MX" sz="1100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x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xx . xxx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lvl="2" algn="l"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Ethernet.localIP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lvl="2" algn="l">
              <a:lnSpc>
                <a:spcPct val="110000"/>
              </a:lnSpc>
            </a:pPr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>
            <a:off x="4716016" y="1678310"/>
            <a:ext cx="4114800" cy="3333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>
            <a:off x="3635896" y="2115294"/>
            <a:ext cx="2167185" cy="27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Ethernet.begin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Establece los parámetros mínimos de la conexión a la red. En caso de no poder establecer la conexión la rutina regresa un 0.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</a:t>
            </a:r>
            <a:r>
              <a:rPr lang="es-MX" sz="1100" b="1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:</a:t>
            </a:r>
            <a:endParaRPr lang="es-MX" sz="1100" b="1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lvl="2" algn="l"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Ethernet.begin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(MAC)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MAC: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Dirección física de la tarjeta de red de Galileo.</a:t>
            </a:r>
          </a:p>
        </p:txBody>
      </p:sp>
      <p:sp>
        <p:nvSpPr>
          <p:cNvPr id="7" name="Rectangle 15"/>
          <p:cNvSpPr>
            <a:spLocks/>
          </p:cNvSpPr>
          <p:nvPr/>
        </p:nvSpPr>
        <p:spPr bwMode="auto">
          <a:xfrm>
            <a:off x="86295" y="167681"/>
            <a:ext cx="2570360" cy="254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biblioteca Ethernet puede iniciar la conexión de red esperando un servidor DHCP, o con asignación estática de IP. Ambos casos son manejados por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Ethernet.begin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(), el comportamiento de esta rutina depende del numero de parámetros utilizados durante su invocación.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43808" y="165869"/>
            <a:ext cx="504056" cy="461665"/>
            <a:chOff x="1187624" y="3676259"/>
            <a:chExt cx="792088" cy="735647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187624" y="3723878"/>
              <a:ext cx="792088" cy="612647"/>
            </a:xfrm>
            <a:prstGeom prst="wedgeRoundRectCallout">
              <a:avLst>
                <a:gd name="adj1" fmla="val -37521"/>
                <a:gd name="adj2" fmla="val 74734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57964" y="3676259"/>
              <a:ext cx="451405" cy="735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 smtClean="0">
                  <a:solidFill>
                    <a:srgbClr val="00AFFF"/>
                  </a:solidFill>
                </a:rPr>
                <a:t>!</a:t>
              </a:r>
              <a:endParaRPr lang="es-MX" sz="2400" b="1" dirty="0">
                <a:solidFill>
                  <a:srgbClr val="00AFFF"/>
                </a:solidFill>
              </a:endParaRPr>
            </a:p>
          </p:txBody>
        </p:sp>
      </p:grpSp>
      <p:pic>
        <p:nvPicPr>
          <p:cNvPr id="2050" name="Picture 2" descr="http://upload.wikimedia.org/wikipedia/commons/1/15/Embedded_World_2014_Intel_Galileo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79510" y="2859782"/>
            <a:ext cx="3240361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 96" descr="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8289" flipV="1">
            <a:off x="3172475" y="4040008"/>
            <a:ext cx="185806" cy="68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 rot="10800000" flipH="1">
            <a:off x="6228184" y="2824088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4.mos.techradar.futurecdn.net/art/software/linux_penguin-580-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2956" y="1649202"/>
            <a:ext cx="721727" cy="7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5" name="Rectangle 1"/>
          <p:cNvSpPr>
            <a:spLocks/>
          </p:cNvSpPr>
          <p:nvPr/>
        </p:nvSpPr>
        <p:spPr bwMode="auto">
          <a:xfrm>
            <a:off x="6241677" y="267494"/>
            <a:ext cx="22907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Código</a:t>
            </a:r>
          </a:p>
          <a:p>
            <a:pPr algn="l">
              <a:lnSpc>
                <a:spcPct val="70000"/>
              </a:lnSpc>
            </a:pPr>
            <a:r>
              <a:rPr lang="en-US" sz="4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ip2lcd.ino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4769177" y="1649202"/>
            <a:ext cx="2124500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dirección MAC de Galileo debe ser proporcionada para iniciar una conexión a red.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4415259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2" y="411510"/>
            <a:ext cx="4687502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#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include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LiquidCrystal.h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</a:t>
            </a:r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#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include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Ethernet.h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</a:t>
            </a:r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byte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mac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[]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0x98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0x4F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0xEE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0x00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0xF4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0x8C 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LiquidCrystal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8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9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4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6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7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void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setup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lcd.begin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16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2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system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("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ifdown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eth0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delay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500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system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("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ifup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eth0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delay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500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Ethernet.begin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mac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==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lcd.setCursor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lcd.print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("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No IP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-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DHCP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</a:t>
            </a:r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for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;;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else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lcd.setCursor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lcd.print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("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IP: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lcd.setCursor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lcd.print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MX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Ethernet.localIP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())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</a:p>
          <a:p>
            <a:pPr algn="l"/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void</a:t>
            </a:r>
            <a:r>
              <a:rPr lang="es-MX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loop</a:t>
            </a:r>
            <a:r>
              <a:rPr lang="es-MX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r>
              <a:rPr lang="es-MX" sz="1100" dirty="0" smtClean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{}</a:t>
            </a:r>
            <a:endParaRPr lang="es-MX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</p:txBody>
      </p:sp>
      <p:pic>
        <p:nvPicPr>
          <p:cNvPr id="8" name="Bild 1" descr="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725" flipV="1">
            <a:off x="3958060" y="1088984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4981150" y="2431182"/>
            <a:ext cx="3767313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Estos comandos permiten que la tarjeta de red de Galileo pueda cambiar de configuración entre cargas de diferentes sketch. (Mas a delante se elabora sobre los comandos).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0" name="Bild 11" descr="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642" flipH="1">
            <a:off x="3275856" y="4061068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53" descr="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202" flipH="1">
            <a:off x="3119874" y="2991841"/>
            <a:ext cx="833438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3995936" y="3147814"/>
            <a:ext cx="3718364" cy="37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Petición de dirección a servidor DHCP.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Ethernet.begin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 solicita una dirección a un servidor DHCP.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6" name="Bild 60" descr="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246">
            <a:off x="2141975" y="2200665"/>
            <a:ext cx="27892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4310020" y="4011910"/>
            <a:ext cx="3718364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 se a asignado de manera exitosa una dirección IP, esta se muestra en el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display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!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6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ople.mozilla.org/~faaborg/files/shiretoko/firefoxIcon/firefox-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13" y="3075806"/>
            <a:ext cx="843642" cy="8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makezineblog.files.wordpress.com/2014/04/1h1a7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5526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1" name="Rectangle 13"/>
          <p:cNvSpPr>
            <a:spLocks/>
          </p:cNvSpPr>
          <p:nvPr/>
        </p:nvSpPr>
        <p:spPr bwMode="auto">
          <a:xfrm>
            <a:off x="5004048" y="195486"/>
            <a:ext cx="3843436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70000"/>
              </a:lnSpc>
            </a:pPr>
            <a:r>
              <a:rPr lang="es-MX" sz="3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Relación</a:t>
            </a:r>
          </a:p>
          <a:p>
            <a:pPr algn="r">
              <a:lnSpc>
                <a:spcPct val="70000"/>
              </a:lnSpc>
            </a:pPr>
            <a:r>
              <a:rPr lang="es-MX" sz="38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Cliente – Servidor</a:t>
            </a: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5940152" y="3203534"/>
            <a:ext cx="2167185" cy="168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Cliente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El cliente es cualquier dispositivo o programa que pueda llevar a cabo una petición a un servidor.</a:t>
            </a:r>
          </a:p>
          <a:p>
            <a:pPr algn="l">
              <a:lnSpc>
                <a:spcPct val="110000"/>
              </a:lnSpc>
            </a:pPr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Un cliente al cual estamos acostumbrados es nuestro navegador de internet.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>
            <a:off x="4716016" y="1678310"/>
            <a:ext cx="4114800" cy="3333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>
            <a:off x="820639" y="2064331"/>
            <a:ext cx="2167185" cy="27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Servidor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Un servidor escucha un canal por peticiones hechas por clientes. Cada petición dispara una acción del servidor, la cual puede o no enviar una respuesta.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Por ejemplo, el teclear en nuestro navegador la dirección de google.com dispara la acción, en uno de los servidores de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google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, de enviar el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html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de la pagina principal del buscador.</a:t>
            </a:r>
          </a:p>
        </p:txBody>
      </p:sp>
      <p:pic>
        <p:nvPicPr>
          <p:cNvPr id="1028" name="Picture 4" descr="https://cdn1.iconfinder.com/data/icons/fs-icons-ubuntu-by-franksouza-/512/google-chro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99389"/>
            <a:ext cx="876417" cy="87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 1" descr="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918" flipV="1">
            <a:off x="3851200" y="2425227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" descr="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9300" flipV="1">
            <a:off x="4324327" y="1915947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043608" y="4803998"/>
            <a:ext cx="7776864" cy="0"/>
          </a:xfrm>
          <a:prstGeom prst="line">
            <a:avLst/>
          </a:prstGeom>
          <a:noFill/>
          <a:ln w="12700" cap="flat">
            <a:solidFill>
              <a:srgbClr val="1A9AD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>
                <a:solidFill>
                  <a:schemeClr val="bg2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2549" r="13376" b="5705"/>
          <a:stretch/>
        </p:blipFill>
        <p:spPr>
          <a:xfrm rot="8100000">
            <a:off x="334358" y="4094748"/>
            <a:ext cx="747659" cy="7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makezineblog.files.wordpress.com/2014/04/1h1a7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" y="401113"/>
            <a:ext cx="1454023" cy="10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1" name="Rectangle 13"/>
          <p:cNvSpPr>
            <a:spLocks/>
          </p:cNvSpPr>
          <p:nvPr/>
        </p:nvSpPr>
        <p:spPr bwMode="auto">
          <a:xfrm>
            <a:off x="5004048" y="195486"/>
            <a:ext cx="3843436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70000"/>
              </a:lnSpc>
            </a:pPr>
            <a:r>
              <a:rPr lang="es-MX" sz="3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Clase</a:t>
            </a:r>
          </a:p>
          <a:p>
            <a:pPr algn="r">
              <a:lnSpc>
                <a:spcPct val="70000"/>
              </a:lnSpc>
            </a:pPr>
            <a:r>
              <a:rPr lang="es-MX" sz="3800" dirty="0" err="1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EthernetClient</a:t>
            </a:r>
            <a:endParaRPr lang="es-MX" sz="3800" dirty="0" smtClean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3632423" y="2211710"/>
            <a:ext cx="216718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client.connet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función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connect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 envía un solicitud de conexión a un servidor (dirección IP) por el puerto especificado en su invocación.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client.connect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(SERVER, PORT)</a:t>
            </a:r>
          </a:p>
          <a:p>
            <a:pPr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SERVER: IP del servidor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PORT: Puerto de conexión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>
            <a:off x="4716016" y="1678310"/>
            <a:ext cx="4114800" cy="3333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>
            <a:off x="179512" y="2211710"/>
            <a:ext cx="216718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EthernetClient</a:t>
            </a:r>
            <a:endParaRPr lang="es-MX" sz="1100" b="1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clase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EthernetClient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crea u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objetcon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con la capacidad de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soliciar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información a un sitio web y al mismo tiempo recibir esta información y procesarla..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lvl="2"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EthernetClient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7" name="Rectangle 15"/>
          <p:cNvSpPr>
            <a:spLocks/>
          </p:cNvSpPr>
          <p:nvPr/>
        </p:nvSpPr>
        <p:spPr bwMode="auto">
          <a:xfrm>
            <a:off x="1763688" y="167681"/>
            <a:ext cx="2570360" cy="67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EthernetClient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es una clase, por lo que se pueden crear instancias de ella.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4652" y="274786"/>
            <a:ext cx="504056" cy="461665"/>
            <a:chOff x="1187624" y="3676259"/>
            <a:chExt cx="792088" cy="735647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187624" y="3723878"/>
              <a:ext cx="792088" cy="612647"/>
            </a:xfrm>
            <a:prstGeom prst="wedgeRoundRectCallout">
              <a:avLst>
                <a:gd name="adj1" fmla="val -3507"/>
                <a:gd name="adj2" fmla="val 74115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57964" y="3676259"/>
              <a:ext cx="451405" cy="735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 smtClean="0">
                  <a:solidFill>
                    <a:srgbClr val="00AFFF"/>
                  </a:solidFill>
                </a:rPr>
                <a:t>!</a:t>
              </a:r>
              <a:endParaRPr lang="es-MX" sz="2400" b="1" dirty="0">
                <a:solidFill>
                  <a:srgbClr val="00AFFF"/>
                </a:solidFill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 rot="10800000" flipH="1">
            <a:off x="3059832" y="2571750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6512743" y="2211710"/>
            <a:ext cx="2167185" cy="20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clientprintln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Envía una cadena de información al servidor con el cual esta conectado el cliente.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server.println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(CADENA)</a:t>
            </a:r>
          </a:p>
          <a:p>
            <a:pPr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CADENA: Información al servidor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10800000" flipH="1">
            <a:off x="6156176" y="2571750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1" name="Rectangle 13"/>
          <p:cNvSpPr>
            <a:spLocks/>
          </p:cNvSpPr>
          <p:nvPr/>
        </p:nvSpPr>
        <p:spPr bwMode="auto">
          <a:xfrm>
            <a:off x="5004048" y="195486"/>
            <a:ext cx="3843436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70000"/>
              </a:lnSpc>
            </a:pPr>
            <a:r>
              <a:rPr lang="es-MX" sz="3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Clase</a:t>
            </a:r>
          </a:p>
          <a:p>
            <a:pPr algn="r">
              <a:lnSpc>
                <a:spcPct val="70000"/>
              </a:lnSpc>
            </a:pPr>
            <a:r>
              <a:rPr lang="es-MX" sz="3800" dirty="0" err="1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EthernetClient</a:t>
            </a:r>
            <a:endParaRPr lang="es-MX" sz="3800" dirty="0" smtClean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2260799" y="2211710"/>
            <a:ext cx="216718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client.available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Esta función regresa un verdadero cuando existen datos enviados por el servidor que aun no han sido leídos por el sketch.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client.available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>
            <a:off x="4716016" y="1678310"/>
            <a:ext cx="4114800" cy="3333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5141119" y="2211711"/>
            <a:ext cx="216718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client.connected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Esta función nos indica si la conexión entre nuestra Galileo, como cliente, y el servidor sigue vigente.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server.connected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10800000" flipH="1">
            <a:off x="4784552" y="2571750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6012161" y="267494"/>
            <a:ext cx="252028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Código</a:t>
            </a:r>
          </a:p>
          <a:p>
            <a:pPr algn="l">
              <a:lnSpc>
                <a:spcPct val="70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client.ino</a:t>
            </a:r>
            <a:endParaRPr lang="en-US" sz="4000" dirty="0" smtClean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  <a:p>
            <a:pPr algn="l">
              <a:lnSpc>
                <a:spcPct val="70000"/>
              </a:lnSpc>
            </a:pPr>
            <a:r>
              <a:rPr lang="en-US" sz="4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Parte I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4571999" y="1649202"/>
            <a:ext cx="3960441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Creamos un objeto del tipo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IPAddress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4220319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7504" y="90661"/>
            <a:ext cx="4017446" cy="5001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#</a:t>
            </a:r>
            <a:r>
              <a:rPr lang="es-MX" sz="1100" dirty="0" err="1">
                <a:highlight>
                  <a:srgbClr val="FFFFFF"/>
                </a:highlight>
              </a:rPr>
              <a:t>include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100" dirty="0" err="1">
                <a:highlight>
                  <a:srgbClr val="FFFFFF"/>
                </a:highlight>
              </a:rPr>
              <a:t>SPI.h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&gt;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#</a:t>
            </a:r>
            <a:r>
              <a:rPr lang="es-MX" sz="1100" dirty="0" err="1">
                <a:highlight>
                  <a:srgbClr val="FFFFFF"/>
                </a:highlight>
              </a:rPr>
              <a:t>include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100" dirty="0" err="1">
                <a:highlight>
                  <a:srgbClr val="FFFFFF"/>
                </a:highlight>
              </a:rPr>
              <a:t>Ethernet.h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&gt;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solidFill>
                  <a:srgbClr val="8000FF"/>
                </a:solidFill>
                <a:highlight>
                  <a:srgbClr val="FFFFFF"/>
                </a:highlight>
              </a:rPr>
              <a:t>byte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 err="1">
                <a:highlight>
                  <a:srgbClr val="FFFFFF"/>
                </a:highlight>
              </a:rPr>
              <a:t>mac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[]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r>
              <a:rPr lang="es-MX" sz="1100" dirty="0">
                <a:highlight>
                  <a:srgbClr val="FFFFFF"/>
                </a:highlight>
              </a:rPr>
              <a:t>  0xDE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highlight>
                  <a:srgbClr val="FFFFFF"/>
                </a:highlight>
              </a:rPr>
              <a:t> 0xAD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highlight>
                  <a:srgbClr val="FFFFFF"/>
                </a:highlight>
              </a:rPr>
              <a:t> 0xBE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highlight>
                  <a:srgbClr val="FFFFFF"/>
                </a:highlight>
              </a:rPr>
              <a:t> 0xEF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highlight>
                  <a:srgbClr val="FFFFFF"/>
                </a:highlight>
              </a:rPr>
              <a:t> 0xFE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highlight>
                  <a:srgbClr val="FFFFFF"/>
                </a:highlight>
              </a:rPr>
              <a:t> 0xED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IPAddress</a:t>
            </a:r>
            <a:r>
              <a:rPr lang="es-MX" sz="1100" dirty="0">
                <a:highlight>
                  <a:srgbClr val="FFFFFF"/>
                </a:highlight>
              </a:rPr>
              <a:t> server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173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194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33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104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100" dirty="0">
                <a:highlight>
                  <a:srgbClr val="FFFFFF"/>
                </a:highlight>
              </a:rPr>
              <a:t>; </a:t>
            </a:r>
            <a:r>
              <a:rPr lang="es-MX" sz="1100" dirty="0">
                <a:solidFill>
                  <a:srgbClr val="008000"/>
                </a:solidFill>
                <a:highlight>
                  <a:srgbClr val="FFFFFF"/>
                </a:highlight>
              </a:rPr>
              <a:t>// Google</a:t>
            </a:r>
          </a:p>
          <a:p>
            <a:pPr algn="l"/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EthernetClient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 err="1">
                <a:highlight>
                  <a:srgbClr val="FFFFFF"/>
                </a:highlight>
              </a:rPr>
              <a:t>client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</a:rPr>
              <a:t>void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setup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()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 </a:t>
            </a:r>
            <a:r>
              <a:rPr lang="es-MX" sz="1100" dirty="0" err="1">
                <a:highlight>
                  <a:srgbClr val="FFFFFF"/>
                </a:highlight>
              </a:rPr>
              <a:t>Serial.begin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9600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endParaRPr lang="es-MX" sz="1100" dirty="0">
              <a:highlight>
                <a:srgbClr val="FFFFFF"/>
              </a:highlight>
            </a:endParaRPr>
          </a:p>
          <a:p>
            <a:pPr algn="l"/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</a:rPr>
              <a:t>if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 err="1">
                <a:highlight>
                  <a:srgbClr val="FFFFFF"/>
                </a:highlight>
              </a:rPr>
              <a:t>Ethernet.begin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 err="1">
                <a:highlight>
                  <a:srgbClr val="FFFFFF"/>
                </a:highlight>
              </a:rPr>
              <a:t>mac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==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</a:rPr>
              <a:t>    </a:t>
            </a:r>
            <a:r>
              <a:rPr lang="en-US" sz="1100" dirty="0" err="1">
                <a:highlight>
                  <a:srgbClr val="FFFFFF"/>
                </a:highlight>
              </a:rPr>
              <a:t>Serial.println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n-US" sz="1100" dirty="0">
                <a:highlight>
                  <a:srgbClr val="FFFFFF"/>
                </a:highlight>
              </a:rPr>
              <a:t>Failed to configure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</a:rPr>
              <a:t>Ethernet</a:t>
            </a:r>
            <a:r>
              <a:rPr lang="en-US" sz="1100" dirty="0">
                <a:highlight>
                  <a:srgbClr val="FFFFFF"/>
                </a:highlight>
              </a:rPr>
              <a:t>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</a:rPr>
              <a:t>using</a:t>
            </a:r>
            <a:r>
              <a:rPr lang="en-US" sz="1100" dirty="0">
                <a:highlight>
                  <a:srgbClr val="FFFFFF"/>
                </a:highlight>
              </a:rPr>
              <a:t> DHCP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n-US" sz="110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  </a:t>
            </a:r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</a:rPr>
              <a:t>for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>
                <a:highlight>
                  <a:srgbClr val="FFFFFF"/>
                </a:highlight>
              </a:rPr>
              <a:t>;;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    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delay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1000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dirty="0" err="1">
                <a:highlight>
                  <a:srgbClr val="FFFFFF"/>
                </a:highlight>
              </a:rPr>
              <a:t>Serial.println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100" dirty="0" err="1">
                <a:highlight>
                  <a:srgbClr val="FFFFFF"/>
                </a:highlight>
              </a:rPr>
              <a:t>connecting</a:t>
            </a:r>
            <a:r>
              <a:rPr lang="es-MX" sz="1100" dirty="0">
                <a:highlight>
                  <a:srgbClr val="FFFFFF"/>
                </a:highlight>
              </a:rPr>
              <a:t>...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</a:rPr>
              <a:t>if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 err="1">
                <a:highlight>
                  <a:srgbClr val="FFFFFF"/>
                </a:highlight>
              </a:rPr>
              <a:t>client.connect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100" dirty="0">
                <a:highlight>
                  <a:srgbClr val="FFFFFF"/>
                </a:highlight>
              </a:rPr>
              <a:t>server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80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))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  </a:t>
            </a:r>
            <a:r>
              <a:rPr lang="es-MX" sz="1100" dirty="0" err="1">
                <a:highlight>
                  <a:srgbClr val="FFFFFF"/>
                </a:highlight>
              </a:rPr>
              <a:t>Serial.println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10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connected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  </a:t>
            </a:r>
            <a:r>
              <a:rPr lang="es-MX" sz="1100" dirty="0" err="1">
                <a:highlight>
                  <a:srgbClr val="FFFFFF"/>
                </a:highlight>
              </a:rPr>
              <a:t>client.println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100" dirty="0">
                <a:highlight>
                  <a:srgbClr val="FFFFFF"/>
                </a:highlight>
              </a:rPr>
              <a:t>GET 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/</a:t>
            </a:r>
            <a:r>
              <a:rPr lang="es-MX" sz="1100" dirty="0" err="1">
                <a:highlight>
                  <a:srgbClr val="FFFFFF"/>
                </a:highlight>
              </a:rPr>
              <a:t>search?q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100" dirty="0" err="1">
                <a:highlight>
                  <a:srgbClr val="FFFFFF"/>
                </a:highlight>
              </a:rPr>
              <a:t>arduino</a:t>
            </a:r>
            <a:r>
              <a:rPr lang="es-MX" sz="1100" dirty="0">
                <a:highlight>
                  <a:srgbClr val="FFFFFF"/>
                </a:highlight>
              </a:rPr>
              <a:t> HTTP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/</a:t>
            </a:r>
            <a:r>
              <a:rPr lang="es-MX" sz="1100" dirty="0">
                <a:solidFill>
                  <a:srgbClr val="FF8000"/>
                </a:solidFill>
                <a:highlight>
                  <a:srgbClr val="FFFFFF"/>
                </a:highlight>
              </a:rPr>
              <a:t>1.0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  </a:t>
            </a:r>
            <a:r>
              <a:rPr lang="es-MX" sz="1100" dirty="0" err="1">
                <a:highlight>
                  <a:srgbClr val="FFFFFF"/>
                </a:highlight>
              </a:rPr>
              <a:t>client.println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()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dirty="0" err="1">
                <a:solidFill>
                  <a:srgbClr val="8000FF"/>
                </a:solidFill>
                <a:highlight>
                  <a:srgbClr val="FFFFFF"/>
                </a:highlight>
              </a:rPr>
              <a:t>else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  </a:t>
            </a:r>
            <a:r>
              <a:rPr lang="es-MX" sz="1100" dirty="0" err="1">
                <a:highlight>
                  <a:srgbClr val="FFFFFF"/>
                </a:highlight>
              </a:rPr>
              <a:t>Serial.println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100" dirty="0" err="1">
                <a:highlight>
                  <a:srgbClr val="FFFFFF"/>
                </a:highlight>
              </a:rPr>
              <a:t>connection</a:t>
            </a:r>
            <a:r>
              <a:rPr lang="es-MX" sz="1100" dirty="0">
                <a:highlight>
                  <a:srgbClr val="FFFFFF"/>
                </a:highlight>
              </a:rPr>
              <a:t> </a:t>
            </a:r>
            <a:r>
              <a:rPr lang="es-MX" sz="1100" dirty="0" err="1">
                <a:highlight>
                  <a:srgbClr val="FFFFFF"/>
                </a:highlight>
              </a:rPr>
              <a:t>failed</a:t>
            </a:r>
            <a:r>
              <a:rPr lang="es-MX" sz="110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10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100" dirty="0">
                <a:highlight>
                  <a:srgbClr val="FFFFFF"/>
                </a:highlight>
              </a:rPr>
              <a:t>  </a:t>
            </a:r>
            <a:r>
              <a:rPr lang="es-MX" sz="110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100" dirty="0">
              <a:highlight>
                <a:srgbClr val="FFFFFF"/>
              </a:highlight>
            </a:endParaRPr>
          </a:p>
          <a:p>
            <a:pPr algn="l"/>
            <a:r>
              <a:rPr lang="es-MX" sz="1100" dirty="0" smtClean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100" dirty="0">
              <a:highlight>
                <a:srgbClr val="FFFFFF"/>
              </a:highlight>
            </a:endParaRPr>
          </a:p>
        </p:txBody>
      </p:sp>
      <p:pic>
        <p:nvPicPr>
          <p:cNvPr id="8" name="Bild 1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1372" flipV="1">
            <a:off x="3752069" y="1088984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1" descr="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081" flipH="1">
            <a:off x="3298150" y="4224348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4596903" y="2787775"/>
            <a:ext cx="371836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El objeto server, creado en la línea mas arriba, no a sido inicializado, por lo que no esta llevando ningún trabajo.</a:t>
            </a:r>
          </a:p>
          <a:p>
            <a:pPr algn="l"/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llamada a la rutina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begin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 pone en marcha al servidor el cual empieza a ‘escuchar’ peticiones en el puerto 80.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6" name="Bild 60" descr="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177">
            <a:off x="1654784" y="3107853"/>
            <a:ext cx="27892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4310020" y="4227934"/>
            <a:ext cx="4222420" cy="80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Para procesar las peticiones entrantes se requiere un objeto del tipo cliente. En este ejemplo, el objeto cliente solo sirve como contenedor de los datos del canal entre servidor – cliente y del contenido de la petición. 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043608" y="4803998"/>
            <a:ext cx="7776864" cy="0"/>
          </a:xfrm>
          <a:prstGeom prst="line">
            <a:avLst/>
          </a:prstGeom>
          <a:noFill/>
          <a:ln w="12700" cap="flat">
            <a:solidFill>
              <a:srgbClr val="1A9AD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>
                <a:solidFill>
                  <a:schemeClr val="bg2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2549" r="13376" b="5705"/>
          <a:stretch/>
        </p:blipFill>
        <p:spPr>
          <a:xfrm rot="8100000">
            <a:off x="334358" y="4094748"/>
            <a:ext cx="747659" cy="7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1" name="Rectangle 13"/>
          <p:cNvSpPr>
            <a:spLocks/>
          </p:cNvSpPr>
          <p:nvPr/>
        </p:nvSpPr>
        <p:spPr bwMode="auto">
          <a:xfrm>
            <a:off x="5004048" y="195486"/>
            <a:ext cx="3843436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70000"/>
              </a:lnSpc>
            </a:pPr>
            <a:r>
              <a:rPr lang="es-MX" sz="3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Clase</a:t>
            </a:r>
          </a:p>
          <a:p>
            <a:pPr algn="r">
              <a:lnSpc>
                <a:spcPct val="70000"/>
              </a:lnSpc>
            </a:pPr>
            <a:r>
              <a:rPr lang="es-MX" sz="3800" dirty="0" err="1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EthernetServer</a:t>
            </a:r>
            <a:endParaRPr lang="es-MX" sz="3800" dirty="0" smtClean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3632423" y="2139702"/>
            <a:ext cx="2167185" cy="181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server.begin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ejecución de la rutina </a:t>
            </a:r>
            <a:r>
              <a:rPr lang="es-MX" sz="1100" i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begin</a:t>
            </a:r>
            <a:r>
              <a:rPr lang="es-MX" sz="1100" i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, ordena a Galileo que inicie a escuchar el puerto especificado en el constructor de la clase server.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server.begin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>
            <a:off x="4716016" y="1678310"/>
            <a:ext cx="4114800" cy="3333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>
            <a:off x="179512" y="1563638"/>
            <a:ext cx="2167185" cy="341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EthernetServer</a:t>
            </a:r>
            <a:endParaRPr lang="es-MX" sz="1100" b="1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creación de una instancia de esta clase inicia un servidor TCP/IP en Galileo. Cada instancia de servidor escuchara a un puerto TCP/IP. 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dirección IP de Galileo es la forma de acceder al servidor creado.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lvl="2"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EthernetServer</a:t>
            </a:r>
            <a:r>
              <a:rPr lang="es-MX" sz="1100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server(PORT)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PORT:</a:t>
            </a:r>
            <a:r>
              <a:rPr lang="es-MX" sz="1100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Puerto TCP/IP donde se reciben peticiones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.</a:t>
            </a:r>
          </a:p>
        </p:txBody>
      </p:sp>
      <p:sp>
        <p:nvSpPr>
          <p:cNvPr id="7" name="Rectangle 15"/>
          <p:cNvSpPr>
            <a:spLocks/>
          </p:cNvSpPr>
          <p:nvPr/>
        </p:nvSpPr>
        <p:spPr bwMode="auto">
          <a:xfrm>
            <a:off x="1763688" y="167681"/>
            <a:ext cx="2570360" cy="67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EthernetServer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es una clase, por lo que se pueden crear instancias de ella.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4652" y="274786"/>
            <a:ext cx="504056" cy="461665"/>
            <a:chOff x="1187624" y="3676259"/>
            <a:chExt cx="792088" cy="735647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187624" y="3723878"/>
              <a:ext cx="792088" cy="612647"/>
            </a:xfrm>
            <a:prstGeom prst="wedgeRoundRectCallout">
              <a:avLst>
                <a:gd name="adj1" fmla="val -3507"/>
                <a:gd name="adj2" fmla="val 74115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57964" y="3676259"/>
              <a:ext cx="451405" cy="735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 smtClean="0">
                  <a:solidFill>
                    <a:srgbClr val="00AFFF"/>
                  </a:solidFill>
                </a:rPr>
                <a:t>!</a:t>
              </a:r>
              <a:endParaRPr lang="es-MX" sz="2400" b="1" dirty="0">
                <a:solidFill>
                  <a:srgbClr val="00AFFF"/>
                </a:solidFill>
              </a:endParaRPr>
            </a:p>
          </p:txBody>
        </p:sp>
      </p:grpSp>
      <p:pic>
        <p:nvPicPr>
          <p:cNvPr id="4098" name="Picture 2" descr="http://upload.wikimedia.org/wikipedia/commons/thumb/5/57/Gnome-fs-server.svg/2000px-Gnome-fs-server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5"/>
          <p:cNvSpPr>
            <a:spLocks noChangeShapeType="1"/>
          </p:cNvSpPr>
          <p:nvPr/>
        </p:nvSpPr>
        <p:spPr bwMode="auto">
          <a:xfrm rot="10800000" flipH="1">
            <a:off x="3059832" y="2571750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14"/>
          <p:cNvSpPr>
            <a:spLocks/>
          </p:cNvSpPr>
          <p:nvPr/>
        </p:nvSpPr>
        <p:spPr bwMode="auto">
          <a:xfrm>
            <a:off x="6512743" y="2123810"/>
            <a:ext cx="2167185" cy="181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server.aviable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función </a:t>
            </a:r>
            <a:r>
              <a:rPr lang="es-MX" sz="1100" i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aviable</a:t>
            </a:r>
            <a:r>
              <a:rPr lang="es-MX" sz="1100" i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busca por clientes haciendo una petición al servidor. La función regresa un objeto del tipo </a:t>
            </a:r>
            <a:r>
              <a:rPr lang="es-MX" sz="1100" i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</a:t>
            </a:r>
            <a:r>
              <a:rPr lang="es-MX" sz="1100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.</a:t>
            </a:r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server.aviable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10800000" flipH="1">
            <a:off x="6156176" y="2571750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6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6012161" y="267494"/>
            <a:ext cx="252028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Código</a:t>
            </a:r>
          </a:p>
          <a:p>
            <a:pPr algn="l">
              <a:lnSpc>
                <a:spcPct val="70000"/>
              </a:lnSpc>
            </a:pPr>
            <a:r>
              <a:rPr lang="en-US" sz="4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server1.ino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4571999" y="1649202"/>
            <a:ext cx="3960441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 crea un objeto de la clase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EthernetServer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, a su constructor se le indica que el servidor debe de escuchar al puerto 80.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4220319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7504" y="-20538"/>
            <a:ext cx="4687502" cy="533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#include &lt;</a:t>
            </a:r>
            <a:r>
              <a:rPr lang="en-US" sz="1100" dirty="0" err="1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LiquidCrystal.h</a:t>
            </a:r>
            <a:r>
              <a:rPr lang="en-US" sz="1100" dirty="0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</a:t>
            </a:r>
          </a:p>
          <a:p>
            <a:pPr algn="l"/>
            <a:r>
              <a:rPr lang="en-US" sz="1100" dirty="0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#include &lt;</a:t>
            </a:r>
            <a:r>
              <a:rPr lang="en-US" sz="1100" dirty="0" err="1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Ethernet.h</a:t>
            </a:r>
            <a:r>
              <a:rPr lang="en-US" sz="1100" dirty="0">
                <a:solidFill>
                  <a:srgbClr val="804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</a:t>
            </a:r>
          </a:p>
          <a:p>
            <a:pPr algn="l"/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byte mac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[]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0x98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0x4F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0xEE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0x00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0xF4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0x8C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LiquidCrystal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8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9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4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6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7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EthernetServer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server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EthernetServer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80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void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setup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begin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16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2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system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ifdown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eth0"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delay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500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system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ifup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eth0"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begin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mac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"No IP - DHCP"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for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(;;);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else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setCursor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localIP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server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begin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void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loop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EthernetClient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client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server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available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setCursor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Quien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esta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ahi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?"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delay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10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</p:txBody>
      </p:sp>
      <p:pic>
        <p:nvPicPr>
          <p:cNvPr id="8" name="Bild 1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725" flipV="1">
            <a:off x="3752069" y="1088984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1" descr="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081" flipH="1">
            <a:off x="3298150" y="4224348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4596903" y="2787775"/>
            <a:ext cx="371836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El objeto server, creado en la línea mas arriba, no a sido inicializado, por lo que no esta llevando ningún trabajo.</a:t>
            </a:r>
          </a:p>
          <a:p>
            <a:pPr algn="l"/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llamada a la rutina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begin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 pone en marcha al servidor el cual empieza a ‘escuchar’ peticiones en el puerto 80.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6" name="Bild 60" descr="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177">
            <a:off x="1654784" y="3107853"/>
            <a:ext cx="27892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4310020" y="4227934"/>
            <a:ext cx="4222420" cy="80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Para procesar las peticiones entrantes se requiere un objeto del tipo cliente. En este ejemplo, el objeto cliente solo sirve como contenedor de los datos del canal entre servidor – cliente y del contenido de la petición. 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4" name="Rectangle 14"/>
          <p:cNvSpPr>
            <a:spLocks/>
          </p:cNvSpPr>
          <p:nvPr/>
        </p:nvSpPr>
        <p:spPr bwMode="auto">
          <a:xfrm>
            <a:off x="1597819" y="564356"/>
            <a:ext cx="59483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r>
              <a:rPr lang="es-MX" sz="2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Intel Galileo: </a:t>
            </a:r>
            <a:r>
              <a:rPr lang="es-MX" sz="2800" dirty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EEPROM y Ethernet</a:t>
            </a:r>
            <a:endParaRPr lang="es-MX" sz="28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994172" y="1104900"/>
            <a:ext cx="7164586" cy="0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97299" name="Rectangle 19"/>
          <p:cNvSpPr>
            <a:spLocks/>
          </p:cNvSpPr>
          <p:nvPr/>
        </p:nvSpPr>
        <p:spPr bwMode="auto">
          <a:xfrm>
            <a:off x="6486525" y="1203598"/>
            <a:ext cx="1676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900" dirty="0" smtClean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Memoria </a:t>
            </a:r>
            <a:r>
              <a:rPr lang="es-MX" sz="900" dirty="0" smtClean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</a:t>
            </a:r>
            <a:r>
              <a:rPr lang="es-MX" sz="900" baseline="30000" dirty="0" smtClean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2</a:t>
            </a:r>
            <a:r>
              <a:rPr lang="es-MX" sz="900" dirty="0" smtClean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PROM</a:t>
            </a:r>
            <a:endParaRPr lang="es-MX" sz="900" dirty="0">
              <a:solidFill>
                <a:schemeClr val="tx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97300" name="Rectangle 20"/>
          <p:cNvSpPr>
            <a:spLocks/>
          </p:cNvSpPr>
          <p:nvPr/>
        </p:nvSpPr>
        <p:spPr bwMode="auto">
          <a:xfrm>
            <a:off x="6486525" y="1898923"/>
            <a:ext cx="1676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900" dirty="0" smtClean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Conexión a la red (Ethernet)</a:t>
            </a:r>
            <a:endParaRPr lang="es-MX" sz="900" dirty="0">
              <a:solidFill>
                <a:schemeClr val="tx1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>
            <a:off x="5919192" y="1798910"/>
            <a:ext cx="2239566" cy="0"/>
          </a:xfrm>
          <a:prstGeom prst="line">
            <a:avLst/>
          </a:prstGeom>
          <a:noFill/>
          <a:ln w="12700" cap="flat">
            <a:solidFill>
              <a:srgbClr val="E6E6E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MX" dirty="0"/>
          </a:p>
        </p:txBody>
      </p:sp>
      <p:grpSp>
        <p:nvGrpSpPr>
          <p:cNvPr id="97330" name="Group 50"/>
          <p:cNvGrpSpPr>
            <a:grpSpLocks/>
          </p:cNvGrpSpPr>
          <p:nvPr/>
        </p:nvGrpSpPr>
        <p:grpSpPr bwMode="auto">
          <a:xfrm>
            <a:off x="5947957" y="1251223"/>
            <a:ext cx="409575" cy="409575"/>
            <a:chOff x="0" y="0"/>
            <a:chExt cx="688" cy="688"/>
          </a:xfrm>
        </p:grpSpPr>
        <p:sp>
          <p:nvSpPr>
            <p:cNvPr id="97331" name="Oval 51"/>
            <p:cNvSpPr>
              <a:spLocks/>
            </p:cNvSpPr>
            <p:nvPr/>
          </p:nvSpPr>
          <p:spPr bwMode="auto">
            <a:xfrm>
              <a:off x="0" y="0"/>
              <a:ext cx="688" cy="68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MX" dirty="0"/>
            </a:p>
          </p:txBody>
        </p:sp>
        <p:pic>
          <p:nvPicPr>
            <p:cNvPr id="97332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" y="140"/>
              <a:ext cx="227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2549" r="13376" b="5705"/>
          <a:stretch/>
        </p:blipFill>
        <p:spPr>
          <a:xfrm rot="8100000">
            <a:off x="2018895" y="1740479"/>
            <a:ext cx="2592288" cy="2592288"/>
          </a:xfrm>
          <a:prstGeom prst="rect">
            <a:avLst/>
          </a:prstGeom>
        </p:spPr>
      </p:pic>
      <p:grpSp>
        <p:nvGrpSpPr>
          <p:cNvPr id="97342" name="Group 62"/>
          <p:cNvGrpSpPr>
            <a:grpSpLocks/>
          </p:cNvGrpSpPr>
          <p:nvPr/>
        </p:nvGrpSpPr>
        <p:grpSpPr bwMode="auto">
          <a:xfrm>
            <a:off x="742950" y="1837855"/>
            <a:ext cx="1709738" cy="580066"/>
            <a:chOff x="0" y="0"/>
            <a:chExt cx="2872" cy="1952"/>
          </a:xfrm>
        </p:grpSpPr>
        <p:sp>
          <p:nvSpPr>
            <p:cNvPr id="97343" name="Rectangle 63"/>
            <p:cNvSpPr>
              <a:spLocks/>
            </p:cNvSpPr>
            <p:nvPr/>
          </p:nvSpPr>
          <p:spPr bwMode="auto">
            <a:xfrm>
              <a:off x="0" y="0"/>
              <a:ext cx="2872" cy="1952"/>
            </a:xfrm>
            <a:prstGeom prst="rect">
              <a:avLst/>
            </a:prstGeom>
            <a:solidFill>
              <a:schemeClr val="tx2">
                <a:alpha val="8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FD8200">
                      <a:alpha val="89999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97344" name="Rectangle 64"/>
            <p:cNvSpPr>
              <a:spLocks/>
            </p:cNvSpPr>
            <p:nvPr/>
          </p:nvSpPr>
          <p:spPr bwMode="auto">
            <a:xfrm>
              <a:off x="348" y="379"/>
              <a:ext cx="2352" cy="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400" dirty="0" smtClean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Intel Quark </a:t>
              </a:r>
              <a:r>
                <a:rPr lang="en-US" sz="1400" dirty="0" err="1" smtClean="0">
                  <a:solidFill>
                    <a:srgbClr val="FFFFFF"/>
                  </a:solidFill>
                  <a:latin typeface="Bebas Neue" charset="0"/>
                  <a:ea typeface="ＭＳ Ｐゴシック" charset="0"/>
                  <a:cs typeface="Bebas Neue" charset="0"/>
                  <a:sym typeface="Bebas Neue" charset="0"/>
                </a:rPr>
                <a:t>SoC</a:t>
              </a:r>
              <a:endParaRPr lang="en-US" sz="1700" dirty="0">
                <a:solidFill>
                  <a:srgbClr val="FFFFFF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67" name="Group 50"/>
          <p:cNvGrpSpPr>
            <a:grpSpLocks/>
          </p:cNvGrpSpPr>
          <p:nvPr/>
        </p:nvGrpSpPr>
        <p:grpSpPr bwMode="auto">
          <a:xfrm>
            <a:off x="5947957" y="1916544"/>
            <a:ext cx="409575" cy="409575"/>
            <a:chOff x="0" y="0"/>
            <a:chExt cx="688" cy="688"/>
          </a:xfrm>
        </p:grpSpPr>
        <p:sp>
          <p:nvSpPr>
            <p:cNvPr id="68" name="Oval 51"/>
            <p:cNvSpPr>
              <a:spLocks/>
            </p:cNvSpPr>
            <p:nvPr/>
          </p:nvSpPr>
          <p:spPr bwMode="auto">
            <a:xfrm>
              <a:off x="0" y="0"/>
              <a:ext cx="688" cy="68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 cap="flat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s-MX" dirty="0"/>
            </a:p>
          </p:txBody>
        </p:sp>
        <p:pic>
          <p:nvPicPr>
            <p:cNvPr id="69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" y="140"/>
              <a:ext cx="227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77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5508104" y="267494"/>
            <a:ext cx="30243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expandiendo</a:t>
            </a:r>
          </a:p>
          <a:p>
            <a:pPr algn="l">
              <a:lnSpc>
                <a:spcPct val="70000"/>
              </a:lnSpc>
            </a:pPr>
            <a:r>
              <a:rPr lang="en-US" sz="4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server1.ino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5262337" y="1649202"/>
            <a:ext cx="3270103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En caso de existir un cliente llevando a cabo una petición se envía un mensaje al LCD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3707904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" name="Bild 1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1201" flipV="1">
            <a:off x="3299111" y="2884699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1" descr="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9469" flipH="1">
            <a:off x="2957369" y="3963745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4139952" y="3291830"/>
            <a:ext cx="37183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Mientras el cliente mantenga su conexión el servidor continua trabajando en generar una respuesta.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6" name="Bild 60" descr="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177">
            <a:off x="2313285" y="1996783"/>
            <a:ext cx="27892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3995936" y="4011910"/>
            <a:ext cx="4222420" cy="88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función </a:t>
            </a:r>
            <a:r>
              <a:rPr lang="es-MX" sz="1100" i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available</a:t>
            </a:r>
            <a:r>
              <a:rPr lang="es-MX" sz="1100" i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 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evalúa verdadera mientras el cliente tenga datos en su buffer de mensaje para pasar al servidor.</a:t>
            </a:r>
          </a:p>
          <a:p>
            <a:pPr algn="l"/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Guardamos en la variable </a:t>
            </a:r>
            <a:r>
              <a:rPr lang="es-MX" sz="1100" b="1" i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los datos recibidos con la petición del cliente.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1059582"/>
            <a:ext cx="5707012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void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loop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EthernetClient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client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server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available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setCursor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Quien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esta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ahi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?"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Serial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"\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nNuevo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Cliente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--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Imprimiendo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peticion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:\n"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boolean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 smtClean="0">
                <a:highlight>
                  <a:srgbClr val="FFFFFF"/>
                </a:highlight>
                <a:latin typeface="Courier New" panose="02070309020205020404" pitchFamily="49" charset="0"/>
              </a:rPr>
              <a:t>lineaEnBlanco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true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while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connected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())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</a:p>
          <a:p>
            <a:pPr algn="l"/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s-E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s-ES" sz="11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s-E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E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s-E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s-E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s-E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available</a:t>
            </a:r>
            <a:r>
              <a:rPr lang="es-E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())</a:t>
            </a:r>
            <a:r>
              <a:rPr lang="es-E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s-E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</a:p>
          <a:p>
            <a:pPr algn="l"/>
            <a:r>
              <a:rPr lang="es-E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	</a:t>
            </a:r>
            <a:r>
              <a:rPr lang="en-US" sz="1100" dirty="0" smtClean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char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c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read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	</a:t>
            </a:r>
            <a:r>
              <a:rPr lang="en-US" sz="1100" dirty="0" err="1" smtClean="0">
                <a:highlight>
                  <a:srgbClr val="FFFFFF"/>
                </a:highlight>
                <a:latin typeface="Courier New" panose="02070309020205020404" pitchFamily="49" charset="0"/>
              </a:rPr>
              <a:t>Serial</a:t>
            </a:r>
            <a:r>
              <a:rPr lang="en-US" sz="1100" b="1" dirty="0" err="1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 smtClean="0">
                <a:highlight>
                  <a:srgbClr val="FFFFFF"/>
                </a:highlight>
                <a:latin typeface="Courier New" panose="02070309020205020404" pitchFamily="49" charset="0"/>
              </a:rPr>
              <a:t>write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c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/>
          </a:p>
        </p:txBody>
      </p:sp>
      <p:pic>
        <p:nvPicPr>
          <p:cNvPr id="12" name="Bild 96" descr="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208627" y="2319037"/>
            <a:ext cx="158998" cy="112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/>
          </p:cNvSpPr>
          <p:nvPr/>
        </p:nvSpPr>
        <p:spPr bwMode="auto">
          <a:xfrm>
            <a:off x="3962669" y="2689870"/>
            <a:ext cx="371836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Esta bandera indica que se a iniciado la lectura de una línea nueva en el mensaje del cliente.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7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5508104" y="267494"/>
            <a:ext cx="30243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expandiendo</a:t>
            </a:r>
          </a:p>
          <a:p>
            <a:pPr algn="l">
              <a:lnSpc>
                <a:spcPct val="70000"/>
              </a:lnSpc>
            </a:pPr>
            <a:r>
              <a:rPr lang="en-US" sz="4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server1.ino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5796136" y="1783110"/>
            <a:ext cx="2736304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 a llegado al final del mensaje del cliente es momento que el servidor envié su respuesta.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3707904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" name="Bild 11" descr="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79" flipH="1">
            <a:off x="4539585" y="2888679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5590840" y="2818532"/>
            <a:ext cx="3301640" cy="10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respuesta enviada al cliente en realidad es código HTML.</a:t>
            </a:r>
          </a:p>
          <a:p>
            <a:pPr algn="l"/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El código HTML es generado dentro del sketch,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asi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que se le puede anexar valores de variables o resultados de otra rutina.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6" name="Bild 60" descr="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177">
            <a:off x="2923254" y="1751869"/>
            <a:ext cx="27892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2339752" y="4140823"/>
            <a:ext cx="4222420" cy="88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Aun cuando el cliente a recibido su respuesta, la conexión creada no se rompe de manera automática, por lo que tenemos que salir del ciclo que evalúa si existe una conexión y romper manualmente el vinculo entre cliente y servidor.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045" y="1923678"/>
            <a:ext cx="47724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c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'\n'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&amp;&amp;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lineaEnBlanco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	 </a:t>
            </a:r>
            <a:r>
              <a:rPr lang="en-US" sz="1100" dirty="0" err="1" smtClean="0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 smtClean="0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"HTTP/1.1 200 OK"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"Content-Type: text/html"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"Connection: close"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endParaRPr lang="en-US" sz="1100" dirty="0" smtClean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	 </a:t>
            </a:r>
            <a:r>
              <a:rPr lang="en-US" sz="1100" dirty="0" err="1" smtClean="0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 smtClean="0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"Refresh: 5</a:t>
            </a:r>
            <a:r>
              <a:rPr lang="en-US" sz="1100" dirty="0" smtClean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</a:p>
          <a:p>
            <a:pPr algn="l"/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	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"&lt;!DOCTYPE HTML&gt;"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"&lt;html&gt;"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hola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mundo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println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"&lt;/html&gt;"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break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/>
          </a:p>
        </p:txBody>
      </p:sp>
      <p:pic>
        <p:nvPicPr>
          <p:cNvPr id="13" name="Bild 65" descr="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7894"/>
            <a:ext cx="10239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9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5508104" y="267494"/>
            <a:ext cx="30243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expandiendo</a:t>
            </a:r>
          </a:p>
          <a:p>
            <a:pPr algn="l">
              <a:lnSpc>
                <a:spcPct val="70000"/>
              </a:lnSpc>
            </a:pPr>
            <a:r>
              <a:rPr lang="en-US" sz="40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server1.ino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6074848" y="1557698"/>
            <a:ext cx="2736304" cy="12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 evalúa el ultimo carácter recibido del mensaje del cliente:</a:t>
            </a:r>
          </a:p>
          <a:p>
            <a:pPr algn="l"/>
            <a:endParaRPr lang="en-US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 es igual al carácter de escape ‘\n’ no encontramos ante una posible línea en blanco, por lo que levantamos la bandera.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3707904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" name="Bild 11" descr="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6329" flipH="1">
            <a:off x="2945112" y="2544346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 60" descr="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96" y="1471392"/>
            <a:ext cx="27892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2339752" y="4140823"/>
            <a:ext cx="6408712" cy="88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sentencia break, de la sección de código que se ejecuta una vez ha terminado la recepción del mensaje del cliente, nos envía  a esta sección de código. En ella cerramos la conexión con el cliente mediante </a:t>
            </a:r>
            <a:r>
              <a:rPr lang="es-MX" sz="1100" i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client.stop</a:t>
            </a:r>
            <a:r>
              <a:rPr lang="es-MX" sz="1100" i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. Además desplegamos un mensaje en el LCD para indicar que no hay peticiones pendientes.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115" y="1273552"/>
            <a:ext cx="3231975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c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'\n'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	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lineaEnBlanco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true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else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c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!=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'\r'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){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	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lineaEnBlanco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100" dirty="0" smtClean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false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100" b="1" dirty="0" smtClean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     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delay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2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client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stop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clear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setCursor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lcd</a:t>
            </a:r>
            <a:r>
              <a:rPr lang="en-US" sz="11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100" dirty="0" err="1">
                <a:highlight>
                  <a:srgbClr val="FFFFFF"/>
                </a:highlight>
                <a:latin typeface="Courier New" panose="02070309020205020404" pitchFamily="49" charset="0"/>
              </a:rPr>
              <a:t>print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"No hay </a:t>
            </a:r>
            <a:r>
              <a:rPr lang="en-US" sz="110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nadie</a:t>
            </a:r>
            <a:r>
              <a:rPr lang="en-US" sz="110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?"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  delay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100" dirty="0">
                <a:solidFill>
                  <a:srgbClr val="FF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2500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pPr algn="l"/>
            <a:r>
              <a:rPr lang="en-US" sz="1100" dirty="0">
                <a:highlight>
                  <a:srgbClr val="FFFFFF"/>
                </a:highlight>
                <a:latin typeface="Courier New" panose="02070309020205020404" pitchFamily="49" charset="0"/>
              </a:rPr>
              <a:t>  </a:t>
            </a:r>
          </a:p>
          <a:p>
            <a:pPr algn="l"/>
            <a:r>
              <a:rPr lang="en-US" sz="11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en-US" sz="1100" dirty="0"/>
          </a:p>
        </p:txBody>
      </p:sp>
      <p:pic>
        <p:nvPicPr>
          <p:cNvPr id="13" name="Bild 65" descr="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7894"/>
            <a:ext cx="10239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3707904" y="2896155"/>
            <a:ext cx="2736304" cy="12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 el carácter es diferente a los caracteres de escape ‘\n’ y ‘r’ entonces la línea contiene información del cliente por lo que desmarcamos la bandera.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043608" y="4803998"/>
            <a:ext cx="7776864" cy="0"/>
          </a:xfrm>
          <a:prstGeom prst="line">
            <a:avLst/>
          </a:prstGeom>
          <a:noFill/>
          <a:ln w="12700" cap="flat">
            <a:solidFill>
              <a:srgbClr val="1A9AD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>
                <a:solidFill>
                  <a:schemeClr val="bg2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2549" r="13376" b="5705"/>
          <a:stretch/>
        </p:blipFill>
        <p:spPr>
          <a:xfrm rot="8100000">
            <a:off x="334358" y="4094748"/>
            <a:ext cx="747659" cy="7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akezineblog.files.wordpress.com/2014/04/1h1a7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21" y="771550"/>
            <a:ext cx="4997351" cy="37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5" name="Rectangle 1"/>
          <p:cNvSpPr>
            <a:spLocks/>
          </p:cNvSpPr>
          <p:nvPr/>
        </p:nvSpPr>
        <p:spPr bwMode="auto">
          <a:xfrm>
            <a:off x="1597819" y="659606"/>
            <a:ext cx="594836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70000"/>
              </a:lnSpc>
            </a:pPr>
            <a:endParaRPr lang="es-MX" sz="28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113666" name="Line 2"/>
          <p:cNvSpPr>
            <a:spLocks noChangeShapeType="1"/>
          </p:cNvSpPr>
          <p:nvPr/>
        </p:nvSpPr>
        <p:spPr bwMode="auto">
          <a:xfrm>
            <a:off x="1010841" y="1280518"/>
            <a:ext cx="7131249" cy="595"/>
          </a:xfrm>
          <a:prstGeom prst="line">
            <a:avLst/>
          </a:prstGeom>
          <a:noFill/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8" name="Line 4"/>
          <p:cNvSpPr>
            <a:spLocks noChangeShapeType="1"/>
          </p:cNvSpPr>
          <p:nvPr/>
        </p:nvSpPr>
        <p:spPr bwMode="auto">
          <a:xfrm>
            <a:off x="1010841" y="4299942"/>
            <a:ext cx="7131249" cy="595"/>
          </a:xfrm>
          <a:prstGeom prst="line">
            <a:avLst/>
          </a:prstGeom>
          <a:noFill/>
          <a:ln w="12700" cap="flat">
            <a:solidFill>
              <a:srgbClr val="B3B3B3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83568" y="4587974"/>
            <a:ext cx="2736304" cy="376463"/>
            <a:chOff x="683568" y="4587974"/>
            <a:chExt cx="2736304" cy="376463"/>
          </a:xfrm>
        </p:grpSpPr>
        <p:pic>
          <p:nvPicPr>
            <p:cNvPr id="7" name="Picture 2" descr="http://mirrors.creativecommons.org/presskit/buttons/80x15/png/by-nc-s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672674"/>
              <a:ext cx="1105718" cy="20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5"/>
            <p:cNvSpPr>
              <a:spLocks/>
            </p:cNvSpPr>
            <p:nvPr/>
          </p:nvSpPr>
          <p:spPr bwMode="auto">
            <a:xfrm>
              <a:off x="683568" y="4587974"/>
              <a:ext cx="2736304" cy="3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140000"/>
                </a:lnSpc>
                <a:buClr>
                  <a:srgbClr val="4D4D4D"/>
                </a:buClr>
                <a:buSzPct val="125000"/>
              </a:pPr>
              <a:r>
                <a:rPr lang="es-MX" sz="800" dirty="0" smtClean="0">
                  <a:solidFill>
                    <a:srgbClr val="4D4D4D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Este tutorial es liberado bajo la licencia:</a:t>
              </a:r>
            </a:p>
            <a:p>
              <a:pPr algn="l">
                <a:lnSpc>
                  <a:spcPct val="140000"/>
                </a:lnSpc>
                <a:buClr>
                  <a:srgbClr val="4D4D4D"/>
                </a:buClr>
                <a:buSzPct val="125000"/>
              </a:pPr>
              <a:endParaRPr lang="es-MX" sz="800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  <a:p>
              <a:pPr algn="l">
                <a:lnSpc>
                  <a:spcPct val="140000"/>
                </a:lnSpc>
                <a:buClr>
                  <a:srgbClr val="4D4D4D"/>
                </a:buClr>
                <a:buSzPct val="125000"/>
              </a:pPr>
              <a:r>
                <a:rPr lang="es-MX" sz="800" dirty="0" smtClean="0">
                  <a:solidFill>
                    <a:srgbClr val="4D4D4D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Parte de su contenido fue obtenido de sparkfun.com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7582" y="4519563"/>
            <a:ext cx="504056" cy="461665"/>
            <a:chOff x="1187624" y="3676259"/>
            <a:chExt cx="792088" cy="735647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1187624" y="3723878"/>
              <a:ext cx="792088" cy="612648"/>
            </a:xfrm>
            <a:prstGeom prst="wedgeRoundRectCallout">
              <a:avLst>
                <a:gd name="adj1" fmla="val -16735"/>
                <a:gd name="adj2" fmla="val 74734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7964" y="3676259"/>
              <a:ext cx="451405" cy="735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 smtClean="0">
                  <a:solidFill>
                    <a:srgbClr val="00AFFF"/>
                  </a:solidFill>
                </a:rPr>
                <a:t>!</a:t>
              </a:r>
              <a:endParaRPr lang="es-MX" sz="2400" b="1" dirty="0">
                <a:solidFill>
                  <a:srgbClr val="00A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/>
          </p:cNvSpPr>
          <p:nvPr/>
        </p:nvSpPr>
        <p:spPr bwMode="auto">
          <a:xfrm>
            <a:off x="4718868" y="1125091"/>
            <a:ext cx="323750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56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Memoria</a:t>
            </a:r>
          </a:p>
          <a:p>
            <a:pPr algn="l">
              <a:lnSpc>
                <a:spcPct val="70000"/>
              </a:lnSpc>
            </a:pPr>
            <a:r>
              <a:rPr lang="es-MX" sz="5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</a:t>
            </a:r>
            <a:r>
              <a:rPr lang="es-MX" sz="5600" baseline="30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2</a:t>
            </a:r>
            <a:r>
              <a:rPr lang="es-MX" sz="5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PROM</a:t>
            </a:r>
            <a:endParaRPr lang="es-MX" sz="5600" dirty="0">
              <a:solidFill>
                <a:schemeClr val="accent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79874" name="Rectangle 2"/>
          <p:cNvSpPr>
            <a:spLocks/>
          </p:cNvSpPr>
          <p:nvPr/>
        </p:nvSpPr>
        <p:spPr bwMode="auto">
          <a:xfrm>
            <a:off x="1619672" y="3291830"/>
            <a:ext cx="3024336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Almacenamiento no volátil en Galileo</a:t>
            </a:r>
          </a:p>
          <a:p>
            <a:pPr algn="l"/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Galileo pone a disposición del usuario una memoria EEPROM de 11 kb. Esta representa un medio de almacenamiento no volátil, un recurso muy valioso para guardar datos de configuración entre sesiones.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rot="10800000" flipH="1">
            <a:off x="5005214" y="2796704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79888" name="Group 16"/>
          <p:cNvGrpSpPr>
            <a:grpSpLocks/>
          </p:cNvGrpSpPr>
          <p:nvPr/>
        </p:nvGrpSpPr>
        <p:grpSpPr bwMode="auto">
          <a:xfrm>
            <a:off x="5278462" y="2753841"/>
            <a:ext cx="2174081" cy="466725"/>
            <a:chOff x="0" y="0"/>
            <a:chExt cx="3652" cy="784"/>
          </a:xfrm>
        </p:grpSpPr>
        <p:sp>
          <p:nvSpPr>
            <p:cNvPr id="79889" name="Rectangle 17"/>
            <p:cNvSpPr>
              <a:spLocks/>
            </p:cNvSpPr>
            <p:nvPr/>
          </p:nvSpPr>
          <p:spPr bwMode="auto">
            <a:xfrm>
              <a:off x="836" y="0"/>
              <a:ext cx="2816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s-MX" sz="11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La memoria EEPROM tiene ~100,000 ciclos de escritura/lectura útiles</a:t>
              </a:r>
              <a:endParaRPr lang="es-MX" sz="1100" dirty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grpSp>
          <p:nvGrpSpPr>
            <p:cNvPr id="79890" name="Group 18"/>
            <p:cNvGrpSpPr>
              <a:grpSpLocks/>
            </p:cNvGrpSpPr>
            <p:nvPr/>
          </p:nvGrpSpPr>
          <p:grpSpPr bwMode="auto">
            <a:xfrm>
              <a:off x="0" y="125"/>
              <a:ext cx="744" cy="608"/>
              <a:chOff x="0" y="0"/>
              <a:chExt cx="744" cy="607"/>
            </a:xfrm>
          </p:grpSpPr>
          <p:sp>
            <p:nvSpPr>
              <p:cNvPr id="79891" name="Oval 19"/>
              <p:cNvSpPr>
                <a:spLocks/>
              </p:cNvSpPr>
              <p:nvPr/>
            </p:nvSpPr>
            <p:spPr bwMode="auto">
              <a:xfrm>
                <a:off x="114" y="22"/>
                <a:ext cx="530" cy="5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9892" name="Rectangle 20"/>
              <p:cNvSpPr>
                <a:spLocks/>
              </p:cNvSpPr>
              <p:nvPr/>
            </p:nvSpPr>
            <p:spPr bwMode="auto">
              <a:xfrm>
                <a:off x="0" y="0"/>
                <a:ext cx="744" cy="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1</a:t>
                </a:r>
              </a:p>
            </p:txBody>
          </p:sp>
        </p:grpSp>
      </p:grpSp>
      <p:grpSp>
        <p:nvGrpSpPr>
          <p:cNvPr id="79893" name="Group 21"/>
          <p:cNvGrpSpPr>
            <a:grpSpLocks/>
          </p:cNvGrpSpPr>
          <p:nvPr/>
        </p:nvGrpSpPr>
        <p:grpSpPr bwMode="auto">
          <a:xfrm>
            <a:off x="5278462" y="3406303"/>
            <a:ext cx="2390179" cy="466725"/>
            <a:chOff x="0" y="0"/>
            <a:chExt cx="4015" cy="784"/>
          </a:xfrm>
        </p:grpSpPr>
        <p:sp>
          <p:nvSpPr>
            <p:cNvPr id="79894" name="Rectangle 22"/>
            <p:cNvSpPr>
              <a:spLocks/>
            </p:cNvSpPr>
            <p:nvPr/>
          </p:nvSpPr>
          <p:spPr bwMode="auto">
            <a:xfrm>
              <a:off x="836" y="0"/>
              <a:ext cx="3179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s-MX" sz="11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Manejo mediante  </a:t>
              </a:r>
              <a:r>
                <a:rPr lang="es-MX" sz="1100" b="1" dirty="0" err="1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EEPROM.h</a:t>
              </a:r>
              <a:endParaRPr lang="es-MX" sz="1100" b="1" dirty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grpSp>
          <p:nvGrpSpPr>
            <p:cNvPr id="79895" name="Group 23"/>
            <p:cNvGrpSpPr>
              <a:grpSpLocks/>
            </p:cNvGrpSpPr>
            <p:nvPr/>
          </p:nvGrpSpPr>
          <p:grpSpPr bwMode="auto">
            <a:xfrm>
              <a:off x="0" y="125"/>
              <a:ext cx="744" cy="608"/>
              <a:chOff x="0" y="0"/>
              <a:chExt cx="744" cy="607"/>
            </a:xfrm>
          </p:grpSpPr>
          <p:sp>
            <p:nvSpPr>
              <p:cNvPr id="79896" name="Oval 24"/>
              <p:cNvSpPr>
                <a:spLocks/>
              </p:cNvSpPr>
              <p:nvPr/>
            </p:nvSpPr>
            <p:spPr bwMode="auto">
              <a:xfrm>
                <a:off x="114" y="22"/>
                <a:ext cx="530" cy="53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9897" name="Rectangle 25"/>
              <p:cNvSpPr>
                <a:spLocks/>
              </p:cNvSpPr>
              <p:nvPr/>
            </p:nvSpPr>
            <p:spPr bwMode="auto">
              <a:xfrm>
                <a:off x="0" y="0"/>
                <a:ext cx="744" cy="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2</a:t>
                </a:r>
              </a:p>
            </p:txBody>
          </p:sp>
        </p:grpSp>
      </p:grpSp>
      <p:grpSp>
        <p:nvGrpSpPr>
          <p:cNvPr id="79898" name="Group 26"/>
          <p:cNvGrpSpPr>
            <a:grpSpLocks/>
          </p:cNvGrpSpPr>
          <p:nvPr/>
        </p:nvGrpSpPr>
        <p:grpSpPr bwMode="auto">
          <a:xfrm>
            <a:off x="5278462" y="4049241"/>
            <a:ext cx="2533650" cy="466725"/>
            <a:chOff x="0" y="0"/>
            <a:chExt cx="4256" cy="784"/>
          </a:xfrm>
        </p:grpSpPr>
        <p:sp>
          <p:nvSpPr>
            <p:cNvPr id="79899" name="Rectangle 27"/>
            <p:cNvSpPr>
              <a:spLocks/>
            </p:cNvSpPr>
            <p:nvPr/>
          </p:nvSpPr>
          <p:spPr bwMode="auto">
            <a:xfrm>
              <a:off x="836" y="0"/>
              <a:ext cx="3420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s-MX" sz="1100" dirty="0" smtClean="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Lato Light" charset="0"/>
                  <a:sym typeface="Lato Light" charset="0"/>
                </a:rPr>
                <a:t>Ideal para almacenar datos de configuración.</a:t>
              </a:r>
              <a:endParaRPr lang="es-MX" sz="1100" dirty="0">
                <a:solidFill>
                  <a:schemeClr val="tx1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endParaRPr>
            </a:p>
          </p:txBody>
        </p:sp>
        <p:grpSp>
          <p:nvGrpSpPr>
            <p:cNvPr id="79900" name="Group 28"/>
            <p:cNvGrpSpPr>
              <a:grpSpLocks/>
            </p:cNvGrpSpPr>
            <p:nvPr/>
          </p:nvGrpSpPr>
          <p:grpSpPr bwMode="auto">
            <a:xfrm>
              <a:off x="0" y="125"/>
              <a:ext cx="744" cy="608"/>
              <a:chOff x="0" y="0"/>
              <a:chExt cx="744" cy="607"/>
            </a:xfrm>
          </p:grpSpPr>
          <p:sp>
            <p:nvSpPr>
              <p:cNvPr id="79901" name="Oval 29"/>
              <p:cNvSpPr>
                <a:spLocks/>
              </p:cNvSpPr>
              <p:nvPr/>
            </p:nvSpPr>
            <p:spPr bwMode="auto">
              <a:xfrm>
                <a:off x="114" y="22"/>
                <a:ext cx="530" cy="53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9902" name="Rectangle 30"/>
              <p:cNvSpPr>
                <a:spLocks/>
              </p:cNvSpPr>
              <p:nvPr/>
            </p:nvSpPr>
            <p:spPr bwMode="auto">
              <a:xfrm>
                <a:off x="0" y="0"/>
                <a:ext cx="744" cy="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lnSpc>
                    <a:spcPct val="70000"/>
                  </a:lnSpc>
                </a:pPr>
                <a:r>
                  <a:rPr lang="en-US" sz="1900">
                    <a:solidFill>
                      <a:srgbClr val="FFFFFF"/>
                    </a:solidFill>
                    <a:latin typeface="Bebas Neue" charset="0"/>
                    <a:ea typeface="ＭＳ Ｐゴシック" charset="0"/>
                    <a:cs typeface="Bebas Neue" charset="0"/>
                    <a:sym typeface="Bebas Neue" charset="0"/>
                  </a:rPr>
                  <a:t>3</a:t>
                </a:r>
              </a:p>
            </p:txBody>
          </p:sp>
        </p:grpSp>
      </p:grpSp>
      <p:sp>
        <p:nvSpPr>
          <p:cNvPr id="79903" name="Rectangle 31"/>
          <p:cNvSpPr>
            <a:spLocks/>
          </p:cNvSpPr>
          <p:nvPr/>
        </p:nvSpPr>
        <p:spPr bwMode="auto">
          <a:xfrm>
            <a:off x="5349900" y="2399035"/>
            <a:ext cx="21050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26" name="Picture 2" descr="Internal view of an 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68172"/>
            <a:ext cx="3491880" cy="2403578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1" name="Rectangle 13"/>
          <p:cNvSpPr>
            <a:spLocks/>
          </p:cNvSpPr>
          <p:nvPr/>
        </p:nvSpPr>
        <p:spPr bwMode="auto">
          <a:xfrm>
            <a:off x="5148064" y="195486"/>
            <a:ext cx="369942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>
              <a:lnSpc>
                <a:spcPct val="70000"/>
              </a:lnSpc>
            </a:pPr>
            <a:r>
              <a:rPr lang="es-MX" sz="38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EEPROM.read</a:t>
            </a:r>
            <a:r>
              <a:rPr lang="es-MX" sz="3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()</a:t>
            </a:r>
          </a:p>
          <a:p>
            <a:pPr algn="r">
              <a:lnSpc>
                <a:spcPct val="70000"/>
              </a:lnSpc>
            </a:pPr>
            <a:r>
              <a:rPr lang="es-MX" sz="3800" dirty="0" err="1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EEPROM.write</a:t>
            </a:r>
            <a:r>
              <a:rPr lang="es-MX" sz="38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()</a:t>
            </a: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6143767" y="2259310"/>
            <a:ext cx="2167185" cy="27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EEPROM.write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Rutina para la escritura de datos en la memoria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eeprom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Sintaxis: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EEPROM.write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(ADDRESS, DATA)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ADDRESS: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Dirección de escritura.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DATA: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Valor a escribir (1 Byte).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>
            <a:off x="4716016" y="1678310"/>
            <a:ext cx="4114800" cy="33338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14"/>
          <p:cNvSpPr>
            <a:spLocks/>
          </p:cNvSpPr>
          <p:nvPr/>
        </p:nvSpPr>
        <p:spPr bwMode="auto">
          <a:xfrm>
            <a:off x="3203848" y="2067694"/>
            <a:ext cx="2167185" cy="27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EEPROM.read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Rutina para el acceso a la memoria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eeprom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Sintaxis</a:t>
            </a:r>
            <a:r>
              <a:rPr lang="es-MX" sz="1100" b="1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:</a:t>
            </a:r>
            <a:endParaRPr lang="es-MX" sz="1100" b="1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lvl="2" algn="l">
              <a:lnSpc>
                <a:spcPct val="110000"/>
              </a:lnSpc>
            </a:pP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EEPROM.read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(ADDRESS)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ADDRESS: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Dirección de lectura.</a:t>
            </a:r>
          </a:p>
        </p:txBody>
      </p:sp>
      <p:sp>
        <p:nvSpPr>
          <p:cNvPr id="7" name="Rectangle 15"/>
          <p:cNvSpPr>
            <a:spLocks/>
          </p:cNvSpPr>
          <p:nvPr/>
        </p:nvSpPr>
        <p:spPr bwMode="auto">
          <a:xfrm>
            <a:off x="2806478" y="108300"/>
            <a:ext cx="1405482" cy="195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memoria EEPROM se encuentra dentro del extensor de IO de Galileo. La escritura en la memoria se lleva a  cabo un byte a la vez.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23728" y="135906"/>
            <a:ext cx="504056" cy="461665"/>
            <a:chOff x="1187624" y="3676259"/>
            <a:chExt cx="792088" cy="735647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1187624" y="3723878"/>
              <a:ext cx="792088" cy="612648"/>
            </a:xfrm>
            <a:prstGeom prst="wedgeRoundRectCallout">
              <a:avLst>
                <a:gd name="adj1" fmla="val -16735"/>
                <a:gd name="adj2" fmla="val 74734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57964" y="3676259"/>
              <a:ext cx="451405" cy="735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 smtClean="0">
                  <a:solidFill>
                    <a:srgbClr val="00AFFF"/>
                  </a:solidFill>
                </a:rPr>
                <a:t>!</a:t>
              </a:r>
              <a:endParaRPr lang="es-MX" sz="2400" b="1" dirty="0">
                <a:solidFill>
                  <a:srgbClr val="00AFFF"/>
                </a:solidFill>
              </a:endParaRPr>
            </a:p>
          </p:txBody>
        </p:sp>
      </p:grpSp>
      <p:pic>
        <p:nvPicPr>
          <p:cNvPr id="2050" name="Picture 2" descr="http://upload.wikimedia.org/wikipedia/commons/1/15/Embedded_World_2014_Intel_Galileo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45445" r="5216" b="6177"/>
          <a:stretch/>
        </p:blipFill>
        <p:spPr bwMode="auto">
          <a:xfrm rot="5400000">
            <a:off x="-1613762" y="1593224"/>
            <a:ext cx="5164038" cy="19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 96" descr="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4755" flipV="1">
            <a:off x="1599473" y="676834"/>
            <a:ext cx="276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5"/>
          <p:cNvSpPr>
            <a:spLocks noChangeShapeType="1"/>
          </p:cNvSpPr>
          <p:nvPr/>
        </p:nvSpPr>
        <p:spPr bwMode="auto">
          <a:xfrm rot="10800000" flipH="1">
            <a:off x="5652121" y="2787774"/>
            <a:ext cx="0" cy="1691878"/>
          </a:xfrm>
          <a:prstGeom prst="line">
            <a:avLst/>
          </a:prstGeom>
          <a:noFill/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3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5235898" y="267494"/>
            <a:ext cx="344055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Código</a:t>
            </a:r>
          </a:p>
          <a:p>
            <a:pPr algn="l">
              <a:lnSpc>
                <a:spcPct val="70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eepromWR.ino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4131274" y="2118355"/>
            <a:ext cx="3030426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Bucle de escritura, la dirección máxima de escritura esta dada por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max_addr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3491880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9552" y="51470"/>
            <a:ext cx="2645276" cy="5101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#</a:t>
            </a:r>
            <a:r>
              <a:rPr lang="es-MX" sz="1050" dirty="0" err="1">
                <a:highlight>
                  <a:srgbClr val="FFFFFF"/>
                </a:highlight>
              </a:rPr>
              <a:t>include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050" dirty="0" err="1">
                <a:highlight>
                  <a:srgbClr val="FFFFFF"/>
                </a:highlight>
              </a:rPr>
              <a:t>LiquidCrystal.h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&gt;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#</a:t>
            </a:r>
            <a:r>
              <a:rPr lang="es-MX" sz="1050" dirty="0" err="1">
                <a:highlight>
                  <a:srgbClr val="FFFFFF"/>
                </a:highlight>
              </a:rPr>
              <a:t>include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050" dirty="0" err="1">
                <a:highlight>
                  <a:srgbClr val="FFFFFF"/>
                </a:highlight>
              </a:rPr>
              <a:t>EEPROM.h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&gt;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LiquidCrystal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 err="1">
                <a:highlight>
                  <a:srgbClr val="FFFFFF"/>
                </a:highlight>
              </a:rPr>
              <a:t>lcd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8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9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4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5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6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7</a:t>
            </a:r>
            <a:r>
              <a:rPr lang="es-MX" sz="1050" b="1" dirty="0" smtClean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 smtClean="0">
                <a:highlight>
                  <a:srgbClr val="FFFFFF"/>
                </a:highlight>
              </a:rPr>
              <a:t>;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char</a:t>
            </a:r>
            <a:r>
              <a:rPr lang="es-MX" sz="1050" dirty="0">
                <a:highlight>
                  <a:srgbClr val="FFFFFF"/>
                </a:highlight>
              </a:rPr>
              <a:t>   </a:t>
            </a:r>
            <a:r>
              <a:rPr lang="es-MX" sz="1050" dirty="0" err="1">
                <a:highlight>
                  <a:srgbClr val="FFFFFF"/>
                </a:highlight>
              </a:rPr>
              <a:t>max_addr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5;</a:t>
            </a:r>
          </a:p>
          <a:p>
            <a:pPr algn="l"/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char</a:t>
            </a:r>
            <a:r>
              <a:rPr lang="es-MX" sz="1050" dirty="0">
                <a:highlight>
                  <a:srgbClr val="FFFFFF"/>
                </a:highlight>
              </a:rPr>
              <a:t>   </a:t>
            </a:r>
            <a:r>
              <a:rPr lang="es-MX" sz="1050" dirty="0" err="1">
                <a:highlight>
                  <a:srgbClr val="FFFFFF"/>
                </a:highlight>
              </a:rPr>
              <a:t>flag</a:t>
            </a:r>
            <a:r>
              <a:rPr lang="es-MX" sz="1050" dirty="0">
                <a:highlight>
                  <a:srgbClr val="FFFFFF"/>
                </a:highlight>
              </a:rPr>
              <a:t>    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0;</a:t>
            </a:r>
          </a:p>
          <a:p>
            <a:pPr algn="l"/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void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setup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()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delay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5000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 err="1">
                <a:highlight>
                  <a:srgbClr val="FFFFFF"/>
                </a:highlight>
              </a:rPr>
              <a:t>lcd.begin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16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2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050" dirty="0">
                <a:highlight>
                  <a:srgbClr val="FFFFFF"/>
                </a:highlight>
              </a:rPr>
              <a:t>E2PROM 'W' DEMO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delay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2000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void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loop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()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int</a:t>
            </a:r>
            <a:r>
              <a:rPr lang="es-MX" sz="1050" dirty="0">
                <a:highlight>
                  <a:srgbClr val="FFFFFF"/>
                </a:highlight>
              </a:rPr>
              <a:t> milis</a:t>
            </a:r>
            <a:r>
              <a:rPr lang="es-MX" sz="1050" dirty="0" smtClean="0">
                <a:highlight>
                  <a:srgbClr val="FFFFFF"/>
                </a:highlight>
              </a:rPr>
              <a:t>;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if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highlight>
                  <a:srgbClr val="FFFFFF"/>
                </a:highlight>
              </a:rPr>
              <a:t>flag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==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</a:t>
            </a:r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for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int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0; 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 err="1">
                <a:highlight>
                  <a:srgbClr val="FFFFFF"/>
                </a:highlight>
              </a:rPr>
              <a:t>max_addr</a:t>
            </a:r>
            <a:r>
              <a:rPr lang="es-MX" sz="1050" dirty="0">
                <a:highlight>
                  <a:srgbClr val="FFFFFF"/>
                </a:highlight>
              </a:rPr>
              <a:t>; 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++)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lcd.setCursor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050" dirty="0" err="1">
                <a:highlight>
                  <a:srgbClr val="FFFFFF"/>
                </a:highlight>
              </a:rPr>
              <a:t>Direccion</a:t>
            </a:r>
            <a:r>
              <a:rPr lang="es-MX" sz="1050" dirty="0">
                <a:highlight>
                  <a:srgbClr val="FFFFFF"/>
                </a:highlight>
              </a:rPr>
              <a:t>: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050" dirty="0">
                <a:highlight>
                  <a:srgbClr val="FFFFFF"/>
                </a:highlight>
              </a:rPr>
              <a:t>   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lcd.setCursor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1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milis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millis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()/</a:t>
            </a:r>
            <a:r>
              <a:rPr lang="es-MX" sz="1050" dirty="0">
                <a:highlight>
                  <a:srgbClr val="FFFFFF"/>
                </a:highlight>
              </a:rPr>
              <a:t>1000;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highlight>
                  <a:srgbClr val="FFFFFF"/>
                </a:highlight>
              </a:rPr>
              <a:t>milis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EEPROM.write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milis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delay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1500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 err="1" smtClean="0">
                <a:highlight>
                  <a:srgbClr val="FFFFFF"/>
                </a:highlight>
              </a:rPr>
              <a:t>flag</a:t>
            </a:r>
            <a:r>
              <a:rPr lang="es-MX" sz="1050" dirty="0" smtClean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1;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050" dirty="0"/>
          </a:p>
        </p:txBody>
      </p:sp>
      <p:pic>
        <p:nvPicPr>
          <p:cNvPr id="8" name="Bild 1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563">
            <a:off x="3272074" y="2152112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3400852" y="3567645"/>
            <a:ext cx="5478656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rutina </a:t>
            </a: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millis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 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regresa el numero de milisegundos que Galileo a estado encendido. Sufre de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overflow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después de 50 días aproximadamente.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0" name="Bild 11" descr="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7247" y="3776809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53" descr="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202" flipH="1">
            <a:off x="2464910" y="4374032"/>
            <a:ext cx="833438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/>
          </p:cNvSpPr>
          <p:nvPr/>
        </p:nvSpPr>
        <p:spPr bwMode="auto">
          <a:xfrm>
            <a:off x="3400852" y="4321494"/>
            <a:ext cx="2736304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Escritura del valor regresado por la rutina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millis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() en la dirección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idx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5235899" y="267494"/>
            <a:ext cx="329654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40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Código</a:t>
            </a:r>
          </a:p>
          <a:p>
            <a:pPr algn="l">
              <a:lnSpc>
                <a:spcPct val="70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eepromRD.ino</a:t>
            </a:r>
            <a:endParaRPr lang="en-US" sz="40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4644008" y="2287166"/>
            <a:ext cx="3030426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Bucle de lectura, la dirección máxima de acceso esta determinada por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max_addr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3491880" y="1284287"/>
            <a:ext cx="1647825" cy="42863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99592" y="51470"/>
            <a:ext cx="2645276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#</a:t>
            </a:r>
            <a:r>
              <a:rPr lang="es-MX" sz="1050" dirty="0" err="1">
                <a:highlight>
                  <a:srgbClr val="FFFFFF"/>
                </a:highlight>
              </a:rPr>
              <a:t>include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050" dirty="0" err="1">
                <a:highlight>
                  <a:srgbClr val="FFFFFF"/>
                </a:highlight>
              </a:rPr>
              <a:t>LiquidCrystal.h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&gt;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#</a:t>
            </a:r>
            <a:r>
              <a:rPr lang="es-MX" sz="1050" dirty="0" err="1">
                <a:highlight>
                  <a:srgbClr val="FFFFFF"/>
                </a:highlight>
              </a:rPr>
              <a:t>include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050" dirty="0" err="1">
                <a:highlight>
                  <a:srgbClr val="FFFFFF"/>
                </a:highlight>
              </a:rPr>
              <a:t>EEPROM.h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&gt;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LiquidCrystal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 err="1">
                <a:highlight>
                  <a:srgbClr val="FFFFFF"/>
                </a:highlight>
              </a:rPr>
              <a:t>lcd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8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9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4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5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6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7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char</a:t>
            </a:r>
            <a:r>
              <a:rPr lang="es-MX" sz="1050" dirty="0">
                <a:highlight>
                  <a:srgbClr val="FFFFFF"/>
                </a:highlight>
              </a:rPr>
              <a:t>   </a:t>
            </a:r>
            <a:r>
              <a:rPr lang="es-MX" sz="1050" dirty="0" err="1">
                <a:highlight>
                  <a:srgbClr val="FFFFFF"/>
                </a:highlight>
              </a:rPr>
              <a:t>max_addr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5;</a:t>
            </a:r>
          </a:p>
          <a:p>
            <a:pPr algn="l"/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char</a:t>
            </a:r>
            <a:r>
              <a:rPr lang="es-MX" sz="1050" dirty="0">
                <a:highlight>
                  <a:srgbClr val="FFFFFF"/>
                </a:highlight>
              </a:rPr>
              <a:t>   </a:t>
            </a:r>
            <a:r>
              <a:rPr lang="es-MX" sz="1050" dirty="0" err="1">
                <a:highlight>
                  <a:srgbClr val="FFFFFF"/>
                </a:highlight>
              </a:rPr>
              <a:t>flag</a:t>
            </a:r>
            <a:r>
              <a:rPr lang="es-MX" sz="1050" dirty="0">
                <a:highlight>
                  <a:srgbClr val="FFFFFF"/>
                </a:highlight>
              </a:rPr>
              <a:t>    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0;</a:t>
            </a:r>
          </a:p>
          <a:p>
            <a:pPr algn="l"/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void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setup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()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delay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5000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 err="1">
                <a:highlight>
                  <a:srgbClr val="FFFFFF"/>
                </a:highlight>
              </a:rPr>
              <a:t>lcd.begin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16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2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050" dirty="0">
                <a:highlight>
                  <a:srgbClr val="FFFFFF"/>
                </a:highlight>
              </a:rPr>
              <a:t>E2PROM 'R' DEMO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delay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2000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void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loop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()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if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highlight>
                  <a:srgbClr val="FFFFFF"/>
                </a:highlight>
              </a:rPr>
              <a:t>flag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==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</a:t>
            </a:r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for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solidFill>
                  <a:srgbClr val="8000FF"/>
                </a:solidFill>
                <a:highlight>
                  <a:srgbClr val="FFFFFF"/>
                </a:highlight>
              </a:rPr>
              <a:t>int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0; 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&lt;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 err="1">
                <a:highlight>
                  <a:srgbClr val="FFFFFF"/>
                </a:highlight>
              </a:rPr>
              <a:t>max_addr</a:t>
            </a:r>
            <a:r>
              <a:rPr lang="es-MX" sz="1050" dirty="0">
                <a:highlight>
                  <a:srgbClr val="FFFFFF"/>
                </a:highlight>
              </a:rPr>
              <a:t>; 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++)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{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lcd.setCursor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050" dirty="0" err="1">
                <a:highlight>
                  <a:srgbClr val="FFFFFF"/>
                </a:highlight>
              </a:rPr>
              <a:t>Direccion</a:t>
            </a:r>
            <a:r>
              <a:rPr lang="es-MX" sz="1050" dirty="0">
                <a:highlight>
                  <a:srgbClr val="FFFFFF"/>
                </a:highlight>
              </a:rPr>
              <a:t>: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050" dirty="0">
                <a:highlight>
                  <a:srgbClr val="FFFFFF"/>
                </a:highlight>
              </a:rPr>
              <a:t>   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lcd.setCursor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,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1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("</a:t>
            </a:r>
            <a:r>
              <a:rPr lang="es-MX" sz="1050" dirty="0">
                <a:highlight>
                  <a:srgbClr val="FFFFFF"/>
                </a:highlight>
              </a:rPr>
              <a:t>Data: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")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dirty="0" err="1">
                <a:highlight>
                  <a:srgbClr val="FFFFFF"/>
                </a:highlight>
              </a:rPr>
              <a:t>lcd.print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highlight>
                  <a:srgbClr val="FFFFFF"/>
                </a:highlight>
              </a:rPr>
              <a:t>EEPROM.read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 err="1">
                <a:highlight>
                  <a:srgbClr val="FFFFFF"/>
                </a:highlight>
              </a:rPr>
              <a:t>idx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  </a:t>
            </a:r>
            <a:r>
              <a:rPr lang="es-MX" sz="1050" b="1" dirty="0" err="1">
                <a:solidFill>
                  <a:srgbClr val="0000FF"/>
                </a:solidFill>
                <a:highlight>
                  <a:srgbClr val="FFFFFF"/>
                </a:highlight>
              </a:rPr>
              <a:t>delay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(</a:t>
            </a:r>
            <a:r>
              <a:rPr lang="es-MX" sz="1050" dirty="0">
                <a:solidFill>
                  <a:srgbClr val="FF8000"/>
                </a:solidFill>
                <a:highlight>
                  <a:srgbClr val="FFFFFF"/>
                </a:highlight>
              </a:rPr>
              <a:t>1500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)</a:t>
            </a:r>
            <a:r>
              <a:rPr lang="es-MX" sz="1050" dirty="0">
                <a:highlight>
                  <a:srgbClr val="FFFFFF"/>
                </a:highlight>
              </a:rPr>
              <a:t>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r>
              <a:rPr lang="es-MX" sz="1050" dirty="0">
                <a:highlight>
                  <a:srgbClr val="FFFFFF"/>
                </a:highlight>
              </a:rPr>
              <a:t>    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  </a:t>
            </a:r>
            <a:r>
              <a:rPr lang="es-MX" sz="1050" dirty="0" err="1">
                <a:highlight>
                  <a:srgbClr val="FFFFFF"/>
                </a:highlight>
              </a:rPr>
              <a:t>flag</a:t>
            </a:r>
            <a:r>
              <a:rPr lang="es-MX" sz="1050" dirty="0">
                <a:highlight>
                  <a:srgbClr val="FFFFFF"/>
                </a:highlight>
              </a:rPr>
              <a:t> </a:t>
            </a:r>
            <a:r>
              <a:rPr lang="es-MX" sz="1050" b="1" dirty="0">
                <a:solidFill>
                  <a:srgbClr val="000080"/>
                </a:solidFill>
                <a:highlight>
                  <a:srgbClr val="FFFFFF"/>
                </a:highlight>
              </a:rPr>
              <a:t>=</a:t>
            </a:r>
            <a:r>
              <a:rPr lang="es-MX" sz="1050" dirty="0">
                <a:highlight>
                  <a:srgbClr val="FFFFFF"/>
                </a:highlight>
              </a:rPr>
              <a:t> 1;</a:t>
            </a:r>
          </a:p>
          <a:p>
            <a:pPr algn="l"/>
            <a:r>
              <a:rPr lang="es-MX" sz="1050" dirty="0">
                <a:highlight>
                  <a:srgbClr val="FFFFFF"/>
                </a:highlight>
              </a:rPr>
              <a:t>  </a:t>
            </a:r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050" dirty="0">
              <a:highlight>
                <a:srgbClr val="FFFFFF"/>
              </a:highlight>
            </a:endParaRPr>
          </a:p>
          <a:p>
            <a:pPr algn="l"/>
            <a:r>
              <a:rPr lang="es-MX" sz="1050" dirty="0">
                <a:solidFill>
                  <a:srgbClr val="808080"/>
                </a:solidFill>
                <a:highlight>
                  <a:srgbClr val="FFFFFF"/>
                </a:highlight>
              </a:rPr>
              <a:t>}</a:t>
            </a:r>
            <a:endParaRPr lang="es-MX" sz="1050" dirty="0"/>
          </a:p>
        </p:txBody>
      </p:sp>
      <p:pic>
        <p:nvPicPr>
          <p:cNvPr id="8" name="Bild 1" descr="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563">
            <a:off x="3789103" y="2152112"/>
            <a:ext cx="5572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/>
          </p:cNvSpPr>
          <p:nvPr/>
        </p:nvSpPr>
        <p:spPr bwMode="auto">
          <a:xfrm>
            <a:off x="4067944" y="3723878"/>
            <a:ext cx="4896544" cy="50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Se da el acceso a la memoria EEPROM y se regresa el valor adquirido.</a:t>
            </a:r>
            <a:endParaRPr lang="en-US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0" name="Bild 11" descr="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3933042"/>
            <a:ext cx="931862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1043608" y="4803998"/>
            <a:ext cx="7776864" cy="0"/>
          </a:xfrm>
          <a:prstGeom prst="line">
            <a:avLst/>
          </a:prstGeom>
          <a:noFill/>
          <a:ln w="12700" cap="flat">
            <a:solidFill>
              <a:srgbClr val="1A9AD9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>
                <a:solidFill>
                  <a:schemeClr val="bg2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2549" r="13376" b="5705"/>
          <a:stretch/>
        </p:blipFill>
        <p:spPr>
          <a:xfrm rot="8100000">
            <a:off x="334358" y="4094748"/>
            <a:ext cx="747659" cy="7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8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979.photobucket.com/albums/ae275/jhetech/products/Intel-6200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495972"/>
            <a:ext cx="1647528" cy="16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1" name="Rectangle 13"/>
          <p:cNvSpPr>
            <a:spLocks/>
          </p:cNvSpPr>
          <p:nvPr/>
        </p:nvSpPr>
        <p:spPr bwMode="auto">
          <a:xfrm>
            <a:off x="4467248" y="1331019"/>
            <a:ext cx="4137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38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Ethernet</a:t>
            </a:r>
          </a:p>
          <a:p>
            <a:pPr algn="l">
              <a:lnSpc>
                <a:spcPct val="70000"/>
              </a:lnSpc>
            </a:pPr>
            <a:r>
              <a:rPr lang="es-MX" sz="38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en Galileo</a:t>
            </a:r>
            <a:endParaRPr lang="es-MX" sz="3800" dirty="0">
              <a:solidFill>
                <a:schemeClr val="bg2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32782" name="Rectangle 14"/>
          <p:cNvSpPr>
            <a:spLocks/>
          </p:cNvSpPr>
          <p:nvPr/>
        </p:nvSpPr>
        <p:spPr bwMode="auto">
          <a:xfrm>
            <a:off x="604615" y="3123406"/>
            <a:ext cx="2383209" cy="174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conexión a Internet habilita un mundo de oportunidades a un sistema embebido.</a:t>
            </a:r>
          </a:p>
          <a:p>
            <a:pPr algn="l">
              <a:lnSpc>
                <a:spcPct val="110000"/>
              </a:lnSpc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10000"/>
              </a:lnSpc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Galileo puede hacer esta conexión mediante su conector Ethernet a partir del momento que sale de su caja.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32783" name="Rectangle 15"/>
          <p:cNvSpPr>
            <a:spLocks/>
          </p:cNvSpPr>
          <p:nvPr/>
        </p:nvSpPr>
        <p:spPr bwMode="auto">
          <a:xfrm>
            <a:off x="4678685" y="3094832"/>
            <a:ext cx="4429819" cy="139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Galileo no incluye una tarjeta de comunicación inalámbrica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WiFi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, sin embargo esta puede agregarse al sistema de manera posterior en su ranura de expansión mini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ePCI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.</a:t>
            </a:r>
          </a:p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Modelos Soportados:</a:t>
            </a:r>
          </a:p>
          <a:p>
            <a:pPr algn="l">
              <a:lnSpc>
                <a:spcPct val="140000"/>
              </a:lnSpc>
              <a:buClr>
                <a:srgbClr val="4D4D4D"/>
              </a:buClr>
              <a:buSzPct val="125000"/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N135 </a:t>
            </a:r>
            <a:r>
              <a:rPr lang="es-MX" sz="1100" b="1" dirty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y</a:t>
            </a: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N6205</a:t>
            </a:r>
          </a:p>
        </p:txBody>
      </p:sp>
      <p:sp>
        <p:nvSpPr>
          <p:cNvPr id="32784" name="Rectangle 16"/>
          <p:cNvSpPr>
            <a:spLocks/>
          </p:cNvSpPr>
          <p:nvPr/>
        </p:nvSpPr>
        <p:spPr bwMode="auto">
          <a:xfrm flipV="1">
            <a:off x="0" y="2847180"/>
            <a:ext cx="8540478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18211" y="3117676"/>
            <a:ext cx="504056" cy="461665"/>
            <a:chOff x="1187624" y="3676259"/>
            <a:chExt cx="792088" cy="735647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1187624" y="3723878"/>
              <a:ext cx="792088" cy="612648"/>
            </a:xfrm>
            <a:prstGeom prst="wedgeRoundRectCallout">
              <a:avLst>
                <a:gd name="adj1" fmla="val -16735"/>
                <a:gd name="adj2" fmla="val 74734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5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7964" y="3676259"/>
              <a:ext cx="451405" cy="735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 smtClean="0">
                  <a:solidFill>
                    <a:srgbClr val="00AFFF"/>
                  </a:solidFill>
                </a:rPr>
                <a:t>!</a:t>
              </a:r>
              <a:endParaRPr lang="es-MX" sz="2400" b="1" dirty="0">
                <a:solidFill>
                  <a:srgbClr val="00AFFF"/>
                </a:solidFill>
              </a:endParaRPr>
            </a:p>
          </p:txBody>
        </p:sp>
      </p:grpSp>
      <p:pic>
        <p:nvPicPr>
          <p:cNvPr id="3074" name="Picture 2" descr="http://sun-store.ru/data/big/intel-galileo-board-i-img_4orig-13922059675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6" y="-33140"/>
            <a:ext cx="439248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5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/>
          </p:cNvSpPr>
          <p:nvPr/>
        </p:nvSpPr>
        <p:spPr bwMode="auto">
          <a:xfrm>
            <a:off x="5714354" y="195486"/>
            <a:ext cx="22907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70000"/>
              </a:lnSpc>
            </a:pPr>
            <a:r>
              <a:rPr lang="es-MX" sz="3600" dirty="0" smtClean="0">
                <a:solidFill>
                  <a:schemeClr val="accent2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Biblioteca</a:t>
            </a:r>
          </a:p>
          <a:p>
            <a:pPr algn="l">
              <a:lnSpc>
                <a:spcPct val="70000"/>
              </a:lnSpc>
            </a:pPr>
            <a:r>
              <a:rPr lang="es-MX" sz="3600" dirty="0" smtClean="0">
                <a:solidFill>
                  <a:schemeClr val="tx1"/>
                </a:solidFill>
                <a:latin typeface="Bebas Neue" charset="0"/>
                <a:ea typeface="ＭＳ Ｐゴシック" charset="0"/>
                <a:cs typeface="Bebas Neue" charset="0"/>
                <a:sym typeface="Bebas Neue" charset="0"/>
              </a:rPr>
              <a:t>Ethernet</a:t>
            </a:r>
            <a:endParaRPr lang="es-MX" sz="3600" dirty="0">
              <a:solidFill>
                <a:schemeClr val="tx1"/>
              </a:solidFill>
              <a:latin typeface="Bebas Neue" charset="0"/>
              <a:ea typeface="ＭＳ Ｐゴシック" charset="0"/>
              <a:cs typeface="Bebas Neue" charset="0"/>
              <a:sym typeface="Bebas Neue" charset="0"/>
            </a:endParaRPr>
          </a:p>
        </p:txBody>
      </p:sp>
      <p:sp>
        <p:nvSpPr>
          <p:cNvPr id="67586" name="Rectangle 2"/>
          <p:cNvSpPr>
            <a:spLocks/>
          </p:cNvSpPr>
          <p:nvPr/>
        </p:nvSpPr>
        <p:spPr bwMode="auto">
          <a:xfrm>
            <a:off x="2555776" y="1567086"/>
            <a:ext cx="4536504" cy="28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La biblioteca </a:t>
            </a:r>
            <a:r>
              <a:rPr lang="es-MX" sz="1100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Ethernet.h</a:t>
            </a:r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 contiene todas las rutinas para llevar a cabo una conexión Ethernet con Galileo. Esta biblioteca divide su contenido en 5 clases:</a:t>
            </a:r>
          </a:p>
          <a:p>
            <a:pPr algn="l"/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514350" lvl="2" indent="-171450" algn="l">
              <a:buFont typeface="Arial" panose="020B0604020202020204" pitchFamily="34" charset="0"/>
              <a:buChar char="•"/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Clase: Ethernet</a:t>
            </a:r>
          </a:p>
          <a:p>
            <a:pPr marL="514350" lvl="2" indent="-171450" algn="l">
              <a:buFont typeface="Arial" panose="020B0604020202020204" pitchFamily="34" charset="0"/>
              <a:buChar char="•"/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Clase: </a:t>
            </a: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IPAddress</a:t>
            </a:r>
            <a:endParaRPr lang="es-MX" sz="1100" b="1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514350" lvl="2" indent="-171450" algn="l">
              <a:buFont typeface="Arial" panose="020B0604020202020204" pitchFamily="34" charset="0"/>
              <a:buChar char="•"/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Clase: Server</a:t>
            </a:r>
          </a:p>
          <a:p>
            <a:pPr marL="514350" lvl="2" indent="-171450" algn="l">
              <a:buFont typeface="Arial" panose="020B0604020202020204" pitchFamily="34" charset="0"/>
              <a:buChar char="•"/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Clase: Cliente</a:t>
            </a:r>
          </a:p>
          <a:p>
            <a:pPr marL="514350" lvl="2" indent="-171450" algn="l">
              <a:buFont typeface="Arial" panose="020B0604020202020204" pitchFamily="34" charset="0"/>
              <a:buChar char="•"/>
            </a:pPr>
            <a:r>
              <a:rPr lang="es-MX" sz="1100" b="1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Clase: </a:t>
            </a:r>
            <a:r>
              <a:rPr lang="es-MX" sz="1100" b="1" dirty="0" err="1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EthernetUDP</a:t>
            </a:r>
            <a:endParaRPr lang="es-MX" sz="1100" b="1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endParaRPr lang="en-US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endParaRPr lang="es-MX" sz="1100" dirty="0" smtClean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l"/>
            <a:r>
              <a:rPr lang="es-MX" sz="1100" dirty="0" smtClean="0">
                <a:solidFill>
                  <a:srgbClr val="4D4D4D"/>
                </a:solidFill>
                <a:latin typeface="Lato Light" charset="0"/>
                <a:ea typeface="ＭＳ Ｐゴシック" charset="0"/>
                <a:cs typeface="Lato Light" charset="0"/>
                <a:sym typeface="Lato Light" charset="0"/>
              </a:rPr>
              <a:t>Cada clase se enfoca en dar soporte a diferentes servicios para una conexión TCP/IP. En las secciones siguientes exploraremos algunos de los recursos de esta biblioteca.</a:t>
            </a:r>
            <a:endParaRPr lang="es-MX" sz="1100" dirty="0">
              <a:solidFill>
                <a:srgbClr val="4D4D4D"/>
              </a:solidFill>
              <a:latin typeface="Lato Light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sp>
        <p:nvSpPr>
          <p:cNvPr id="67599" name="Rectangle 15"/>
          <p:cNvSpPr>
            <a:spLocks/>
          </p:cNvSpPr>
          <p:nvPr/>
        </p:nvSpPr>
        <p:spPr bwMode="auto">
          <a:xfrm>
            <a:off x="1403650" y="1203599"/>
            <a:ext cx="4132112" cy="51544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100" name="Picture 4" descr="http://pic16.nipic.com/20110819/8115970_083036571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-9872"/>
            <a:ext cx="1440161" cy="51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Custom 25">
      <a:dk1>
        <a:srgbClr val="000000"/>
      </a:dk1>
      <a:lt1>
        <a:srgbClr val="FFFFFF"/>
      </a:lt1>
      <a:dk2>
        <a:srgbClr val="0096E1"/>
      </a:dk2>
      <a:lt2>
        <a:srgbClr val="737373"/>
      </a:lt2>
      <a:accent1>
        <a:srgbClr val="012495"/>
      </a:accent1>
      <a:accent2>
        <a:srgbClr val="00AFFF"/>
      </a:accent2>
      <a:accent3>
        <a:srgbClr val="43C1FF"/>
      </a:accent3>
      <a:accent4>
        <a:srgbClr val="3C3C3C"/>
      </a:accent4>
      <a:accent5>
        <a:srgbClr val="828282"/>
      </a:accent5>
      <a:accent6>
        <a:srgbClr val="C8C8C8"/>
      </a:accent6>
      <a:hlink>
        <a:srgbClr val="3445A1"/>
      </a:hlink>
      <a:folHlink>
        <a:srgbClr val="3FA7D7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Pages>0</Pages>
  <Words>2260</Words>
  <Characters>0</Characters>
  <Application>Microsoft Office PowerPoint</Application>
  <PresentationFormat>Presentación en pantalla (16:9)</PresentationFormat>
  <Lines>0</Lines>
  <Paragraphs>423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14</vt:i4>
      </vt:variant>
      <vt:variant>
        <vt:lpstr>Títulos de diapositiva</vt:lpstr>
      </vt:variant>
      <vt:variant>
        <vt:i4>24</vt:i4>
      </vt:variant>
    </vt:vector>
  </HeadingPairs>
  <TitlesOfParts>
    <vt:vector size="38" baseType="lpstr"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MEMS-C9</cp:lastModifiedBy>
  <cp:revision>393</cp:revision>
  <dcterms:modified xsi:type="dcterms:W3CDTF">2014-11-25T20:45:42Z</dcterms:modified>
</cp:coreProperties>
</file>