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66"/>
  </p:notesMasterIdLst>
  <p:sldIdLst>
    <p:sldId id="256" r:id="rId15"/>
    <p:sldId id="355" r:id="rId16"/>
    <p:sldId id="360" r:id="rId17"/>
    <p:sldId id="366" r:id="rId18"/>
    <p:sldId id="274" r:id="rId19"/>
    <p:sldId id="412" r:id="rId20"/>
    <p:sldId id="401" r:id="rId21"/>
    <p:sldId id="368" r:id="rId22"/>
    <p:sldId id="406" r:id="rId23"/>
    <p:sldId id="407" r:id="rId24"/>
    <p:sldId id="379" r:id="rId25"/>
    <p:sldId id="405" r:id="rId26"/>
    <p:sldId id="409" r:id="rId27"/>
    <p:sldId id="408" r:id="rId28"/>
    <p:sldId id="410" r:id="rId29"/>
    <p:sldId id="411" r:id="rId30"/>
    <p:sldId id="413" r:id="rId31"/>
    <p:sldId id="414" r:id="rId32"/>
    <p:sldId id="415" r:id="rId33"/>
    <p:sldId id="416" r:id="rId34"/>
    <p:sldId id="417" r:id="rId35"/>
    <p:sldId id="418" r:id="rId36"/>
    <p:sldId id="425" r:id="rId37"/>
    <p:sldId id="419" r:id="rId38"/>
    <p:sldId id="420" r:id="rId39"/>
    <p:sldId id="421" r:id="rId40"/>
    <p:sldId id="422" r:id="rId41"/>
    <p:sldId id="358" r:id="rId42"/>
    <p:sldId id="423" r:id="rId43"/>
    <p:sldId id="438" r:id="rId44"/>
    <p:sldId id="437" r:id="rId45"/>
    <p:sldId id="439" r:id="rId46"/>
    <p:sldId id="440" r:id="rId47"/>
    <p:sldId id="441" r:id="rId48"/>
    <p:sldId id="442" r:id="rId49"/>
    <p:sldId id="443" r:id="rId50"/>
    <p:sldId id="444" r:id="rId51"/>
    <p:sldId id="424" r:id="rId52"/>
    <p:sldId id="426" r:id="rId53"/>
    <p:sldId id="428" r:id="rId54"/>
    <p:sldId id="429" r:id="rId55"/>
    <p:sldId id="427" r:id="rId56"/>
    <p:sldId id="431" r:id="rId57"/>
    <p:sldId id="382" r:id="rId58"/>
    <p:sldId id="430" r:id="rId59"/>
    <p:sldId id="436" r:id="rId60"/>
    <p:sldId id="432" r:id="rId61"/>
    <p:sldId id="433" r:id="rId62"/>
    <p:sldId id="434" r:id="rId63"/>
    <p:sldId id="435" r:id="rId64"/>
    <p:sldId id="445" r:id="rId65"/>
  </p:sldIdLst>
  <p:sldSz cx="9144000" cy="5143500" type="screen16x9"/>
  <p:notesSz cx="7315200" cy="9601200"/>
  <p:defaultTextStyle>
    <a:defPPr>
      <a:defRPr lang="en-US"/>
    </a:defPPr>
    <a:lvl1pPr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1pPr>
    <a:lvl2pPr marL="1714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2pPr>
    <a:lvl3pPr marL="3429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3pPr>
    <a:lvl4pPr marL="5143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4pPr>
    <a:lvl5pPr marL="6858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5pPr>
    <a:lvl6pPr marL="8572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6pPr>
    <a:lvl7pPr marL="10287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7pPr>
    <a:lvl8pPr marL="120015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8pPr>
    <a:lvl9pPr marL="1371600" algn="l" defTabSz="17145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FF"/>
    <a:srgbClr val="0071C5"/>
    <a:srgbClr val="FF3399"/>
    <a:srgbClr val="FF0066"/>
    <a:srgbClr val="1A9A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895" autoAdjust="0"/>
  </p:normalViewPr>
  <p:slideViewPr>
    <p:cSldViewPr>
      <p:cViewPr varScale="1">
        <p:scale>
          <a:sx n="153" d="100"/>
          <a:sy n="153" d="100"/>
        </p:scale>
        <p:origin x="-330"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585A59D-70F8-D247-82DD-BA5A6D366B3E}" type="datetimeFigureOut">
              <a:rPr lang="en-US" smtClean="0"/>
              <a:t>12/11/2014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FA35223-E47F-1946-8A6D-4B121950ACDE}" type="slidenum">
              <a:rPr lang="en-US" smtClean="0"/>
              <a:t>‹Nº›</a:t>
            </a:fld>
            <a:endParaRPr lang="en-US"/>
          </a:p>
        </p:txBody>
      </p:sp>
    </p:spTree>
    <p:extLst>
      <p:ext uri="{BB962C8B-B14F-4D97-AF65-F5344CB8AC3E}">
        <p14:creationId xmlns:p14="http://schemas.microsoft.com/office/powerpoint/2010/main" val="391965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2400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38523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407494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99288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77784878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08799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1025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61917836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9122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5634977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2790728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9284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862013"/>
            <a:ext cx="1959769" cy="238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862013"/>
            <a:ext cx="5822156" cy="238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87931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88644"/>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115050" cy="4388644"/>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36786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998614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585989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89797126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68965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6008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74361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04400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465680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1509004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9137682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661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4187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1459833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19680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5807374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11190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027099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884201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6039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018095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14870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75660098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82851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89170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8175901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644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44890876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81575"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5131" y="1462087"/>
            <a:ext cx="1726406"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64423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82716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159246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4909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39054879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22953383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81128695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21100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937092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408880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897108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66131802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5563" y="1462087"/>
            <a:ext cx="1885950"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69150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78076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6954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462087"/>
            <a:ext cx="3890963" cy="320516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722691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729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0276305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33888955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30016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7239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9154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54002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058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4943350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4286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9124798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2984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1769" y="133350"/>
            <a:ext cx="1959769"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133350"/>
            <a:ext cx="5822156" cy="453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9251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2874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044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9921162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02497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133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615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0376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70845128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838213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2356531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391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3944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04135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vert="horz" lIns="34290" tIns="17145" rIns="34290" bIns="17145"/>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72862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48148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a:prstGeom prst="rect">
            <a:avLst/>
          </a:prstGeom>
        </p:spPr>
        <p:txBody>
          <a:bodyPr vert="horz" lIns="34290" tIns="17145" rIns="34290" bIns="17145"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842009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Content Placeholder 2"/>
          <p:cNvSpPr>
            <a:spLocks noGrp="1"/>
          </p:cNvSpPr>
          <p:nvPr>
            <p:ph sz="half" idx="1"/>
          </p:nvPr>
        </p:nvSpPr>
        <p:spPr>
          <a:xfrm>
            <a:off x="652462"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666750"/>
            <a:ext cx="3890963" cy="380523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861799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47423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Tree>
    <p:extLst>
      <p:ext uri="{BB962C8B-B14F-4D97-AF65-F5344CB8AC3E}">
        <p14:creationId xmlns:p14="http://schemas.microsoft.com/office/powerpoint/2010/main" val="42570202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2"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2647950"/>
            <a:ext cx="3890963" cy="595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60358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6202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386081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a:prstGeom prst="rect">
            <a:avLst/>
          </a:prstGeom>
        </p:spPr>
        <p:txBody>
          <a:bodyPr vert="horz" lIns="34290" tIns="17145" rIns="34290" bIns="17145"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9436650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vert="horz"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7252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66009"/>
          </a:xfrm>
          <a:prstGeom prst="rect">
            <a:avLst/>
          </a:prstGeom>
        </p:spPr>
        <p:txBody>
          <a:bodyPr vert="eaVert" lIns="34290" tIns="17145" rIns="34290" bIns="17145"/>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115050" cy="42660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870605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281209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36444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64235937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0460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9627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4564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9236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6266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29427430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43746318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7889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8372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79677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50446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63974724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372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430580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01520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857170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22219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8099082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0432215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83287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150"/>
            <a:ext cx="205740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6115050" cy="3581400"/>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50272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150010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38805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1527347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6720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32655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18726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677470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1654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58283304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21827855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72618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32745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009801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0982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66403696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p:spPr>
        <p:txBody>
          <a:bodyPr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343340937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46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3713" y="2586037"/>
            <a:ext cx="2324100" cy="17383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522922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p:spPr>
        <p:txBody>
          <a:bodyPr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034562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29741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59023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48345021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311858487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19277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81475" y="804862"/>
            <a:ext cx="1176338" cy="351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2" y="804862"/>
            <a:ext cx="3471863" cy="351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841333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vert="horz" lIns="34290" tIns="17145" rIns="34290" bIns="17145"/>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1221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p:spPr>
        <p:txBody>
          <a:bodyPr/>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p:spPr>
        <p:txBody>
          <a:bodyPr/>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52255564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472"/>
          </a:xfrm>
          <a:prstGeom prst="rect">
            <a:avLst/>
          </a:prstGeom>
        </p:spPr>
        <p:txBody>
          <a:bodyPr vert="horz"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5269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305175"/>
            <a:ext cx="7772400" cy="1021556"/>
          </a:xfrm>
        </p:spPr>
        <p:txBody>
          <a:bodyPr anchor="t"/>
          <a:lstStyle>
            <a:lvl1pPr algn="l">
              <a:defRPr sz="15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180034"/>
            <a:ext cx="7772400" cy="1125141"/>
          </a:xfrm>
          <a:prstGeom prst="rect">
            <a:avLst/>
          </a:prstGeom>
        </p:spPr>
        <p:txBody>
          <a:bodyPr vert="horz" lIns="34290" tIns="17145" rIns="34290" bIns="17145" anchor="b"/>
          <a:lstStyle>
            <a:lvl1pPr marL="0" indent="0">
              <a:buNone/>
              <a:defRPr sz="800"/>
            </a:lvl1pPr>
            <a:lvl2pPr marL="171450" indent="0">
              <a:buNone/>
              <a:defRPr sz="700"/>
            </a:lvl2pPr>
            <a:lvl3pPr marL="342900" indent="0">
              <a:buNone/>
              <a:defRPr sz="600"/>
            </a:lvl3pPr>
            <a:lvl4pPr marL="514350" indent="0">
              <a:buNone/>
              <a:defRPr sz="500"/>
            </a:lvl4pPr>
            <a:lvl5pPr marL="685800" indent="0">
              <a:buNone/>
              <a:defRPr sz="500"/>
            </a:lvl5pPr>
            <a:lvl6pPr marL="857250" indent="0">
              <a:buNone/>
              <a:defRPr sz="500"/>
            </a:lvl6pPr>
            <a:lvl7pPr marL="1028700" indent="0">
              <a:buNone/>
              <a:defRPr sz="500"/>
            </a:lvl7pPr>
            <a:lvl8pPr marL="1200150" indent="0">
              <a:buNone/>
              <a:defRPr sz="500"/>
            </a:lvl8pPr>
            <a:lvl9pPr marL="1371600" indent="0">
              <a:buNone/>
              <a:defRPr sz="500"/>
            </a:lvl9pPr>
          </a:lstStyle>
          <a:p>
            <a:pPr lvl="0"/>
            <a:r>
              <a:rPr lang="en-US" smtClean="0"/>
              <a:t>Click to edit Master text styles</a:t>
            </a:r>
          </a:p>
        </p:txBody>
      </p:sp>
    </p:spTree>
    <p:extLst>
      <p:ext uri="{BB962C8B-B14F-4D97-AF65-F5344CB8AC3E}">
        <p14:creationId xmlns:p14="http://schemas.microsoft.com/office/powerpoint/2010/main" val="21686151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200150"/>
            <a:ext cx="4086225" cy="3394472"/>
          </a:xfrm>
          <a:prstGeom prst="rect">
            <a:avLst/>
          </a:prstGeom>
        </p:spPr>
        <p:txBody>
          <a:bodyPr vert="horz" lIns="34290" tIns="17145" rIns="34290" bIns="17145"/>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1381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38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38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151335"/>
            <a:ext cx="4041576" cy="479822"/>
          </a:xfrm>
          <a:prstGeom prst="rect">
            <a:avLst/>
          </a:prstGeom>
        </p:spPr>
        <p:txBody>
          <a:bodyPr vert="horz" lIns="34290" tIns="17145" rIns="34290" bIns="17145" anchor="b"/>
          <a:lstStyle>
            <a:lvl1pPr marL="0" indent="0">
              <a:buNone/>
              <a:defRPr sz="900" b="1"/>
            </a:lvl1pPr>
            <a:lvl2pPr marL="171450" indent="0">
              <a:buNone/>
              <a:defRPr sz="800" b="1"/>
            </a:lvl2pPr>
            <a:lvl3pPr marL="342900" indent="0">
              <a:buNone/>
              <a:defRPr sz="700"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4645224" y="1631156"/>
            <a:ext cx="4041576" cy="2963466"/>
          </a:xfrm>
          <a:prstGeom prst="rect">
            <a:avLst/>
          </a:prstGeom>
        </p:spPr>
        <p:txBody>
          <a:bodyPr vert="horz" lIns="34290" tIns="17145" rIns="34290" bIns="17145"/>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74628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72860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0835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114" cy="871538"/>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04788"/>
            <a:ext cx="5111948" cy="4389834"/>
          </a:xfrm>
          <a:prstGeom prst="rect">
            <a:avLst/>
          </a:prstGeom>
        </p:spPr>
        <p:txBody>
          <a:bodyPr vert="horz" lIns="34290" tIns="17145" rIns="34290" bIns="17145"/>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114" cy="351829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05239257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3600450"/>
            <a:ext cx="5486400" cy="425053"/>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459581"/>
            <a:ext cx="5486400" cy="3086100"/>
          </a:xfrm>
          <a:prstGeom prst="rect">
            <a:avLst/>
          </a:prstGeom>
        </p:spPr>
        <p:txBody>
          <a:bodyPr vert="horz" lIns="34290" tIns="17145" rIns="34290" bIns="17145"/>
          <a:lstStyle>
            <a:lvl1pPr marL="0" indent="0">
              <a:buNone/>
              <a:defRPr sz="1200"/>
            </a:lvl1pPr>
            <a:lvl2pPr marL="171450" indent="0">
              <a:buNone/>
              <a:defRPr sz="1100"/>
            </a:lvl2pPr>
            <a:lvl3pPr marL="342900" indent="0">
              <a:buNone/>
              <a:defRPr sz="900"/>
            </a:lvl3pPr>
            <a:lvl4pPr marL="514350" indent="0">
              <a:buNone/>
              <a:defRPr sz="800"/>
            </a:lvl4pPr>
            <a:lvl5pPr marL="685800" indent="0">
              <a:buNone/>
              <a:defRPr sz="800"/>
            </a:lvl5pPr>
            <a:lvl6pPr marL="857250" indent="0">
              <a:buNone/>
              <a:defRPr sz="800"/>
            </a:lvl6pPr>
            <a:lvl7pPr marL="1028700" indent="0">
              <a:buNone/>
              <a:defRPr sz="800"/>
            </a:lvl7pPr>
            <a:lvl8pPr marL="1200150" indent="0">
              <a:buNone/>
              <a:defRPr sz="800"/>
            </a:lvl8pPr>
            <a:lvl9pPr marL="1371600" indent="0">
              <a:buNone/>
              <a:defRPr sz="800"/>
            </a:lvl9pPr>
          </a:lstStyle>
          <a:p>
            <a:endParaRPr lang="en-US"/>
          </a:p>
        </p:txBody>
      </p:sp>
      <p:sp>
        <p:nvSpPr>
          <p:cNvPr id="4" name="Text Placeholder 3"/>
          <p:cNvSpPr>
            <a:spLocks noGrp="1"/>
          </p:cNvSpPr>
          <p:nvPr>
            <p:ph type="body" sz="half" idx="2"/>
          </p:nvPr>
        </p:nvSpPr>
        <p:spPr>
          <a:xfrm>
            <a:off x="1792486" y="4025503"/>
            <a:ext cx="5486400" cy="603647"/>
          </a:xfrm>
          <a:prstGeom prst="rect">
            <a:avLst/>
          </a:prstGeom>
        </p:spPr>
        <p:txBody>
          <a:bodyPr vert="horz" lIns="34290" tIns="17145" rIns="34290" bIns="17145"/>
          <a:lstStyle>
            <a:lvl1pPr marL="0" indent="0">
              <a:buNone/>
              <a:defRPr sz="500"/>
            </a:lvl1pPr>
            <a:lvl2pPr marL="171450" indent="0">
              <a:buNone/>
              <a:defRPr sz="500"/>
            </a:lvl2pPr>
            <a:lvl3pPr marL="342900" indent="0">
              <a:buNone/>
              <a:defRPr sz="400"/>
            </a:lvl3pPr>
            <a:lvl4pPr marL="514350" indent="0">
              <a:buNone/>
              <a:defRPr sz="300"/>
            </a:lvl4pPr>
            <a:lvl5pPr marL="685800" indent="0">
              <a:buNone/>
              <a:defRPr sz="300"/>
            </a:lvl5pPr>
            <a:lvl6pPr marL="857250" indent="0">
              <a:buNone/>
              <a:defRPr sz="300"/>
            </a:lvl6pPr>
            <a:lvl7pPr marL="1028700" indent="0">
              <a:buNone/>
              <a:defRPr sz="300"/>
            </a:lvl7pPr>
            <a:lvl8pPr marL="1200150" indent="0">
              <a:buNone/>
              <a:defRPr sz="300"/>
            </a:lvl8pPr>
            <a:lvl9pPr marL="1371600" indent="0">
              <a:buNone/>
              <a:defRPr sz="300"/>
            </a:lvl9pPr>
          </a:lstStyle>
          <a:p>
            <a:pPr lvl="0"/>
            <a:r>
              <a:rPr lang="en-US" smtClean="0"/>
              <a:t>Click to edit Master text styles</a:t>
            </a:r>
          </a:p>
        </p:txBody>
      </p:sp>
    </p:spTree>
    <p:extLst>
      <p:ext uri="{BB962C8B-B14F-4D97-AF65-F5344CB8AC3E}">
        <p14:creationId xmlns:p14="http://schemas.microsoft.com/office/powerpoint/2010/main" val="11282355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4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6754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3350"/>
            <a:ext cx="2057400" cy="4461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3350"/>
            <a:ext cx="6115050" cy="4461272"/>
          </a:xfrm>
          <a:prstGeom prst="rect">
            <a:avLst/>
          </a:prstGeom>
        </p:spPr>
        <p:txBody>
          <a:bodyPr vert="eaVert" lIns="34290" tIns="17145" rIns="34290" bIns="1714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8122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52463" y="862012"/>
            <a:ext cx="7839075"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652463" y="2647950"/>
            <a:ext cx="783907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1950"/>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4981575" y="1462087"/>
            <a:ext cx="3509963"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652462" y="1462087"/>
            <a:ext cx="3829050"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4338" name="Rectangle 2"/>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3619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1pPr>
      <a:lvl2pPr marL="528638"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2pPr>
      <a:lvl3pPr marL="695325"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3pPr>
      <a:lvl4pPr marL="862013"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4pPr>
      <a:lvl5pPr marL="10287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5pPr>
      <a:lvl6pPr marL="12001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6pPr>
      <a:lvl7pPr marL="13716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7pPr>
      <a:lvl8pPr marL="154305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8pPr>
      <a:lvl9pPr marL="1714500" indent="-261938" algn="l" rtl="0" fontAlgn="base">
        <a:spcBef>
          <a:spcPts val="2588"/>
        </a:spcBef>
        <a:spcAft>
          <a:spcPct val="0"/>
        </a:spcAft>
        <a:buSzPct val="171000"/>
        <a:buFont typeface="Gill Sans" charset="0"/>
        <a:buChar char="•"/>
        <a:defRPr sz="16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52463" y="133350"/>
            <a:ext cx="7839075"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652463" y="1462087"/>
            <a:ext cx="7839075" cy="320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52463" y="1566863"/>
            <a:ext cx="78390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652463" y="666750"/>
            <a:ext cx="7839075" cy="380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000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1pPr>
      <a:lvl2pPr marL="566738"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2pPr>
      <a:lvl3pPr marL="733425"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3pPr>
      <a:lvl4pPr marL="900113"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4pPr>
      <a:lvl5pPr marL="10668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5pPr>
      <a:lvl6pPr marL="12382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6pPr>
      <a:lvl7pPr marL="14097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7pPr>
      <a:lvl8pPr marL="158115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8pPr>
      <a:lvl9pPr marL="1752600" indent="-300038" algn="l" rtl="0" fontAlgn="base">
        <a:spcBef>
          <a:spcPts val="2738"/>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52463" y="3886200"/>
            <a:ext cx="783907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800">
          <a:solidFill>
            <a:schemeClr val="tx1"/>
          </a:solidFill>
          <a:latin typeface="+mn-lt"/>
          <a:ea typeface="+mn-ea"/>
          <a:cs typeface="+mn-cs"/>
          <a:sym typeface="Gill Sans" charset="0"/>
        </a:defRPr>
      </a:lvl1pPr>
      <a:lvl2pPr algn="ctr" rtl="0" fontAlgn="base">
        <a:spcBef>
          <a:spcPct val="0"/>
        </a:spcBef>
        <a:spcAft>
          <a:spcPct val="0"/>
        </a:spcAft>
        <a:defRPr sz="1800">
          <a:solidFill>
            <a:schemeClr val="tx1"/>
          </a:solidFill>
          <a:latin typeface="+mn-lt"/>
          <a:ea typeface="+mn-ea"/>
          <a:cs typeface="+mn-cs"/>
          <a:sym typeface="Gill Sans" charset="0"/>
        </a:defRPr>
      </a:lvl2pPr>
      <a:lvl3pPr algn="ctr" rtl="0" fontAlgn="base">
        <a:spcBef>
          <a:spcPct val="0"/>
        </a:spcBef>
        <a:spcAft>
          <a:spcPct val="0"/>
        </a:spcAft>
        <a:defRPr sz="1800">
          <a:solidFill>
            <a:schemeClr val="tx1"/>
          </a:solidFill>
          <a:latin typeface="+mn-lt"/>
          <a:ea typeface="+mn-ea"/>
          <a:cs typeface="+mn-cs"/>
          <a:sym typeface="Gill Sans" charset="0"/>
        </a:defRPr>
      </a:lvl3pPr>
      <a:lvl4pPr algn="ctr" rtl="0" fontAlgn="base">
        <a:spcBef>
          <a:spcPct val="0"/>
        </a:spcBef>
        <a:spcAft>
          <a:spcPct val="0"/>
        </a:spcAft>
        <a:defRPr sz="1800">
          <a:solidFill>
            <a:schemeClr val="tx1"/>
          </a:solidFill>
          <a:latin typeface="+mn-lt"/>
          <a:ea typeface="+mn-ea"/>
          <a:cs typeface="+mn-cs"/>
          <a:sym typeface="Gill Sans" charset="0"/>
        </a:defRPr>
      </a:lvl4pPr>
      <a:lvl5pPr algn="ctr" rtl="0" fontAlgn="base">
        <a:spcBef>
          <a:spcPct val="0"/>
        </a:spcBef>
        <a:spcAft>
          <a:spcPct val="0"/>
        </a:spcAft>
        <a:defRPr sz="1800">
          <a:solidFill>
            <a:schemeClr val="tx1"/>
          </a:solidFill>
          <a:latin typeface="+mn-lt"/>
          <a:ea typeface="+mn-ea"/>
          <a:cs typeface="+mn-cs"/>
          <a:sym typeface="Gill Sans"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7170"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52463" y="804862"/>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b" anchorCtr="0" compatLnSpc="1">
            <a:prstTxWarp prst="textNoShape">
              <a:avLst/>
            </a:prstTxWarp>
          </a:bodyPr>
          <a:lstStyle/>
          <a:p>
            <a:pPr lvl="0"/>
            <a:r>
              <a:rPr lang="en-US">
                <a:sym typeface="Gill Sans" charset="0"/>
              </a:rPr>
              <a:t>Click to edit Master title style</a:t>
            </a:r>
          </a:p>
        </p:txBody>
      </p:sp>
      <p:sp>
        <p:nvSpPr>
          <p:cNvPr id="8194" name="Rectangle 2"/>
          <p:cNvSpPr>
            <a:spLocks noGrp="1" noChangeArrowheads="1"/>
          </p:cNvSpPr>
          <p:nvPr>
            <p:ph type="body" idx="1"/>
          </p:nvPr>
        </p:nvSpPr>
        <p:spPr bwMode="auto">
          <a:xfrm>
            <a:off x="652463" y="2586037"/>
            <a:ext cx="470535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3600">
          <a:solidFill>
            <a:schemeClr val="tx1"/>
          </a:solidFill>
          <a:latin typeface="+mj-lt"/>
          <a:ea typeface="+mj-ea"/>
          <a:cs typeface="+mj-cs"/>
          <a:sym typeface="Gill Sans" charset="0"/>
        </a:defRPr>
      </a:lvl1pPr>
      <a:lvl2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1700">
          <a:solidFill>
            <a:schemeClr val="tx1"/>
          </a:solidFill>
          <a:latin typeface="+mn-lt"/>
          <a:ea typeface="+mn-ea"/>
          <a:cs typeface="+mn-cs"/>
          <a:sym typeface="Gill Sans" charset="0"/>
        </a:defRPr>
      </a:lvl1pPr>
      <a:lvl2pPr algn="ctr" rtl="0" fontAlgn="base">
        <a:spcBef>
          <a:spcPct val="0"/>
        </a:spcBef>
        <a:spcAft>
          <a:spcPct val="0"/>
        </a:spcAft>
        <a:defRPr sz="1700">
          <a:solidFill>
            <a:schemeClr val="tx1"/>
          </a:solidFill>
          <a:latin typeface="+mn-lt"/>
          <a:ea typeface="+mn-ea"/>
          <a:cs typeface="+mn-cs"/>
          <a:sym typeface="Gill Sans" charset="0"/>
        </a:defRPr>
      </a:lvl2pPr>
      <a:lvl3pPr algn="ctr" rtl="0" fontAlgn="base">
        <a:spcBef>
          <a:spcPct val="0"/>
        </a:spcBef>
        <a:spcAft>
          <a:spcPct val="0"/>
        </a:spcAft>
        <a:defRPr sz="1700">
          <a:solidFill>
            <a:schemeClr val="tx1"/>
          </a:solidFill>
          <a:latin typeface="+mn-lt"/>
          <a:ea typeface="+mn-ea"/>
          <a:cs typeface="+mn-cs"/>
          <a:sym typeface="Gill Sans" charset="0"/>
        </a:defRPr>
      </a:lvl3pPr>
      <a:lvl4pPr algn="ctr" rtl="0" fontAlgn="base">
        <a:spcBef>
          <a:spcPct val="0"/>
        </a:spcBef>
        <a:spcAft>
          <a:spcPct val="0"/>
        </a:spcAft>
        <a:defRPr sz="1700">
          <a:solidFill>
            <a:schemeClr val="tx1"/>
          </a:solidFill>
          <a:latin typeface="+mn-lt"/>
          <a:ea typeface="+mn-ea"/>
          <a:cs typeface="+mn-cs"/>
          <a:sym typeface="Gill Sans" charset="0"/>
        </a:defRPr>
      </a:lvl4pPr>
      <a:lvl5pPr algn="ctr" rtl="0" fontAlgn="base">
        <a:spcBef>
          <a:spcPct val="0"/>
        </a:spcBef>
        <a:spcAft>
          <a:spcPct val="0"/>
        </a:spcAft>
        <a:defRPr sz="1700">
          <a:solidFill>
            <a:schemeClr val="tx1"/>
          </a:solidFill>
          <a:latin typeface="+mn-lt"/>
          <a:ea typeface="+mn-ea"/>
          <a:cs typeface="+mn-cs"/>
          <a:sym typeface="Gill Sans" charset="0"/>
        </a:defRPr>
      </a:lvl5pPr>
      <a:lvl6pPr marL="171450" algn="ctr" rtl="0" fontAlgn="base">
        <a:spcBef>
          <a:spcPct val="0"/>
        </a:spcBef>
        <a:spcAft>
          <a:spcPct val="0"/>
        </a:spcAft>
        <a:defRPr sz="1700">
          <a:solidFill>
            <a:schemeClr val="tx1"/>
          </a:solidFill>
          <a:latin typeface="+mn-lt"/>
          <a:ea typeface="+mn-ea"/>
          <a:cs typeface="+mn-cs"/>
          <a:sym typeface="Gill Sans" charset="0"/>
        </a:defRPr>
      </a:lvl6pPr>
      <a:lvl7pPr marL="342900" algn="ctr" rtl="0" fontAlgn="base">
        <a:spcBef>
          <a:spcPct val="0"/>
        </a:spcBef>
        <a:spcAft>
          <a:spcPct val="0"/>
        </a:spcAft>
        <a:defRPr sz="1700">
          <a:solidFill>
            <a:schemeClr val="tx1"/>
          </a:solidFill>
          <a:latin typeface="+mn-lt"/>
          <a:ea typeface="+mn-ea"/>
          <a:cs typeface="+mn-cs"/>
          <a:sym typeface="Gill Sans" charset="0"/>
        </a:defRPr>
      </a:lvl7pPr>
      <a:lvl8pPr marL="514350" algn="ctr" rtl="0" fontAlgn="base">
        <a:spcBef>
          <a:spcPct val="0"/>
        </a:spcBef>
        <a:spcAft>
          <a:spcPct val="0"/>
        </a:spcAft>
        <a:defRPr sz="1700">
          <a:solidFill>
            <a:schemeClr val="tx1"/>
          </a:solidFill>
          <a:latin typeface="+mn-lt"/>
          <a:ea typeface="+mn-ea"/>
          <a:cs typeface="+mn-cs"/>
          <a:sym typeface="Gill Sans" charset="0"/>
        </a:defRPr>
      </a:lvl8pPr>
      <a:lvl9pPr marL="685800" algn="ctr" rtl="0" fontAlgn="base">
        <a:spcBef>
          <a:spcPct val="0"/>
        </a:spcBef>
        <a:spcAft>
          <a:spcPct val="0"/>
        </a:spcAft>
        <a:defRPr sz="17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933450" y="133350"/>
            <a:ext cx="7277100"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4400">
          <a:solidFill>
            <a:schemeClr val="tx1"/>
          </a:solidFill>
          <a:latin typeface="+mj-lt"/>
          <a:ea typeface="+mj-ea"/>
          <a:cs typeface="+mj-cs"/>
          <a:sym typeface="Gill Sans" charset="0"/>
        </a:defRPr>
      </a:lvl1pPr>
      <a:lvl2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5pPr>
      <a:lvl6pPr marL="1714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400">
          <a:solidFill>
            <a:schemeClr val="tx1"/>
          </a:solidFill>
          <a:latin typeface="Gill Sans" charset="0"/>
          <a:ea typeface="ヒラギノ角ゴ ProN W3" charset="0"/>
          <a:cs typeface="ヒラギノ角ゴ ProN W3" charset="0"/>
          <a:sym typeface="Gill Sans" charset="0"/>
        </a:defRPr>
      </a:lvl9pPr>
    </p:titleStyle>
    <p:bodyStyle>
      <a:lvl1pPr marL="4191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1pPr>
      <a:lvl2pPr marL="585788"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2pPr>
      <a:lvl3pPr marL="752475"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3pPr>
      <a:lvl4pPr marL="919163"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4pPr>
      <a:lvl5pPr marL="10858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5pPr>
      <a:lvl6pPr marL="12573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6pPr>
      <a:lvl7pPr marL="14287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7pPr>
      <a:lvl8pPr marL="160020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8pPr>
      <a:lvl9pPr marL="1771650" indent="-300038" algn="l" rtl="0" fontAlgn="base">
        <a:spcBef>
          <a:spcPts val="1950"/>
        </a:spcBef>
        <a:spcAft>
          <a:spcPct val="0"/>
        </a:spcAft>
        <a:buSzPct val="171000"/>
        <a:buFont typeface="Gill Sans" charset="0"/>
        <a:buChar char="•"/>
        <a:defRPr sz="2100">
          <a:solidFill>
            <a:schemeClr val="tx1"/>
          </a:solidFill>
          <a:latin typeface="+mn-lt"/>
          <a:ea typeface="+mn-ea"/>
          <a:cs typeface="+mn-cs"/>
          <a:sym typeface="Gill Sans"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ngage.intel.com/community/es/galileo/centro-de-aprendizaje/video-tutoriales/blog/2014/10/20/tutorial-comunicando-galileo-con-processing-parte-1"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engage.intel.com/community/es/galileo/centro-de-aprendizaje/video-tutoriales/blog/2014/12/01/tutorial-comunicando-galileo-con-processing-parte-2"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834902" y="3782516"/>
            <a:ext cx="5473402" cy="805458"/>
            <a:chOff x="-1" y="0"/>
            <a:chExt cx="6529" cy="1352"/>
          </a:xfrm>
        </p:grpSpPr>
        <p:sp>
          <p:nvSpPr>
            <p:cNvPr id="15363" name="Rectangle 3"/>
            <p:cNvSpPr>
              <a:spLocks/>
            </p:cNvSpPr>
            <p:nvPr/>
          </p:nvSpPr>
          <p:spPr bwMode="auto">
            <a:xfrm>
              <a:off x="-1" y="0"/>
              <a:ext cx="6529"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smtClean="0">
                  <a:solidFill>
                    <a:schemeClr val="tx1"/>
                  </a:solidFill>
                  <a:latin typeface="Bebas Neue" charset="0"/>
                  <a:ea typeface="ＭＳ Ｐゴシック" charset="0"/>
                  <a:cs typeface="Bebas Neue" charset="0"/>
                  <a:sym typeface="Bebas Neue" charset="0"/>
                </a:rPr>
                <a:t>Processing: </a:t>
              </a:r>
              <a:r>
                <a:rPr lang="es-MX" sz="2800" dirty="0">
                  <a:solidFill>
                    <a:schemeClr val="accent2"/>
                  </a:solidFill>
                  <a:latin typeface="Bebas Neue" charset="0"/>
                  <a:ea typeface="ＭＳ Ｐゴシック" charset="0"/>
                  <a:cs typeface="Bebas Neue" charset="0"/>
                  <a:sym typeface="Bebas Neue" charset="0"/>
                </a:rPr>
                <a:t>Diseño de Interfaces</a:t>
              </a:r>
            </a:p>
          </p:txBody>
        </p:sp>
        <p:sp>
          <p:nvSpPr>
            <p:cNvPr id="15364" name="Rectangle 4"/>
            <p:cNvSpPr>
              <a:spLocks/>
            </p:cNvSpPr>
            <p:nvPr/>
          </p:nvSpPr>
          <p:spPr bwMode="auto">
            <a:xfrm>
              <a:off x="0" y="680"/>
              <a:ext cx="65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endParaRPr lang="es-MX" sz="1200" dirty="0">
                <a:latin typeface="Lato Light" charset="0"/>
                <a:ea typeface="ＭＳ Ｐゴシック" charset="0"/>
                <a:cs typeface="Lato Light" charset="0"/>
                <a:sym typeface="Lato Light" charset="0"/>
              </a:endParaRPr>
            </a:p>
          </p:txBody>
        </p:sp>
      </p:grpSp>
      <p:sp>
        <p:nvSpPr>
          <p:cNvPr id="15365" name="Line 5"/>
          <p:cNvSpPr>
            <a:spLocks noChangeShapeType="1"/>
          </p:cNvSpPr>
          <p:nvPr/>
        </p:nvSpPr>
        <p:spPr bwMode="auto">
          <a:xfrm>
            <a:off x="2646760" y="3559274"/>
            <a:ext cx="386893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n>
                <a:solidFill>
                  <a:schemeClr val="bg2"/>
                </a:solidFill>
              </a:ln>
            </a:endParaRPr>
          </a:p>
        </p:txBody>
      </p:sp>
      <p:pic>
        <p:nvPicPr>
          <p:cNvPr id="1026"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473" y="807370"/>
            <a:ext cx="2484460" cy="2484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600" dirty="0" smtClean="0">
                <a:solidFill>
                  <a:schemeClr val="tx1"/>
                </a:solidFill>
                <a:latin typeface="Bebas Neue" charset="0"/>
                <a:ea typeface="ＭＳ Ｐゴシック" charset="0"/>
                <a:cs typeface="Bebas Neue" charset="0"/>
                <a:sym typeface="Bebas Neue" charset="0"/>
              </a:rPr>
              <a:t>base2.pde</a:t>
            </a:r>
            <a:endParaRPr lang="en-US"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6516216" y="2283718"/>
            <a:ext cx="2053767" cy="1277273"/>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size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highlight>
                  <a:srgbClr val="FFFFFF"/>
                </a:highlight>
                <a:latin typeface="Courier New"/>
              </a:rPr>
              <a:t>#</a:t>
            </a:r>
            <a:r>
              <a:rPr lang="en-US" sz="1100" dirty="0">
                <a:solidFill>
                  <a:srgbClr val="FF8000"/>
                </a:solidFill>
                <a:highlight>
                  <a:srgbClr val="FFFFFF"/>
                </a:highlight>
                <a:latin typeface="Courier New"/>
              </a:rPr>
              <a:t>0071c5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s-MX" sz="1100" dirty="0">
              <a:highlight>
                <a:srgbClr val="FFFFFF"/>
              </a:highlight>
              <a:latin typeface="Courier New"/>
            </a:endParaRPr>
          </a:p>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draw</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pic>
        <p:nvPicPr>
          <p:cNvPr id="15"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685904">
            <a:off x="6039356" y="2172914"/>
            <a:ext cx="404642" cy="65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p:cNvSpPr>
          <p:nvPr/>
        </p:nvSpPr>
        <p:spPr bwMode="auto">
          <a:xfrm>
            <a:off x="4927748" y="1923678"/>
            <a:ext cx="136815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Crea una ventana de 500x500 pixeles</a:t>
            </a:r>
          </a:p>
        </p:txBody>
      </p:sp>
      <p:pic>
        <p:nvPicPr>
          <p:cNvPr id="8"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914096" flipV="1">
            <a:off x="6039355" y="2595528"/>
            <a:ext cx="404642" cy="65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p:cNvSpPr>
          <p:nvPr/>
        </p:nvSpPr>
        <p:spPr bwMode="auto">
          <a:xfrm>
            <a:off x="4725016" y="3110156"/>
            <a:ext cx="1368151" cy="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Fondo de la ventana Color: Azul “</a:t>
            </a:r>
            <a:r>
              <a:rPr lang="es-MX" sz="1400" b="1" dirty="0" smtClean="0">
                <a:solidFill>
                  <a:srgbClr val="0071C5"/>
                </a:solidFill>
                <a:latin typeface="Lato Light" charset="0"/>
                <a:ea typeface="ＭＳ Ｐゴシック" charset="0"/>
                <a:cs typeface="Lato Light" charset="0"/>
                <a:sym typeface="Lato Light" charset="0"/>
              </a:rPr>
              <a:t>Intel</a:t>
            </a:r>
            <a:r>
              <a:rPr lang="es-MX" sz="1100" dirty="0" smtClean="0">
                <a:solidFill>
                  <a:srgbClr val="4D4D4D"/>
                </a:solidFill>
                <a:latin typeface="Lato Light" charset="0"/>
                <a:ea typeface="ＭＳ Ｐゴシック" charset="0"/>
                <a:cs typeface="Lato Light" charset="0"/>
                <a:sym typeface="Lato Light" charset="0"/>
              </a:rPr>
              <a:t>”</a:t>
            </a:r>
          </a:p>
          <a:p>
            <a:pPr>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RGB</a:t>
            </a:r>
            <a:r>
              <a:rPr lang="es-MX" sz="1100" dirty="0">
                <a:solidFill>
                  <a:srgbClr val="4D4D4D"/>
                </a:solidFill>
                <a:latin typeface="Lato Light" charset="0"/>
                <a:ea typeface="ＭＳ Ｐゴシック" charset="0"/>
                <a:cs typeface="Lato Light" charset="0"/>
                <a:sym typeface="Lato Light" charset="0"/>
              </a:rPr>
              <a:t>: 0, 113, 197</a:t>
            </a:r>
            <a:endParaRPr lang="es-MX" sz="1100" dirty="0" smtClean="0">
              <a:solidFill>
                <a:srgbClr val="4D4D4D"/>
              </a:solidFill>
              <a:latin typeface="Lato Light" charset="0"/>
              <a:ea typeface="ＭＳ Ｐゴシック" charset="0"/>
              <a:cs typeface="Lato Light" charset="0"/>
              <a:sym typeface="Lato Light"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301" y="1275606"/>
            <a:ext cx="3532262" cy="370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43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5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Figuras</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Básicas</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2411760" y="1567086"/>
            <a:ext cx="4680520" cy="52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s-MX" sz="1100" dirty="0" smtClean="0">
                <a:solidFill>
                  <a:srgbClr val="4D4D4D"/>
                </a:solidFill>
                <a:latin typeface="Lato Light" charset="0"/>
                <a:ea typeface="ＭＳ Ｐゴシック" charset="0"/>
                <a:cs typeface="Lato Light" charset="0"/>
                <a:sym typeface="Lato Light" charset="0"/>
              </a:rPr>
              <a:t>En Processing podemos comenzar nuestros dibujos con formas muy básicas como líneas, elipses y cuadriláteros con las siguientes funciones::</a:t>
            </a: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5" name="Rectangle 14"/>
          <p:cNvSpPr>
            <a:spLocks/>
          </p:cNvSpPr>
          <p:nvPr/>
        </p:nvSpPr>
        <p:spPr bwMode="auto">
          <a:xfrm>
            <a:off x="3407463" y="2096269"/>
            <a:ext cx="2244657" cy="26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a:solidFill>
                  <a:srgbClr val="4D4D4D"/>
                </a:solidFill>
                <a:latin typeface="Lato Light" charset="0"/>
                <a:ea typeface="ＭＳ Ｐゴシック" charset="0"/>
                <a:cs typeface="Lato Light" charset="0"/>
                <a:sym typeface="Lato Light" charset="0"/>
              </a:rPr>
              <a:t>rect</a:t>
            </a:r>
            <a:r>
              <a:rPr lang="es-MX" sz="1100" b="1" dirty="0">
                <a:solidFill>
                  <a:srgbClr val="4D4D4D"/>
                </a:solidFill>
                <a:latin typeface="Lato Light" charset="0"/>
                <a:ea typeface="ＭＳ Ｐゴシック" charset="0"/>
                <a:cs typeface="Lato Light" charset="0"/>
                <a:sym typeface="Lato Light" charset="0"/>
              </a:rPr>
              <a:t>(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Dibuja un rectángulo en la pantalla. Las primeras dos coordenadas corresponden a la esquina superior izquierda, la tercera es el ancho y la cuarta la altura.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rect</a:t>
            </a:r>
            <a:r>
              <a:rPr lang="es-MX" sz="1100" dirty="0" smtClean="0">
                <a:solidFill>
                  <a:srgbClr val="4D4D4D"/>
                </a:solidFill>
                <a:latin typeface="Lato Light" charset="0"/>
                <a:ea typeface="ＭＳ Ｐゴシック" charset="0"/>
                <a:cs typeface="Lato Light" charset="0"/>
                <a:sym typeface="Lato Light" charset="0"/>
              </a:rPr>
              <a:t>(x1,y1,w,h)</a:t>
            </a:r>
            <a:endParaRPr lang="es-ES" sz="1100" dirty="0" smtClean="0">
              <a:solidFill>
                <a:srgbClr val="4D4D4D"/>
              </a:solidFill>
              <a:latin typeface="Lato Light" charset="0"/>
              <a:ea typeface="ＭＳ Ｐゴシック" charset="0"/>
              <a:cs typeface="Lato Light" charset="0"/>
              <a:sym typeface="Lato Light" charset="0"/>
            </a:endParaRPr>
          </a:p>
        </p:txBody>
      </p:sp>
      <p:sp>
        <p:nvSpPr>
          <p:cNvPr id="6" name="Rectangle 14"/>
          <p:cNvSpPr>
            <a:spLocks/>
          </p:cNvSpPr>
          <p:nvPr/>
        </p:nvSpPr>
        <p:spPr bwMode="auto">
          <a:xfrm>
            <a:off x="467545" y="2115294"/>
            <a:ext cx="2088232"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a:solidFill>
                  <a:srgbClr val="4D4D4D"/>
                </a:solidFill>
                <a:latin typeface="Lato Light" charset="0"/>
                <a:ea typeface="ＭＳ Ｐゴシック" charset="0"/>
                <a:cs typeface="Lato Light" charset="0"/>
                <a:sym typeface="Lato Light" charset="0"/>
              </a:rPr>
              <a:t>line(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Dibuja una línea en la pantalla entre dos puntos indicados. La línea dibujada tiene un grosor de </a:t>
            </a:r>
            <a:r>
              <a:rPr lang="es-MX" sz="1100" b="1" dirty="0" smtClean="0">
                <a:solidFill>
                  <a:srgbClr val="4D4D4D"/>
                </a:solidFill>
                <a:latin typeface="Lato Light" charset="0"/>
                <a:ea typeface="ＭＳ Ｐゴシック" charset="0"/>
                <a:cs typeface="Lato Light" charset="0"/>
                <a:sym typeface="Lato Light" charset="0"/>
              </a:rPr>
              <a:t>1 pixel </a:t>
            </a:r>
            <a:r>
              <a:rPr lang="es-MX" sz="1100" dirty="0" smtClean="0">
                <a:solidFill>
                  <a:srgbClr val="4D4D4D"/>
                </a:solidFill>
                <a:latin typeface="Lato Light" charset="0"/>
                <a:ea typeface="ＭＳ Ｐゴシック" charset="0"/>
                <a:cs typeface="Lato Light" charset="0"/>
                <a:sym typeface="Lato Light" charset="0"/>
              </a:rPr>
              <a:t>y color </a:t>
            </a:r>
            <a:r>
              <a:rPr lang="es-MX" sz="1100" b="1" dirty="0" smtClean="0">
                <a:solidFill>
                  <a:schemeClr val="tx1"/>
                </a:solidFill>
                <a:latin typeface="Lato Light" charset="0"/>
                <a:ea typeface="ＭＳ Ｐゴシック" charset="0"/>
                <a:cs typeface="Lato Light" charset="0"/>
                <a:sym typeface="Lato Light" charset="0"/>
              </a:rPr>
              <a:t>negro</a:t>
            </a:r>
            <a:r>
              <a:rPr lang="es-MX" sz="1100" dirty="0" smtClean="0">
                <a:solidFill>
                  <a:srgbClr val="4D4D4D"/>
                </a:solidFill>
                <a:latin typeface="Lato Light" charset="0"/>
                <a:ea typeface="ＭＳ Ｐゴシック" charset="0"/>
                <a:cs typeface="Lato Light" charset="0"/>
                <a:sym typeface="Lato Light" charset="0"/>
              </a:rPr>
              <a:t> por defecto</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r>
              <a:rPr lang="es-MX" sz="1100" b="1" dirty="0">
                <a:solidFill>
                  <a:srgbClr val="4D4D4D"/>
                </a:solidFill>
                <a:latin typeface="Lato Light" charset="0"/>
                <a:ea typeface="ＭＳ Ｐゴシック" charset="0"/>
                <a:cs typeface="Lato Light" charset="0"/>
                <a:sym typeface="Lato Light" charset="0"/>
              </a:rPr>
              <a:t>:</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smtClean="0">
                <a:solidFill>
                  <a:srgbClr val="4D4D4D"/>
                </a:solidFill>
                <a:latin typeface="Lato Light" charset="0"/>
                <a:ea typeface="ＭＳ Ｐゴシック" charset="0"/>
                <a:cs typeface="Lato Light" charset="0"/>
                <a:sym typeface="Lato Light" charset="0"/>
              </a:rPr>
              <a:t>line(x1,y1,x2,y2)</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p:txBody>
      </p:sp>
      <p:sp>
        <p:nvSpPr>
          <p:cNvPr id="7" name="Rectangle 14"/>
          <p:cNvSpPr>
            <a:spLocks/>
          </p:cNvSpPr>
          <p:nvPr/>
        </p:nvSpPr>
        <p:spPr bwMode="auto">
          <a:xfrm>
            <a:off x="6347382" y="2240286"/>
            <a:ext cx="2167185" cy="2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a:solidFill>
                  <a:srgbClr val="4D4D4D"/>
                </a:solidFill>
                <a:latin typeface="Lato Light" charset="0"/>
                <a:ea typeface="ＭＳ Ｐゴシック" charset="0"/>
                <a:cs typeface="Lato Light" charset="0"/>
                <a:sym typeface="Lato Light" charset="0"/>
              </a:rPr>
              <a:t>ellipse</a:t>
            </a:r>
            <a:r>
              <a:rPr lang="es-MX" sz="1100" b="1" dirty="0">
                <a:solidFill>
                  <a:srgbClr val="4D4D4D"/>
                </a:solidFill>
                <a:latin typeface="Lato Light" charset="0"/>
                <a:ea typeface="ＭＳ Ｐゴシック" charset="0"/>
                <a:cs typeface="Lato Light" charset="0"/>
                <a:sym typeface="Lato Light" charset="0"/>
              </a:rPr>
              <a:t>(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Dibuja una elipse en la pantalla. Las primeras dos coordenadas corresponden al centro de la elipse, la tercera y la cuarta al ancho y la altura respectivamente.</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b="1" dirty="0" smtClean="0">
                <a:solidFill>
                  <a:srgbClr val="4D4D4D"/>
                </a:solidFill>
                <a:latin typeface="Lato Light" charset="0"/>
                <a:ea typeface="ＭＳ Ｐゴシック" charset="0"/>
                <a:cs typeface="Lato Light" charset="0"/>
                <a:sym typeface="Lato Light" charset="0"/>
              </a:rPr>
              <a:t>Sintaxis: </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dirty="0">
                <a:solidFill>
                  <a:srgbClr val="4D4D4D"/>
                </a:solidFill>
                <a:latin typeface="Lato Light" charset="0"/>
                <a:ea typeface="ＭＳ Ｐゴシック" charset="0"/>
                <a:cs typeface="Lato Light" charset="0"/>
                <a:sym typeface="Lato Light" charset="0"/>
              </a:rPr>
              <a:t> </a:t>
            </a:r>
            <a:r>
              <a:rPr lang="es-ES" sz="1100" dirty="0" smtClean="0">
                <a:solidFill>
                  <a:srgbClr val="4D4D4D"/>
                </a:solidFill>
                <a:latin typeface="Lato Light" charset="0"/>
                <a:ea typeface="ＭＳ Ｐゴシック" charset="0"/>
                <a:cs typeface="Lato Light" charset="0"/>
                <a:sym typeface="Lato Light" charset="0"/>
              </a:rPr>
              <a:t>         </a:t>
            </a:r>
            <a:r>
              <a:rPr lang="es-ES" sz="1100" dirty="0" err="1" smtClean="0">
                <a:solidFill>
                  <a:srgbClr val="4D4D4D"/>
                </a:solidFill>
                <a:latin typeface="Lato Light" charset="0"/>
                <a:ea typeface="ＭＳ Ｐゴシック" charset="0"/>
                <a:cs typeface="Lato Light" charset="0"/>
                <a:sym typeface="Lato Light" charset="0"/>
              </a:rPr>
              <a:t>ellipse</a:t>
            </a:r>
            <a:r>
              <a:rPr lang="es-ES" sz="1100" dirty="0" smtClean="0">
                <a:solidFill>
                  <a:srgbClr val="4D4D4D"/>
                </a:solidFill>
                <a:latin typeface="Lato Light" charset="0"/>
                <a:ea typeface="ＭＳ Ｐゴシック" charset="0"/>
                <a:cs typeface="Lato Light" charset="0"/>
                <a:sym typeface="Lato Light" charset="0"/>
              </a:rPr>
              <a:t>(</a:t>
            </a:r>
            <a:r>
              <a:rPr lang="es-ES" sz="1100" dirty="0" err="1" smtClean="0">
                <a:solidFill>
                  <a:srgbClr val="4D4D4D"/>
                </a:solidFill>
                <a:latin typeface="Lato Light" charset="0"/>
                <a:ea typeface="ＭＳ Ｐゴシック" charset="0"/>
                <a:cs typeface="Lato Light" charset="0"/>
                <a:sym typeface="Lato Light" charset="0"/>
              </a:rPr>
              <a:t>x,y,w,h</a:t>
            </a:r>
            <a:r>
              <a:rPr lang="es-ES" sz="1100"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p:txBody>
      </p:sp>
      <p:sp>
        <p:nvSpPr>
          <p:cNvPr id="8" name="Line 15"/>
          <p:cNvSpPr>
            <a:spLocks noChangeShapeType="1"/>
          </p:cNvSpPr>
          <p:nvPr/>
        </p:nvSpPr>
        <p:spPr bwMode="auto">
          <a:xfrm rot="10800000" flipH="1">
            <a:off x="2987824"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Line 15"/>
          <p:cNvSpPr>
            <a:spLocks noChangeShapeType="1"/>
          </p:cNvSpPr>
          <p:nvPr/>
        </p:nvSpPr>
        <p:spPr bwMode="auto">
          <a:xfrm rot="10800000" flipH="1">
            <a:off x="5956899"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77452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err="1" smtClean="0">
                <a:solidFill>
                  <a:schemeClr val="tx1"/>
                </a:solidFill>
                <a:latin typeface="Bebas Neue" charset="0"/>
                <a:ea typeface="ＭＳ Ｐゴシック" charset="0"/>
                <a:cs typeface="Bebas Neue" charset="0"/>
                <a:sym typeface="Bebas Neue" charset="0"/>
              </a:rPr>
              <a:t>shapes.pde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5292080" y="2067694"/>
            <a:ext cx="2478564" cy="1785104"/>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size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highlight>
                  <a:srgbClr val="FFFFFF"/>
                </a:highlight>
                <a:latin typeface="Courier New"/>
              </a:rPr>
              <a:t>#</a:t>
            </a:r>
            <a:r>
              <a:rPr lang="en-US" sz="1100" dirty="0">
                <a:solidFill>
                  <a:srgbClr val="FF8000"/>
                </a:solidFill>
                <a:highlight>
                  <a:srgbClr val="FFFFFF"/>
                </a:highlight>
                <a:latin typeface="Courier New"/>
              </a:rPr>
              <a:t>0071c5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line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rect</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300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ellipse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400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80874"/>
            <a:ext cx="3528392" cy="368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12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55552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Processing</a:t>
            </a:r>
          </a:p>
          <a:p>
            <a:pPr algn="l">
              <a:lnSpc>
                <a:spcPct val="70000"/>
              </a:lnSpc>
            </a:pPr>
            <a:r>
              <a:rPr lang="es-MX" sz="3600" dirty="0" err="1" smtClean="0">
                <a:solidFill>
                  <a:schemeClr val="tx1"/>
                </a:solidFill>
                <a:latin typeface="Bebas Neue" charset="0"/>
                <a:ea typeface="ＭＳ Ｐゴシック" charset="0"/>
                <a:cs typeface="Bebas Neue" charset="0"/>
                <a:sym typeface="Bebas Neue" charset="0"/>
              </a:rPr>
              <a:t>Language</a:t>
            </a:r>
            <a:endParaRPr lang="es-MX" sz="3600" dirty="0" smtClean="0">
              <a:solidFill>
                <a:schemeClr val="tx1"/>
              </a:solidFill>
              <a:latin typeface="Bebas Neue" charset="0"/>
              <a:ea typeface="ＭＳ Ｐゴシック" charset="0"/>
              <a:cs typeface="Bebas Neue" charset="0"/>
              <a:sym typeface="Bebas Neue" charset="0"/>
            </a:endParaRPr>
          </a:p>
          <a:p>
            <a:pPr algn="l">
              <a:lnSpc>
                <a:spcPct val="70000"/>
              </a:lnSpc>
            </a:pPr>
            <a:r>
              <a:rPr lang="en-US" sz="3600" dirty="0" smtClean="0">
                <a:solidFill>
                  <a:schemeClr val="tx1"/>
                </a:solidFill>
                <a:latin typeface="Bebas Neue" charset="0"/>
                <a:ea typeface="ＭＳ Ｐゴシック" charset="0"/>
                <a:cs typeface="Bebas Neue" charset="0"/>
                <a:sym typeface="Bebas Neue" charset="0"/>
              </a:rPr>
              <a:t>Reference</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995936" y="1927126"/>
            <a:ext cx="4248472" cy="2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MX" sz="1100" dirty="0" smtClean="0">
                <a:solidFill>
                  <a:srgbClr val="4D4D4D"/>
                </a:solidFill>
                <a:latin typeface="Lato Light" charset="0"/>
                <a:ea typeface="ＭＳ Ｐゴシック" charset="0"/>
                <a:cs typeface="Lato Light" charset="0"/>
                <a:sym typeface="Lato Light" charset="0"/>
              </a:rPr>
              <a:t>El lenguaje Processing es diseñado con la finalidad de proporcionar una forma rápida para el diseño de prototipos de software, con el cual podemos crear desde formas muy básicas, hasta estructuras visuales muy sofisticadas.</a:t>
            </a:r>
          </a:p>
          <a:p>
            <a:pPr algn="just"/>
            <a:endParaRPr lang="en-US" sz="1100" dirty="0">
              <a:solidFill>
                <a:srgbClr val="4D4D4D"/>
              </a:solidFill>
              <a:latin typeface="Lato Light" charset="0"/>
              <a:ea typeface="ＭＳ Ｐゴシック" charset="0"/>
              <a:cs typeface="Lato Light" charset="0"/>
              <a:sym typeface="Lato Light" charset="0"/>
            </a:endParaRPr>
          </a:p>
          <a:p>
            <a:pPr algn="just"/>
            <a:r>
              <a:rPr lang="es-MX" sz="1100" dirty="0" smtClean="0">
                <a:solidFill>
                  <a:srgbClr val="4D4D4D"/>
                </a:solidFill>
                <a:latin typeface="Lato Light" charset="0"/>
                <a:ea typeface="ＭＳ Ｐゴシック" charset="0"/>
                <a:cs typeface="Lato Light" charset="0"/>
                <a:sym typeface="Lato Light" charset="0"/>
              </a:rPr>
              <a:t>Al igual que Arduino, Processing nos proporciona un amplio compendio de Referencia de su lenguaje, donde podemos encontrar la explicación, sintaxis y ejemplos de todas las funciones implementadas nativamente en su IDE y de algunas bibliotecas que también vienen incorporadas en él.</a:t>
            </a:r>
          </a:p>
          <a:p>
            <a:pPr algn="just"/>
            <a:endParaRPr lang="es-MX" sz="1100" dirty="0">
              <a:solidFill>
                <a:srgbClr val="4D4D4D"/>
              </a:solidFill>
              <a:latin typeface="Lato Light" charset="0"/>
              <a:ea typeface="ＭＳ Ｐゴシック" charset="0"/>
              <a:cs typeface="Lato Light" charset="0"/>
              <a:sym typeface="Lato Light" charset="0"/>
            </a:endParaRPr>
          </a:p>
          <a:p>
            <a:pPr algn="just"/>
            <a:endParaRPr lang="en-US" sz="1100" dirty="0">
              <a:solidFill>
                <a:srgbClr val="4D4D4D"/>
              </a:solidFill>
              <a:latin typeface="Lato Light" charset="0"/>
              <a:ea typeface="ＭＳ Ｐゴシック" charset="0"/>
              <a:cs typeface="Lato Light" charset="0"/>
              <a:sym typeface="Lato Light" charset="0"/>
            </a:endParaRPr>
          </a:p>
          <a:p>
            <a:r>
              <a:rPr lang="en-US" sz="1400" b="1" dirty="0">
                <a:solidFill>
                  <a:schemeClr val="tx2">
                    <a:lumMod val="75000"/>
                  </a:schemeClr>
                </a:solidFill>
                <a:latin typeface="Lato Light" charset="0"/>
                <a:ea typeface="ＭＳ Ｐゴシック" charset="0"/>
                <a:cs typeface="Lato Light" charset="0"/>
                <a:sym typeface="Lato Light" charset="0"/>
              </a:rPr>
              <a:t>https://www.processing.org/reference/</a:t>
            </a:r>
          </a:p>
        </p:txBody>
      </p:sp>
      <p:sp>
        <p:nvSpPr>
          <p:cNvPr id="67599" name="Rectangle 15"/>
          <p:cNvSpPr>
            <a:spLocks/>
          </p:cNvSpPr>
          <p:nvPr/>
        </p:nvSpPr>
        <p:spPr bwMode="auto">
          <a:xfrm>
            <a:off x="3887936" y="1572319"/>
            <a:ext cx="1647825" cy="42863"/>
          </a:xfrm>
          <a:prstGeom prst="rect">
            <a:avLst/>
          </a:prstGeom>
          <a:solidFill>
            <a:schemeClr val="accent2"/>
          </a:solidFill>
          <a:ln>
            <a:noFill/>
          </a:ln>
          <a:extLst/>
        </p:spPr>
        <p:txBody>
          <a:bodyPr lIns="0" tIns="0" rIns="0" bIns="0"/>
          <a:lstStyle/>
          <a:p>
            <a:endParaRPr lang="en-US"/>
          </a:p>
        </p:txBody>
      </p:sp>
      <p:pic>
        <p:nvPicPr>
          <p:cNvPr id="3074" name="Picture 2" descr="C:\Users\Mtro. Ibarra\Google Drive\GALILEO Personal Work\Curso Galileo\Processing\refe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0" y="1160062"/>
            <a:ext cx="3856150" cy="373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2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Agregando</a:t>
            </a:r>
          </a:p>
          <a:p>
            <a:pPr algn="l">
              <a:lnSpc>
                <a:spcPct val="70000"/>
              </a:lnSpc>
            </a:pPr>
            <a:r>
              <a:rPr lang="es-MX" sz="3600" dirty="0" smtClean="0">
                <a:solidFill>
                  <a:srgbClr val="0071C5"/>
                </a:solidFill>
                <a:latin typeface="Bebas Neue" charset="0"/>
                <a:ea typeface="ＭＳ Ｐゴシック" charset="0"/>
                <a:cs typeface="Bebas Neue" charset="0"/>
                <a:sym typeface="Bebas Neue" charset="0"/>
              </a:rPr>
              <a:t>C</a:t>
            </a:r>
            <a:r>
              <a:rPr lang="es-MX" sz="3600" dirty="0" smtClean="0">
                <a:solidFill>
                  <a:srgbClr val="FF0000"/>
                </a:solidFill>
                <a:latin typeface="Bebas Neue" charset="0"/>
                <a:ea typeface="ＭＳ Ｐゴシック" charset="0"/>
                <a:cs typeface="Bebas Neue" charset="0"/>
                <a:sym typeface="Bebas Neue" charset="0"/>
              </a:rPr>
              <a:t>o</a:t>
            </a:r>
            <a:r>
              <a:rPr lang="es-MX" sz="3600" dirty="0" smtClean="0">
                <a:solidFill>
                  <a:srgbClr val="FFFF00"/>
                </a:solidFill>
                <a:latin typeface="Bebas Neue" charset="0"/>
                <a:ea typeface="ＭＳ Ｐゴシック" charset="0"/>
                <a:cs typeface="Bebas Neue" charset="0"/>
                <a:sym typeface="Bebas Neue" charset="0"/>
              </a:rPr>
              <a:t>l</a:t>
            </a:r>
            <a:r>
              <a:rPr lang="es-MX" sz="3600" dirty="0" smtClean="0">
                <a:solidFill>
                  <a:srgbClr val="00B050"/>
                </a:solidFill>
                <a:latin typeface="Bebas Neue" charset="0"/>
                <a:ea typeface="ＭＳ Ｐゴシック" charset="0"/>
                <a:cs typeface="Bebas Neue" charset="0"/>
                <a:sym typeface="Bebas Neue" charset="0"/>
              </a:rPr>
              <a:t>o</a:t>
            </a:r>
            <a:r>
              <a:rPr lang="es-MX" sz="3600" dirty="0" smtClean="0">
                <a:solidFill>
                  <a:srgbClr val="FF3399"/>
                </a:solidFill>
                <a:latin typeface="Bebas Neue" charset="0"/>
                <a:ea typeface="ＭＳ Ｐゴシック" charset="0"/>
                <a:cs typeface="Bebas Neue" charset="0"/>
                <a:sym typeface="Bebas Neue" charset="0"/>
              </a:rPr>
              <a:t>r</a:t>
            </a:r>
            <a:endParaRPr lang="es-MX" sz="3600" dirty="0">
              <a:solidFill>
                <a:srgbClr val="FF3399"/>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2411760" y="1567086"/>
            <a:ext cx="4680520" cy="4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s-MX" sz="1100" dirty="0" smtClean="0">
                <a:solidFill>
                  <a:srgbClr val="4D4D4D"/>
                </a:solidFill>
                <a:latin typeface="Lato Light" charset="0"/>
                <a:ea typeface="ＭＳ Ｐゴシック" charset="0"/>
                <a:cs typeface="Lato Light" charset="0"/>
                <a:sym typeface="Lato Light" charset="0"/>
              </a:rPr>
              <a:t>Podemos especificar el color del relleno de las figuras y de su contorno, así como el grosor de éste:</a:t>
            </a: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5" name="Rectangle 14"/>
          <p:cNvSpPr>
            <a:spLocks/>
          </p:cNvSpPr>
          <p:nvPr/>
        </p:nvSpPr>
        <p:spPr bwMode="auto">
          <a:xfrm>
            <a:off x="3407463" y="2096269"/>
            <a:ext cx="2244657" cy="26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stroke</a:t>
            </a:r>
            <a:r>
              <a:rPr lang="es-MX" sz="1100" b="1" dirty="0" smtClean="0">
                <a:solidFill>
                  <a:srgbClr val="4D4D4D"/>
                </a:solidFill>
                <a:latin typeface="Lato Light" charset="0"/>
                <a:ea typeface="ＭＳ Ｐゴシック" charset="0"/>
                <a:cs typeface="Lato Light" charset="0"/>
                <a:sym typeface="Lato Light" charset="0"/>
              </a:rPr>
              <a:t>( </a:t>
            </a:r>
            <a:r>
              <a:rPr lang="es-MX" sz="1100" b="1" dirty="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Configura el </a:t>
            </a:r>
            <a:r>
              <a:rPr lang="es-MX" sz="1100" dirty="0">
                <a:solidFill>
                  <a:srgbClr val="4D4D4D"/>
                </a:solidFill>
                <a:latin typeface="Lato Light" charset="0"/>
                <a:ea typeface="ＭＳ Ｐゴシック" charset="0"/>
                <a:cs typeface="Lato Light" charset="0"/>
                <a:sym typeface="Lato Light" charset="0"/>
              </a:rPr>
              <a:t>color de las líneas </a:t>
            </a:r>
            <a:r>
              <a:rPr lang="es-MX" sz="1100" dirty="0" smtClean="0">
                <a:solidFill>
                  <a:srgbClr val="4D4D4D"/>
                </a:solidFill>
                <a:latin typeface="Lato Light" charset="0"/>
                <a:ea typeface="ＭＳ Ｐゴシック" charset="0"/>
                <a:cs typeface="Lato Light" charset="0"/>
                <a:sym typeface="Lato Light" charset="0"/>
              </a:rPr>
              <a:t>y de </a:t>
            </a:r>
            <a:r>
              <a:rPr lang="es-MX" sz="1100" dirty="0">
                <a:solidFill>
                  <a:srgbClr val="4D4D4D"/>
                </a:solidFill>
                <a:latin typeface="Lato Light" charset="0"/>
                <a:ea typeface="ＭＳ Ｐゴシック" charset="0"/>
                <a:cs typeface="Lato Light" charset="0"/>
                <a:sym typeface="Lato Light" charset="0"/>
              </a:rPr>
              <a:t>los contornos de las </a:t>
            </a:r>
            <a:r>
              <a:rPr lang="es-MX" sz="1100" dirty="0" smtClean="0">
                <a:solidFill>
                  <a:srgbClr val="4D4D4D"/>
                </a:solidFill>
                <a:latin typeface="Lato Light" charset="0"/>
                <a:ea typeface="ＭＳ Ｐゴシック" charset="0"/>
                <a:cs typeface="Lato Light" charset="0"/>
                <a:sym typeface="Lato Light" charset="0"/>
              </a:rPr>
              <a:t>figuras.</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stroke</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grayscale</a:t>
            </a:r>
            <a:r>
              <a:rPr lang="es-MX" sz="1100" dirty="0">
                <a:solidFill>
                  <a:srgbClr val="4D4D4D"/>
                </a:solidFill>
                <a:latin typeface="Lato Light" charset="0"/>
                <a:ea typeface="ＭＳ Ｐゴシック" charset="0"/>
                <a:cs typeface="Lato Light" charset="0"/>
                <a:sym typeface="Lato Light" charset="0"/>
              </a:rPr>
              <a:t>)</a:t>
            </a:r>
          </a:p>
          <a:p>
            <a:pPr lvl="2" algn="l">
              <a:lnSpc>
                <a:spcPct val="110000"/>
              </a:lnSpc>
            </a:pPr>
            <a:r>
              <a:rPr lang="es-MX" sz="1100" dirty="0" err="1">
                <a:solidFill>
                  <a:srgbClr val="4D4D4D"/>
                </a:solidFill>
                <a:latin typeface="Lato Light" charset="0"/>
                <a:ea typeface="ＭＳ Ｐゴシック" charset="0"/>
                <a:cs typeface="Lato Light" charset="0"/>
                <a:sym typeface="Lato Light" charset="0"/>
              </a:rPr>
              <a:t>stroke</a:t>
            </a:r>
            <a:r>
              <a:rPr lang="es-MX" sz="1100" dirty="0" smtClean="0">
                <a:solidFill>
                  <a:srgbClr val="4D4D4D"/>
                </a:solidFill>
                <a:latin typeface="Lato Light" charset="0"/>
                <a:ea typeface="ＭＳ Ｐゴシック" charset="0"/>
                <a:cs typeface="Lato Light" charset="0"/>
                <a:sym typeface="Lato Light" charset="0"/>
              </a:rPr>
              <a:t>(R,G,B</a:t>
            </a:r>
            <a:r>
              <a:rPr lang="es-MX" sz="1100" dirty="0">
                <a:solidFill>
                  <a:srgbClr val="4D4D4D"/>
                </a:solidFill>
                <a:latin typeface="Lato Light" charset="0"/>
                <a:ea typeface="ＭＳ Ｐゴシック" charset="0"/>
                <a:cs typeface="Lato Light" charset="0"/>
                <a:sym typeface="Lato Light" charset="0"/>
              </a:rPr>
              <a:t>)</a:t>
            </a:r>
          </a:p>
          <a:p>
            <a:pPr lvl="2" algn="l">
              <a:lnSpc>
                <a:spcPct val="110000"/>
              </a:lnSpc>
            </a:pPr>
            <a:r>
              <a:rPr lang="es-MX" sz="1100" dirty="0" err="1">
                <a:solidFill>
                  <a:srgbClr val="4D4D4D"/>
                </a:solidFill>
                <a:latin typeface="Lato Light" charset="0"/>
                <a:ea typeface="ＭＳ Ｐゴシック" charset="0"/>
                <a:cs typeface="Lato Light" charset="0"/>
                <a:sym typeface="Lato Light" charset="0"/>
              </a:rPr>
              <a:t>stroke</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rgb</a:t>
            </a:r>
            <a:r>
              <a:rPr lang="es-MX" sz="1100" dirty="0" smtClean="0">
                <a:solidFill>
                  <a:srgbClr val="4D4D4D"/>
                </a:solidFill>
                <a:latin typeface="Lato Light" charset="0"/>
                <a:ea typeface="ＭＳ Ｐゴシック" charset="0"/>
                <a:cs typeface="Lato Light" charset="0"/>
                <a:sym typeface="Lato Light" charset="0"/>
              </a:rPr>
              <a:t>)</a:t>
            </a:r>
          </a:p>
          <a:p>
            <a:pPr lvl="2"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6" name="Rectangle 14"/>
          <p:cNvSpPr>
            <a:spLocks/>
          </p:cNvSpPr>
          <p:nvPr/>
        </p:nvSpPr>
        <p:spPr bwMode="auto">
          <a:xfrm>
            <a:off x="467545" y="2115294"/>
            <a:ext cx="2088232"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fill</a:t>
            </a:r>
            <a:r>
              <a:rPr lang="es-MX" sz="1100" b="1" dirty="0" smtClean="0">
                <a:solidFill>
                  <a:srgbClr val="4D4D4D"/>
                </a:solidFill>
                <a:latin typeface="Lato Light" charset="0"/>
                <a:ea typeface="ＭＳ Ｐゴシック" charset="0"/>
                <a:cs typeface="Lato Light" charset="0"/>
                <a:sym typeface="Lato Light" charset="0"/>
              </a:rPr>
              <a:t>( </a:t>
            </a:r>
            <a:r>
              <a:rPr lang="es-MX" sz="1100" b="1" dirty="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Configura el color del relleno de las figuras. El color por default de las figuras es el </a:t>
            </a:r>
            <a:r>
              <a:rPr lang="es-MX" sz="1100" b="1" dirty="0" smtClean="0">
                <a:solidFill>
                  <a:srgbClr val="4D4D4D"/>
                </a:solidFill>
                <a:latin typeface="Lato Light" charset="0"/>
                <a:ea typeface="ＭＳ Ｐゴシック" charset="0"/>
                <a:cs typeface="Lato Light" charset="0"/>
                <a:sym typeface="Lato Light" charset="0"/>
              </a:rPr>
              <a:t>blanco</a:t>
            </a:r>
            <a:r>
              <a:rPr lang="es-MX" sz="1100"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r>
              <a:rPr lang="es-MX" sz="1100" b="1" dirty="0">
                <a:solidFill>
                  <a:srgbClr val="4D4D4D"/>
                </a:solidFill>
                <a:latin typeface="Lato Light" charset="0"/>
                <a:ea typeface="ＭＳ Ｐゴシック" charset="0"/>
                <a:cs typeface="Lato Light" charset="0"/>
                <a:sym typeface="Lato Light" charset="0"/>
              </a:rPr>
              <a:t>:</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fill</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grayscale</a:t>
            </a:r>
            <a:r>
              <a:rPr lang="es-MX" sz="1100" dirty="0" smtClean="0">
                <a:solidFill>
                  <a:srgbClr val="4D4D4D"/>
                </a:solidFill>
                <a:latin typeface="Lato Light" charset="0"/>
                <a:ea typeface="ＭＳ Ｐゴシック" charset="0"/>
                <a:cs typeface="Lato Light" charset="0"/>
                <a:sym typeface="Lato Light" charset="0"/>
              </a:rPr>
              <a:t>)</a:t>
            </a: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fill</a:t>
            </a:r>
            <a:r>
              <a:rPr lang="es-MX" sz="1100" dirty="0" smtClean="0">
                <a:solidFill>
                  <a:srgbClr val="4D4D4D"/>
                </a:solidFill>
                <a:latin typeface="Lato Light" charset="0"/>
                <a:ea typeface="ＭＳ Ｐゴシック" charset="0"/>
                <a:cs typeface="Lato Light" charset="0"/>
                <a:sym typeface="Lato Light" charset="0"/>
              </a:rPr>
              <a:t>(R,G,B)</a:t>
            </a: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fill</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rgb</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p:txBody>
      </p:sp>
      <p:sp>
        <p:nvSpPr>
          <p:cNvPr id="7" name="Rectangle 14"/>
          <p:cNvSpPr>
            <a:spLocks/>
          </p:cNvSpPr>
          <p:nvPr/>
        </p:nvSpPr>
        <p:spPr bwMode="auto">
          <a:xfrm>
            <a:off x="6347382" y="2240286"/>
            <a:ext cx="2167185" cy="2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strokeWeight</a:t>
            </a:r>
            <a:r>
              <a:rPr lang="es-MX" sz="1100" b="1" dirty="0" smtClean="0">
                <a:solidFill>
                  <a:srgbClr val="4D4D4D"/>
                </a:solidFill>
                <a:latin typeface="Lato Light" charset="0"/>
                <a:ea typeface="ＭＳ Ｐゴシック" charset="0"/>
                <a:cs typeface="Lato Light" charset="0"/>
                <a:sym typeface="Lato Light" charset="0"/>
              </a:rPr>
              <a:t>( </a:t>
            </a:r>
            <a:r>
              <a:rPr lang="es-MX" sz="1100" b="1" dirty="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Configura el grosor de las líneas y de los contornos de las figuras. El valor es expresado en pixeles.</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b="1" dirty="0" smtClean="0">
                <a:solidFill>
                  <a:srgbClr val="4D4D4D"/>
                </a:solidFill>
                <a:latin typeface="Lato Light" charset="0"/>
                <a:ea typeface="ＭＳ Ｐゴシック" charset="0"/>
                <a:cs typeface="Lato Light" charset="0"/>
                <a:sym typeface="Lato Light" charset="0"/>
              </a:rPr>
              <a:t>Sintaxis: </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dirty="0">
                <a:solidFill>
                  <a:srgbClr val="4D4D4D"/>
                </a:solidFill>
                <a:latin typeface="Lato Light" charset="0"/>
                <a:ea typeface="ＭＳ Ｐゴシック" charset="0"/>
                <a:cs typeface="Lato Light" charset="0"/>
                <a:sym typeface="Lato Light" charset="0"/>
              </a:rPr>
              <a:t> </a:t>
            </a:r>
            <a:r>
              <a:rPr lang="es-ES" sz="1100" dirty="0" smtClean="0">
                <a:solidFill>
                  <a:srgbClr val="4D4D4D"/>
                </a:solidFill>
                <a:latin typeface="Lato Light" charset="0"/>
                <a:ea typeface="ＭＳ Ｐゴシック" charset="0"/>
                <a:cs typeface="Lato Light" charset="0"/>
                <a:sym typeface="Lato Light" charset="0"/>
              </a:rPr>
              <a:t>         </a:t>
            </a:r>
            <a:r>
              <a:rPr lang="es-ES" sz="1100" dirty="0" err="1" smtClean="0">
                <a:solidFill>
                  <a:srgbClr val="4D4D4D"/>
                </a:solidFill>
                <a:latin typeface="Lato Light" charset="0"/>
                <a:ea typeface="ＭＳ Ｐゴシック" charset="0"/>
                <a:cs typeface="Lato Light" charset="0"/>
                <a:sym typeface="Lato Light" charset="0"/>
              </a:rPr>
              <a:t>strokeWeight</a:t>
            </a:r>
            <a:r>
              <a:rPr lang="es-ES" sz="1100" dirty="0" smtClean="0">
                <a:solidFill>
                  <a:srgbClr val="4D4D4D"/>
                </a:solidFill>
                <a:latin typeface="Lato Light" charset="0"/>
                <a:ea typeface="ＭＳ Ｐゴシック" charset="0"/>
                <a:cs typeface="Lato Light" charset="0"/>
                <a:sym typeface="Lato Light" charset="0"/>
              </a:rPr>
              <a:t>(</a:t>
            </a:r>
            <a:r>
              <a:rPr lang="es-ES" sz="1100" dirty="0" err="1" smtClean="0">
                <a:solidFill>
                  <a:srgbClr val="4D4D4D"/>
                </a:solidFill>
                <a:latin typeface="Lato Light" charset="0"/>
                <a:ea typeface="ＭＳ Ｐゴシック" charset="0"/>
                <a:cs typeface="Lato Light" charset="0"/>
                <a:sym typeface="Lato Light" charset="0"/>
              </a:rPr>
              <a:t>weight</a:t>
            </a:r>
            <a:r>
              <a:rPr lang="es-ES" sz="1100"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ES"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p:txBody>
      </p:sp>
      <p:sp>
        <p:nvSpPr>
          <p:cNvPr id="8" name="Line 15"/>
          <p:cNvSpPr>
            <a:spLocks noChangeShapeType="1"/>
          </p:cNvSpPr>
          <p:nvPr/>
        </p:nvSpPr>
        <p:spPr bwMode="auto">
          <a:xfrm rot="10800000" flipH="1">
            <a:off x="2987824"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Line 15"/>
          <p:cNvSpPr>
            <a:spLocks noChangeShapeType="1"/>
          </p:cNvSpPr>
          <p:nvPr/>
        </p:nvSpPr>
        <p:spPr bwMode="auto">
          <a:xfrm rot="10800000" flipH="1">
            <a:off x="5956899"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0"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148937" flipV="1">
            <a:off x="1291502" y="4215923"/>
            <a:ext cx="451783" cy="7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5"/>
          <p:cNvSpPr>
            <a:spLocks/>
          </p:cNvSpPr>
          <p:nvPr/>
        </p:nvSpPr>
        <p:spPr bwMode="auto">
          <a:xfrm>
            <a:off x="1963920" y="4454790"/>
            <a:ext cx="229679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Codificación hexadecimal</a:t>
            </a:r>
          </a:p>
        </p:txBody>
      </p:sp>
      <p:pic>
        <p:nvPicPr>
          <p:cNvPr id="12"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99692" flipH="1" flipV="1">
            <a:off x="3752714" y="4123806"/>
            <a:ext cx="451783" cy="7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p:cNvSpPr>
          <p:nvPr/>
        </p:nvSpPr>
        <p:spPr bwMode="auto">
          <a:xfrm>
            <a:off x="470820" y="727174"/>
            <a:ext cx="104802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err="1" smtClean="0">
                <a:solidFill>
                  <a:srgbClr val="4D4D4D"/>
                </a:solidFill>
                <a:latin typeface="Lato Light" charset="0"/>
                <a:ea typeface="ＭＳ Ｐゴシック" charset="0"/>
                <a:cs typeface="Lato Light" charset="0"/>
                <a:sym typeface="Lato Light" charset="0"/>
              </a:rPr>
              <a:t>noFill</a:t>
            </a:r>
            <a:r>
              <a:rPr lang="es-MX" sz="1100" dirty="0" smtClean="0">
                <a:solidFill>
                  <a:srgbClr val="4D4D4D"/>
                </a:solidFill>
                <a:latin typeface="Lato Light" charset="0"/>
                <a:ea typeface="ＭＳ Ｐゴシック" charset="0"/>
                <a:cs typeface="Lato Light" charset="0"/>
                <a:sym typeface="Lato Light" charset="0"/>
              </a:rPr>
              <a:t>()</a:t>
            </a:r>
          </a:p>
          <a:p>
            <a:pPr algn="l">
              <a:lnSpc>
                <a:spcPct val="140000"/>
              </a:lnSpc>
              <a:buClr>
                <a:srgbClr val="4D4D4D"/>
              </a:buClr>
              <a:buSzPct val="125000"/>
            </a:pPr>
            <a:r>
              <a:rPr lang="es-MX" sz="1100" dirty="0" err="1" smtClean="0">
                <a:solidFill>
                  <a:srgbClr val="4D4D4D"/>
                </a:solidFill>
                <a:latin typeface="Lato Light" charset="0"/>
                <a:ea typeface="ＭＳ Ｐゴシック" charset="0"/>
                <a:cs typeface="Lato Light" charset="0"/>
                <a:sym typeface="Lato Light" charset="0"/>
              </a:rPr>
              <a:t>noStroke</a:t>
            </a:r>
            <a:r>
              <a:rPr lang="es-MX" sz="1100" dirty="0" smtClean="0">
                <a:solidFill>
                  <a:srgbClr val="4D4D4D"/>
                </a:solidFill>
                <a:latin typeface="Lato Light" charset="0"/>
                <a:ea typeface="ＭＳ Ｐゴシック" charset="0"/>
                <a:cs typeface="Lato Light" charset="0"/>
                <a:sym typeface="Lato Light" charset="0"/>
              </a:rPr>
              <a:t>()</a:t>
            </a:r>
          </a:p>
        </p:txBody>
      </p:sp>
    </p:spTree>
    <p:extLst>
      <p:ext uri="{BB962C8B-B14F-4D97-AF65-F5344CB8AC3E}">
        <p14:creationId xmlns:p14="http://schemas.microsoft.com/office/powerpoint/2010/main" val="286034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err="1" smtClean="0">
                <a:solidFill>
                  <a:schemeClr val="tx1"/>
                </a:solidFill>
                <a:latin typeface="Bebas Neue" charset="0"/>
                <a:ea typeface="ＭＳ Ｐゴシック" charset="0"/>
                <a:cs typeface="Bebas Neue" charset="0"/>
                <a:sym typeface="Bebas Neue" charset="0"/>
              </a:rPr>
              <a:t>color.pde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5045764" y="1808421"/>
            <a:ext cx="2478564" cy="2631490"/>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size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highlight>
                  <a:srgbClr val="FFFFFF"/>
                </a:highlight>
                <a:latin typeface="Courier New"/>
              </a:rPr>
              <a:t>#</a:t>
            </a:r>
            <a:r>
              <a:rPr lang="en-US" sz="1100" dirty="0">
                <a:solidFill>
                  <a:srgbClr val="FF8000"/>
                </a:solidFill>
                <a:highlight>
                  <a:srgbClr val="FFFFFF"/>
                </a:highlight>
                <a:latin typeface="Courier New"/>
              </a:rPr>
              <a:t>0071c5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fill</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stroke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strokeWeight</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3</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line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stroke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rect</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300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fill</a:t>
            </a:r>
            <a:r>
              <a:rPr lang="en-US" sz="1100" b="1" dirty="0">
                <a:solidFill>
                  <a:srgbClr val="000080"/>
                </a:solidFill>
                <a:highlight>
                  <a:srgbClr val="FFFFFF"/>
                </a:highlight>
                <a:latin typeface="Courier New"/>
              </a:rPr>
              <a:t>(</a:t>
            </a:r>
            <a:r>
              <a:rPr lang="en-US" sz="1100" dirty="0">
                <a:highlight>
                  <a:srgbClr val="FFFFFF"/>
                </a:highlight>
                <a:latin typeface="Courier New"/>
              </a:rPr>
              <a:t>#</a:t>
            </a:r>
            <a:r>
              <a:rPr lang="en-US" sz="1100" dirty="0">
                <a:solidFill>
                  <a:srgbClr val="FF8000"/>
                </a:solidFill>
                <a:highlight>
                  <a:srgbClr val="FFFFFF"/>
                </a:highlight>
                <a:latin typeface="Courier New"/>
              </a:rPr>
              <a:t>009383</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ellipse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400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80874"/>
            <a:ext cx="3528391" cy="368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6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a:spLocks/>
          </p:cNvSpPr>
          <p:nvPr/>
        </p:nvSpPr>
        <p:spPr bwMode="auto">
          <a:xfrm>
            <a:off x="251520" y="339502"/>
            <a:ext cx="297703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Reto:</a:t>
            </a:r>
          </a:p>
        </p:txBody>
      </p:sp>
      <p:pic>
        <p:nvPicPr>
          <p:cNvPr id="5122" name="Picture 2" descr="C:\Users\Mtro. Ibarra\Google Drive\GALILEO Personal Work\Curso Galileo\Processing\ejercic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527" y="501438"/>
            <a:ext cx="3962946" cy="414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1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34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923678"/>
            <a:ext cx="4137200" cy="104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Mostrando</a:t>
            </a:r>
          </a:p>
          <a:p>
            <a:pPr algn="l">
              <a:lnSpc>
                <a:spcPct val="70000"/>
              </a:lnSpc>
            </a:pPr>
            <a:r>
              <a:rPr lang="es-MX" sz="3800" dirty="0" smtClean="0">
                <a:solidFill>
                  <a:schemeClr val="accent2"/>
                </a:solidFill>
                <a:latin typeface="Bebas Neue" charset="0"/>
                <a:ea typeface="ＭＳ Ｐゴシック" charset="0"/>
                <a:cs typeface="Bebas Neue" charset="0"/>
                <a:sym typeface="Bebas Neue" charset="0"/>
              </a:rPr>
              <a:t>Texto</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1691680" y="3123406"/>
            <a:ext cx="5760640" cy="14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Además de crear figuras, también podemos agregar texto a nuestras interfaces, lo cual nos permitirá agregar leyendas, instrucciones, sugerencias, comentarios, etc.</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Igualmente podemos darle formato a este texto, como por ejemplo, modificar el tamaño, el color, su posición, la fuente tipográfica, entre otros atributos.</a:t>
            </a: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pic>
        <p:nvPicPr>
          <p:cNvPr id="6146" name="Picture 2" descr="C:\Users\Mtro. Ibarra\Google Drive\GALILEO Personal Work\Curso Galileo\Processing\nlp-word-cloud.jpeg"/>
          <p:cNvPicPr>
            <a:picLocks noChangeAspect="1" noChangeArrowheads="1"/>
          </p:cNvPicPr>
          <p:nvPr/>
        </p:nvPicPr>
        <p:blipFill rotWithShape="1">
          <a:blip r:embed="rId2">
            <a:extLst>
              <a:ext uri="{28A0092B-C50C-407E-A947-70E740481C1C}">
                <a14:useLocalDpi xmlns:a14="http://schemas.microsoft.com/office/drawing/2010/main" val="0"/>
              </a:ext>
            </a:extLst>
          </a:blip>
          <a:srcRect b="8146"/>
          <a:stretch/>
        </p:blipFill>
        <p:spPr bwMode="auto">
          <a:xfrm>
            <a:off x="311934" y="555526"/>
            <a:ext cx="3946711" cy="174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3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4" name="Rectangle 14"/>
          <p:cNvSpPr>
            <a:spLocks/>
          </p:cNvSpPr>
          <p:nvPr/>
        </p:nvSpPr>
        <p:spPr bwMode="auto">
          <a:xfrm>
            <a:off x="1597819" y="564356"/>
            <a:ext cx="5948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s-MX" sz="2800" dirty="0" smtClean="0">
                <a:solidFill>
                  <a:schemeClr val="tx1"/>
                </a:solidFill>
                <a:latin typeface="Bebas Neue" charset="0"/>
                <a:ea typeface="ＭＳ Ｐゴシック" charset="0"/>
                <a:cs typeface="Bebas Neue" charset="0"/>
                <a:sym typeface="Bebas Neue" charset="0"/>
              </a:rPr>
              <a:t>Processing: </a:t>
            </a:r>
            <a:r>
              <a:rPr lang="es-MX" sz="2800" dirty="0" smtClean="0">
                <a:solidFill>
                  <a:schemeClr val="accent2"/>
                </a:solidFill>
                <a:latin typeface="Bebas Neue" charset="0"/>
                <a:ea typeface="ＭＳ Ｐゴシック" charset="0"/>
                <a:cs typeface="Bebas Neue" charset="0"/>
                <a:sym typeface="Bebas Neue" charset="0"/>
              </a:rPr>
              <a:t>Diseño de Interfaces</a:t>
            </a:r>
            <a:endParaRPr lang="es-MX" sz="2800" dirty="0">
              <a:solidFill>
                <a:schemeClr val="accent2"/>
              </a:solidFill>
              <a:latin typeface="Bebas Neue" charset="0"/>
              <a:ea typeface="ＭＳ Ｐゴシック" charset="0"/>
              <a:cs typeface="Bebas Neue" charset="0"/>
              <a:sym typeface="Bebas Neue" charset="0"/>
            </a:endParaRPr>
          </a:p>
        </p:txBody>
      </p:sp>
      <p:sp>
        <p:nvSpPr>
          <p:cNvPr id="97295" name="Line 15"/>
          <p:cNvSpPr>
            <a:spLocks noChangeShapeType="1"/>
          </p:cNvSpPr>
          <p:nvPr/>
        </p:nvSpPr>
        <p:spPr bwMode="auto">
          <a:xfrm>
            <a:off x="994172" y="1104900"/>
            <a:ext cx="7164586"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7299" name="Rectangle 19"/>
          <p:cNvSpPr>
            <a:spLocks/>
          </p:cNvSpPr>
          <p:nvPr/>
        </p:nvSpPr>
        <p:spPr bwMode="auto">
          <a:xfrm>
            <a:off x="6486525" y="1203598"/>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Qué es Processing?</a:t>
            </a:r>
            <a:endParaRPr lang="es-MX" sz="900" dirty="0">
              <a:solidFill>
                <a:schemeClr val="tx1"/>
              </a:solidFill>
              <a:latin typeface="Lato Light" charset="0"/>
              <a:ea typeface="ＭＳ Ｐゴシック" charset="0"/>
              <a:cs typeface="Lato Light" charset="0"/>
              <a:sym typeface="Lato Light" charset="0"/>
            </a:endParaRPr>
          </a:p>
        </p:txBody>
      </p:sp>
      <p:sp>
        <p:nvSpPr>
          <p:cNvPr id="97300" name="Rectangle 20"/>
          <p:cNvSpPr>
            <a:spLocks/>
          </p:cNvSpPr>
          <p:nvPr/>
        </p:nvSpPr>
        <p:spPr bwMode="auto">
          <a:xfrm>
            <a:off x="6486525" y="1898923"/>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Comenzando con Processing</a:t>
            </a:r>
            <a:endParaRPr lang="es-MX" sz="900" dirty="0">
              <a:solidFill>
                <a:schemeClr val="tx1"/>
              </a:solidFill>
              <a:latin typeface="Lato Light" charset="0"/>
              <a:ea typeface="ＭＳ Ｐゴシック" charset="0"/>
              <a:cs typeface="Lato Light" charset="0"/>
              <a:sym typeface="Lato Light" charset="0"/>
            </a:endParaRPr>
          </a:p>
        </p:txBody>
      </p:sp>
      <p:sp>
        <p:nvSpPr>
          <p:cNvPr id="97301" name="Rectangle 21"/>
          <p:cNvSpPr>
            <a:spLocks/>
          </p:cNvSpPr>
          <p:nvPr/>
        </p:nvSpPr>
        <p:spPr bwMode="auto">
          <a:xfrm>
            <a:off x="6486525" y="2584723"/>
            <a:ext cx="1676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Mostrando Texto</a:t>
            </a:r>
            <a:endParaRPr lang="es-MX" sz="900" dirty="0">
              <a:solidFill>
                <a:schemeClr val="tx1"/>
              </a:solidFill>
              <a:latin typeface="Lato Light" charset="0"/>
              <a:ea typeface="ＭＳ Ｐゴシック" charset="0"/>
              <a:cs typeface="Lato Light" charset="0"/>
              <a:sym typeface="Lato Light" charset="0"/>
            </a:endParaRPr>
          </a:p>
        </p:txBody>
      </p:sp>
      <p:sp>
        <p:nvSpPr>
          <p:cNvPr id="97302" name="Rectangle 22"/>
          <p:cNvSpPr>
            <a:spLocks/>
          </p:cNvSpPr>
          <p:nvPr/>
        </p:nvSpPr>
        <p:spPr bwMode="auto">
          <a:xfrm>
            <a:off x="6486524" y="3256235"/>
            <a:ext cx="190189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Eventos del Mouse y del Teclado</a:t>
            </a:r>
            <a:endParaRPr lang="es-MX" sz="900" dirty="0">
              <a:solidFill>
                <a:schemeClr val="tx1"/>
              </a:solidFill>
              <a:latin typeface="Lato Light" charset="0"/>
              <a:ea typeface="ＭＳ Ｐゴシック" charset="0"/>
              <a:cs typeface="Lato Light" charset="0"/>
              <a:sym typeface="Lato Light" charset="0"/>
            </a:endParaRPr>
          </a:p>
        </p:txBody>
      </p:sp>
      <p:sp>
        <p:nvSpPr>
          <p:cNvPr id="97303" name="Line 23"/>
          <p:cNvSpPr>
            <a:spLocks noChangeShapeType="1"/>
          </p:cNvSpPr>
          <p:nvPr/>
        </p:nvSpPr>
        <p:spPr bwMode="auto">
          <a:xfrm>
            <a:off x="5919192" y="17989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97304" name="Line 24"/>
          <p:cNvSpPr>
            <a:spLocks noChangeShapeType="1"/>
          </p:cNvSpPr>
          <p:nvPr/>
        </p:nvSpPr>
        <p:spPr bwMode="auto">
          <a:xfrm>
            <a:off x="5919192" y="2484710"/>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sp>
        <p:nvSpPr>
          <p:cNvPr id="97305" name="Line 25"/>
          <p:cNvSpPr>
            <a:spLocks noChangeShapeType="1"/>
          </p:cNvSpPr>
          <p:nvPr/>
        </p:nvSpPr>
        <p:spPr bwMode="auto">
          <a:xfrm>
            <a:off x="5919192" y="3175273"/>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97330" name="Group 50"/>
          <p:cNvGrpSpPr>
            <a:grpSpLocks/>
          </p:cNvGrpSpPr>
          <p:nvPr/>
        </p:nvGrpSpPr>
        <p:grpSpPr bwMode="auto">
          <a:xfrm>
            <a:off x="5947957" y="1251223"/>
            <a:ext cx="409575" cy="409575"/>
            <a:chOff x="0" y="0"/>
            <a:chExt cx="688" cy="688"/>
          </a:xfrm>
        </p:grpSpPr>
        <p:sp>
          <p:nvSpPr>
            <p:cNvPr id="9733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9733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67" name="Group 50"/>
          <p:cNvGrpSpPr>
            <a:grpSpLocks/>
          </p:cNvGrpSpPr>
          <p:nvPr/>
        </p:nvGrpSpPr>
        <p:grpSpPr bwMode="auto">
          <a:xfrm>
            <a:off x="5947957" y="1916544"/>
            <a:ext cx="409575" cy="409575"/>
            <a:chOff x="0" y="0"/>
            <a:chExt cx="688" cy="688"/>
          </a:xfrm>
        </p:grpSpPr>
        <p:sp>
          <p:nvSpPr>
            <p:cNvPr id="68"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69"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70" name="Group 50"/>
          <p:cNvGrpSpPr>
            <a:grpSpLocks/>
          </p:cNvGrpSpPr>
          <p:nvPr/>
        </p:nvGrpSpPr>
        <p:grpSpPr bwMode="auto">
          <a:xfrm>
            <a:off x="5947957" y="2612106"/>
            <a:ext cx="409575" cy="409575"/>
            <a:chOff x="0" y="0"/>
            <a:chExt cx="688" cy="688"/>
          </a:xfrm>
        </p:grpSpPr>
        <p:sp>
          <p:nvSpPr>
            <p:cNvPr id="71"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7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grpSp>
        <p:nvGrpSpPr>
          <p:cNvPr id="73" name="Group 50"/>
          <p:cNvGrpSpPr>
            <a:grpSpLocks/>
          </p:cNvGrpSpPr>
          <p:nvPr/>
        </p:nvGrpSpPr>
        <p:grpSpPr bwMode="auto">
          <a:xfrm>
            <a:off x="5947957" y="3253022"/>
            <a:ext cx="409575" cy="409575"/>
            <a:chOff x="0" y="0"/>
            <a:chExt cx="688" cy="688"/>
          </a:xfrm>
        </p:grpSpPr>
        <p:sp>
          <p:nvSpPr>
            <p:cNvPr id="74"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75"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81" name="Rectangle 22"/>
          <p:cNvSpPr>
            <a:spLocks/>
          </p:cNvSpPr>
          <p:nvPr/>
        </p:nvSpPr>
        <p:spPr bwMode="auto">
          <a:xfrm>
            <a:off x="6482357" y="3896667"/>
            <a:ext cx="190606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Comunicando Galileo con Processing</a:t>
            </a:r>
            <a:endParaRPr lang="es-MX" sz="900" dirty="0">
              <a:solidFill>
                <a:schemeClr val="tx1"/>
              </a:solidFill>
              <a:latin typeface="Lato Light" charset="0"/>
              <a:ea typeface="ＭＳ Ｐゴシック" charset="0"/>
              <a:cs typeface="Lato Light" charset="0"/>
              <a:sym typeface="Lato Light" charset="0"/>
            </a:endParaRPr>
          </a:p>
        </p:txBody>
      </p:sp>
      <p:sp>
        <p:nvSpPr>
          <p:cNvPr id="82" name="Line 25"/>
          <p:cNvSpPr>
            <a:spLocks noChangeShapeType="1"/>
          </p:cNvSpPr>
          <p:nvPr/>
        </p:nvSpPr>
        <p:spPr bwMode="auto">
          <a:xfrm>
            <a:off x="5915025" y="3815705"/>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83" name="Group 50"/>
          <p:cNvGrpSpPr>
            <a:grpSpLocks/>
          </p:cNvGrpSpPr>
          <p:nvPr/>
        </p:nvGrpSpPr>
        <p:grpSpPr bwMode="auto">
          <a:xfrm>
            <a:off x="5943790" y="3893454"/>
            <a:ext cx="409575" cy="409575"/>
            <a:chOff x="0" y="0"/>
            <a:chExt cx="688" cy="688"/>
          </a:xfrm>
        </p:grpSpPr>
        <p:sp>
          <p:nvSpPr>
            <p:cNvPr id="84"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85"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32" name="Rectangle 22"/>
          <p:cNvSpPr>
            <a:spLocks/>
          </p:cNvSpPr>
          <p:nvPr/>
        </p:nvSpPr>
        <p:spPr bwMode="auto">
          <a:xfrm>
            <a:off x="6496000" y="4553297"/>
            <a:ext cx="210844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900" dirty="0" smtClean="0">
                <a:solidFill>
                  <a:schemeClr val="tx1"/>
                </a:solidFill>
                <a:latin typeface="Lato Light" charset="0"/>
                <a:ea typeface="ＭＳ Ｐゴシック" charset="0"/>
                <a:cs typeface="Lato Light" charset="0"/>
                <a:sym typeface="Lato Light" charset="0"/>
              </a:rPr>
              <a:t>Comunicando Processing con Galileo</a:t>
            </a:r>
            <a:endParaRPr lang="es-MX" sz="900" dirty="0">
              <a:solidFill>
                <a:schemeClr val="tx1"/>
              </a:solidFill>
              <a:latin typeface="Lato Light" charset="0"/>
              <a:ea typeface="ＭＳ Ｐゴシック" charset="0"/>
              <a:cs typeface="Lato Light" charset="0"/>
              <a:sym typeface="Lato Light" charset="0"/>
            </a:endParaRPr>
          </a:p>
        </p:txBody>
      </p:sp>
      <p:sp>
        <p:nvSpPr>
          <p:cNvPr id="33" name="Line 25"/>
          <p:cNvSpPr>
            <a:spLocks noChangeShapeType="1"/>
          </p:cNvSpPr>
          <p:nvPr/>
        </p:nvSpPr>
        <p:spPr bwMode="auto">
          <a:xfrm>
            <a:off x="5928667" y="4472335"/>
            <a:ext cx="2239566" cy="0"/>
          </a:xfrm>
          <a:prstGeom prst="line">
            <a:avLst/>
          </a:prstGeom>
          <a:noFill/>
          <a:ln w="12700" cap="flat">
            <a:solidFill>
              <a:srgbClr val="E6E6E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s-MX" dirty="0"/>
          </a:p>
        </p:txBody>
      </p:sp>
      <p:grpSp>
        <p:nvGrpSpPr>
          <p:cNvPr id="34" name="Group 50"/>
          <p:cNvGrpSpPr>
            <a:grpSpLocks/>
          </p:cNvGrpSpPr>
          <p:nvPr/>
        </p:nvGrpSpPr>
        <p:grpSpPr bwMode="auto">
          <a:xfrm>
            <a:off x="5957432" y="4550084"/>
            <a:ext cx="409575" cy="409575"/>
            <a:chOff x="0" y="0"/>
            <a:chExt cx="688" cy="688"/>
          </a:xfrm>
        </p:grpSpPr>
        <p:sp>
          <p:nvSpPr>
            <p:cNvPr id="35" name="Oval 51"/>
            <p:cNvSpPr>
              <a:spLocks/>
            </p:cNvSpPr>
            <p:nvPr/>
          </p:nvSpPr>
          <p:spPr bwMode="auto">
            <a:xfrm>
              <a:off x="0" y="0"/>
              <a:ext cx="688" cy="688"/>
            </a:xfrm>
            <a:prstGeom prst="ellipse">
              <a:avLst/>
            </a:prstGeom>
            <a:solidFill>
              <a:schemeClr val="tx2"/>
            </a:solidFill>
            <a:ln>
              <a:noFill/>
            </a:ln>
            <a:extLst>
              <a:ext uri="{91240B29-F687-4F45-9708-019B960494DF}">
                <a14:hiddenLine xmlns:a14="http://schemas.microsoft.com/office/drawing/2010/main" w="50800" cap="flat">
                  <a:solidFill>
                    <a:srgbClr val="FFFFFF"/>
                  </a:solidFill>
                  <a:miter lim="800000"/>
                  <a:headEnd type="none" w="med" len="med"/>
                  <a:tailEnd type="none" w="med" len="med"/>
                </a14:hiddenLine>
              </a:ext>
            </a:extLst>
          </p:spPr>
          <p:txBody>
            <a:bodyPr lIns="0" tIns="0" rIns="0" bIns="0"/>
            <a:lstStyle/>
            <a:p>
              <a:endParaRPr lang="es-MX" dirty="0"/>
            </a:p>
          </p:txBody>
        </p:sp>
        <p:pic>
          <p:nvPicPr>
            <p:cNvPr id="3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 y="140"/>
              <a:ext cx="22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050" name="Picture 2" descr="C:\Users\Control 9\Google Drive\GALILEO Personal Work\Curso Galileo\processing arranq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351" y="1604603"/>
            <a:ext cx="3127891" cy="297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860032" y="195486"/>
            <a:ext cx="398745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text</a:t>
            </a:r>
            <a:r>
              <a:rPr lang="es-MX" sz="3800" dirty="0" smtClean="0">
                <a:solidFill>
                  <a:schemeClr val="tx1"/>
                </a:solidFill>
                <a:latin typeface="Bebas Neue" charset="0"/>
                <a:ea typeface="ＭＳ Ｐゴシック" charset="0"/>
                <a:cs typeface="Bebas Neue" charset="0"/>
                <a:sym typeface="Bebas Neue" charset="0"/>
              </a:rPr>
              <a:t>()</a:t>
            </a:r>
          </a:p>
          <a:p>
            <a:pPr algn="r">
              <a:lnSpc>
                <a:spcPct val="70000"/>
              </a:lnSpc>
            </a:pPr>
            <a:r>
              <a:rPr lang="es-MX" sz="3800" dirty="0" err="1" smtClean="0">
                <a:solidFill>
                  <a:schemeClr val="accent2"/>
                </a:solidFill>
                <a:latin typeface="Bebas Neue" charset="0"/>
                <a:ea typeface="ＭＳ Ｐゴシック" charset="0"/>
                <a:cs typeface="Bebas Neue" charset="0"/>
                <a:sym typeface="Bebas Neue" charset="0"/>
              </a:rPr>
              <a:t>textSize</a:t>
            </a:r>
            <a:r>
              <a:rPr lang="es-MX" sz="3800" dirty="0" smtClean="0">
                <a:solidFill>
                  <a:schemeClr val="accent2"/>
                </a:solidFill>
                <a:latin typeface="Bebas Neue" charset="0"/>
                <a:ea typeface="ＭＳ Ｐゴシック" charset="0"/>
                <a:cs typeface="Bebas Neue" charset="0"/>
                <a:sym typeface="Bebas Neue" charset="0"/>
              </a:rPr>
              <a:t>()</a:t>
            </a:r>
          </a:p>
          <a:p>
            <a:pPr algn="r">
              <a:lnSpc>
                <a:spcPct val="70000"/>
              </a:lnSpc>
            </a:pPr>
            <a:r>
              <a:rPr lang="es-MX" sz="3800" dirty="0" err="1" smtClean="0">
                <a:solidFill>
                  <a:schemeClr val="bg2"/>
                </a:solidFill>
                <a:latin typeface="Bebas Neue" charset="0"/>
                <a:ea typeface="ＭＳ Ｐゴシック" charset="0"/>
                <a:cs typeface="Bebas Neue" charset="0"/>
                <a:sym typeface="Bebas Neue" charset="0"/>
              </a:rPr>
              <a:t>textAlign</a:t>
            </a:r>
            <a:r>
              <a:rPr lang="es-MX" sz="3800" dirty="0" smtClean="0">
                <a:solidFill>
                  <a:schemeClr val="bg2"/>
                </a:solidFill>
                <a:latin typeface="Bebas Neue" charset="0"/>
                <a:ea typeface="ＭＳ Ｐゴシック" charset="0"/>
                <a:cs typeface="Bebas Neue" charset="0"/>
                <a:sym typeface="Bebas Neue" charset="0"/>
              </a:rPr>
              <a:t>()</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3407463" y="2096269"/>
            <a:ext cx="2167185" cy="26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textSize</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Configura el tamaño de la fuente. Se expresa en pixeles.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textSize</a:t>
            </a:r>
            <a:r>
              <a:rPr lang="es-MX" sz="1100" dirty="0" smtClean="0">
                <a:solidFill>
                  <a:srgbClr val="4D4D4D"/>
                </a:solidFill>
                <a:latin typeface="Lato Light" charset="0"/>
                <a:ea typeface="ＭＳ Ｐゴシック" charset="0"/>
                <a:cs typeface="Lato Light" charset="0"/>
                <a:sym typeface="Lato Light" charset="0"/>
              </a:rPr>
              <a:t>(tamaño)</a:t>
            </a:r>
          </a:p>
          <a:p>
            <a:pPr algn="l">
              <a:lnSpc>
                <a:spcPct val="110000"/>
              </a:lnSpc>
            </a:pPr>
            <a:endParaRPr lang="es-ES"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ES" sz="1100"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4716016" y="1678310"/>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467544" y="2115294"/>
            <a:ext cx="2304256"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text</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Despliega texto en la pantalla.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r>
              <a:rPr lang="es-MX" sz="1100" b="1" dirty="0">
                <a:solidFill>
                  <a:srgbClr val="4D4D4D"/>
                </a:solidFill>
                <a:latin typeface="Lato Light" charset="0"/>
                <a:ea typeface="ＭＳ Ｐゴシック" charset="0"/>
                <a:cs typeface="Lato Light" charset="0"/>
                <a:sym typeface="Lato Light" charset="0"/>
              </a:rPr>
              <a:t>:</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text</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texto,x,y</a:t>
            </a:r>
            <a:r>
              <a:rPr lang="es-MX" sz="1100" dirty="0" smtClean="0">
                <a:solidFill>
                  <a:srgbClr val="4D4D4D"/>
                </a:solidFill>
                <a:latin typeface="Lato Light" charset="0"/>
                <a:ea typeface="ＭＳ Ｐゴシック" charset="0"/>
                <a:cs typeface="Lato Light" charset="0"/>
                <a:sym typeface="Lato Light" charset="0"/>
              </a:rPr>
              <a:t>)</a:t>
            </a: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text</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num,x,y</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ES" sz="1100" dirty="0" smtClean="0">
              <a:solidFill>
                <a:srgbClr val="4D4D4D"/>
              </a:solidFill>
              <a:latin typeface="Lato Light" charset="0"/>
              <a:ea typeface="ＭＳ Ｐゴシック" charset="0"/>
              <a:cs typeface="Lato Light" charset="0"/>
              <a:sym typeface="Lato Light" charset="0"/>
            </a:endParaRPr>
          </a:p>
          <a:p>
            <a:pPr algn="l">
              <a:lnSpc>
                <a:spcPct val="110000"/>
              </a:lnSpc>
            </a:pPr>
            <a:r>
              <a:rPr lang="es-ES" sz="1100" dirty="0" err="1" smtClean="0">
                <a:solidFill>
                  <a:srgbClr val="4D4D4D"/>
                </a:solidFill>
                <a:latin typeface="Lato Light" charset="0"/>
                <a:ea typeface="ＭＳ Ｐゴシック" charset="0"/>
                <a:cs typeface="Lato Light" charset="0"/>
                <a:sym typeface="Lato Light" charset="0"/>
              </a:rPr>
              <a:t>x,y</a:t>
            </a:r>
            <a:r>
              <a:rPr lang="es-ES" sz="1100" dirty="0" smtClean="0">
                <a:solidFill>
                  <a:srgbClr val="4D4D4D"/>
                </a:solidFill>
                <a:latin typeface="Lato Light" charset="0"/>
                <a:ea typeface="ＭＳ Ｐゴシック" charset="0"/>
                <a:cs typeface="Lato Light" charset="0"/>
                <a:sym typeface="Lato Light" charset="0"/>
              </a:rPr>
              <a:t> -&gt; coordenadas de la esquina inferior izquierda del texto.</a:t>
            </a:r>
          </a:p>
          <a:p>
            <a:pPr algn="l">
              <a:lnSpc>
                <a:spcPct val="110000"/>
              </a:lnSpc>
            </a:pPr>
            <a:r>
              <a:rPr lang="es-ES" sz="1100" dirty="0" err="1" smtClean="0">
                <a:solidFill>
                  <a:srgbClr val="4D4D4D"/>
                </a:solidFill>
                <a:latin typeface="Lato Light" charset="0"/>
                <a:ea typeface="ＭＳ Ｐゴシック" charset="0"/>
                <a:cs typeface="Lato Light" charset="0"/>
                <a:sym typeface="Lato Light" charset="0"/>
              </a:rPr>
              <a:t>num</a:t>
            </a:r>
            <a:r>
              <a:rPr lang="es-ES" sz="1100" dirty="0" smtClean="0">
                <a:solidFill>
                  <a:srgbClr val="4D4D4D"/>
                </a:solidFill>
                <a:latin typeface="Lato Light" charset="0"/>
                <a:ea typeface="ＭＳ Ｐゴシック" charset="0"/>
                <a:cs typeface="Lato Light" charset="0"/>
                <a:sym typeface="Lato Light" charset="0"/>
              </a:rPr>
              <a:t> -&gt; </a:t>
            </a:r>
            <a:r>
              <a:rPr lang="es-ES" sz="1100" dirty="0" err="1" smtClean="0">
                <a:solidFill>
                  <a:srgbClr val="4D4D4D"/>
                </a:solidFill>
                <a:latin typeface="Lato Light" charset="0"/>
                <a:ea typeface="ＭＳ Ｐゴシック" charset="0"/>
                <a:cs typeface="Lato Light" charset="0"/>
                <a:sym typeface="Lato Light" charset="0"/>
              </a:rPr>
              <a:t>int</a:t>
            </a:r>
            <a:r>
              <a:rPr lang="es-ES" sz="1100" dirty="0" smtClean="0">
                <a:solidFill>
                  <a:srgbClr val="4D4D4D"/>
                </a:solidFill>
                <a:latin typeface="Lato Light" charset="0"/>
                <a:ea typeface="ＭＳ Ｐゴシック" charset="0"/>
                <a:cs typeface="Lato Light" charset="0"/>
                <a:sym typeface="Lato Light" charset="0"/>
              </a:rPr>
              <a:t> o </a:t>
            </a:r>
            <a:r>
              <a:rPr lang="es-ES" sz="1100" dirty="0" err="1" smtClean="0">
                <a:solidFill>
                  <a:srgbClr val="4D4D4D"/>
                </a:solidFill>
                <a:latin typeface="Lato Light" charset="0"/>
                <a:ea typeface="ＭＳ Ｐゴシック" charset="0"/>
                <a:cs typeface="Lato Light" charset="0"/>
                <a:sym typeface="Lato Light" charset="0"/>
              </a:rPr>
              <a:t>float</a:t>
            </a:r>
            <a:r>
              <a:rPr lang="es-ES" sz="1100" dirty="0" smtClean="0">
                <a:solidFill>
                  <a:srgbClr val="4D4D4D"/>
                </a:solidFill>
                <a:latin typeface="Lato Light" charset="0"/>
                <a:ea typeface="ＭＳ Ｐゴシック" charset="0"/>
                <a:cs typeface="Lato Light" charset="0"/>
                <a:sym typeface="Lato Light" charset="0"/>
              </a:rPr>
              <a:t>: número a mostrar</a:t>
            </a:r>
          </a:p>
        </p:txBody>
      </p:sp>
      <p:sp>
        <p:nvSpPr>
          <p:cNvPr id="11" name="Rectangle 14"/>
          <p:cNvSpPr>
            <a:spLocks/>
          </p:cNvSpPr>
          <p:nvPr/>
        </p:nvSpPr>
        <p:spPr bwMode="auto">
          <a:xfrm>
            <a:off x="6347382" y="2240286"/>
            <a:ext cx="2167185" cy="2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textAlign</a:t>
            </a:r>
            <a:r>
              <a:rPr lang="es-MX" sz="1100" b="1"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Configura la alineación del texto mostrado en relación con los valores de las coordenadas indicadas en la función </a:t>
            </a:r>
            <a:r>
              <a:rPr lang="es-MX" sz="1100" dirty="0" err="1" smtClean="0">
                <a:solidFill>
                  <a:srgbClr val="4D4D4D"/>
                </a:solidFill>
                <a:latin typeface="Lato Light" charset="0"/>
                <a:ea typeface="ＭＳ Ｐゴシック" charset="0"/>
                <a:cs typeface="Lato Light" charset="0"/>
                <a:sym typeface="Lato Light" charset="0"/>
              </a:rPr>
              <a:t>text</a:t>
            </a:r>
            <a:r>
              <a:rPr lang="es-MX" sz="1100" dirty="0" smtClean="0">
                <a:solidFill>
                  <a:srgbClr val="4D4D4D"/>
                </a:solidFill>
                <a:latin typeface="Lato Light" charset="0"/>
                <a:ea typeface="ＭＳ Ｐゴシック" charset="0"/>
                <a:cs typeface="Lato Light" charset="0"/>
                <a:sym typeface="Lato Light" charset="0"/>
              </a:rPr>
              <a:t>(): x, y.</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b="1" dirty="0" smtClean="0">
                <a:solidFill>
                  <a:srgbClr val="4D4D4D"/>
                </a:solidFill>
                <a:latin typeface="Lato Light" charset="0"/>
                <a:ea typeface="ＭＳ Ｐゴシック" charset="0"/>
                <a:cs typeface="Lato Light" charset="0"/>
                <a:sym typeface="Lato Light" charset="0"/>
              </a:rPr>
              <a:t>Sintaxis: </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dirty="0">
                <a:solidFill>
                  <a:srgbClr val="4D4D4D"/>
                </a:solidFill>
                <a:latin typeface="Lato Light" charset="0"/>
                <a:ea typeface="ＭＳ Ｐゴシック" charset="0"/>
                <a:cs typeface="Lato Light" charset="0"/>
                <a:sym typeface="Lato Light" charset="0"/>
              </a:rPr>
              <a:t> </a:t>
            </a:r>
            <a:r>
              <a:rPr lang="es-ES" sz="1100" dirty="0" smtClean="0">
                <a:solidFill>
                  <a:srgbClr val="4D4D4D"/>
                </a:solidFill>
                <a:latin typeface="Lato Light" charset="0"/>
                <a:ea typeface="ＭＳ Ｐゴシック" charset="0"/>
                <a:cs typeface="Lato Light" charset="0"/>
                <a:sym typeface="Lato Light" charset="0"/>
              </a:rPr>
              <a:t>         </a:t>
            </a:r>
            <a:r>
              <a:rPr lang="es-ES" sz="1100" dirty="0" err="1" smtClean="0">
                <a:solidFill>
                  <a:srgbClr val="4D4D4D"/>
                </a:solidFill>
                <a:latin typeface="Lato Light" charset="0"/>
                <a:ea typeface="ＭＳ Ｐゴシック" charset="0"/>
                <a:cs typeface="Lato Light" charset="0"/>
                <a:sym typeface="Lato Light" charset="0"/>
              </a:rPr>
              <a:t>textAlign</a:t>
            </a:r>
            <a:r>
              <a:rPr lang="es-ES" sz="1100" dirty="0" smtClean="0">
                <a:solidFill>
                  <a:srgbClr val="4D4D4D"/>
                </a:solidFill>
                <a:latin typeface="Lato Light" charset="0"/>
                <a:ea typeface="ＭＳ Ｐゴシック" charset="0"/>
                <a:cs typeface="Lato Light" charset="0"/>
                <a:sym typeface="Lato Light" charset="0"/>
              </a:rPr>
              <a:t>(</a:t>
            </a:r>
            <a:r>
              <a:rPr lang="es-ES" sz="1100" dirty="0" err="1" smtClean="0">
                <a:solidFill>
                  <a:srgbClr val="4D4D4D"/>
                </a:solidFill>
                <a:latin typeface="Lato Light" charset="0"/>
                <a:ea typeface="ＭＳ Ｐゴシック" charset="0"/>
                <a:cs typeface="Lato Light" charset="0"/>
                <a:sym typeface="Lato Light" charset="0"/>
              </a:rPr>
              <a:t>alignX</a:t>
            </a:r>
            <a:r>
              <a:rPr lang="es-ES" sz="1100" dirty="0" smtClean="0">
                <a:solidFill>
                  <a:srgbClr val="4D4D4D"/>
                </a:solidFill>
                <a:latin typeface="Lato Light" charset="0"/>
                <a:ea typeface="ＭＳ Ｐゴシック" charset="0"/>
                <a:cs typeface="Lato Light" charset="0"/>
                <a:sym typeface="Lato Light" charset="0"/>
              </a:rPr>
              <a:t>)</a:t>
            </a:r>
          </a:p>
          <a:p>
            <a:pPr algn="l">
              <a:lnSpc>
                <a:spcPct val="110000"/>
              </a:lnSpc>
            </a:pP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ES" sz="1100" dirty="0" err="1" smtClean="0">
                <a:solidFill>
                  <a:srgbClr val="4D4D4D"/>
                </a:solidFill>
                <a:latin typeface="Lato Light" charset="0"/>
                <a:ea typeface="ＭＳ Ｐゴシック" charset="0"/>
                <a:cs typeface="Lato Light" charset="0"/>
                <a:sym typeface="Lato Light" charset="0"/>
              </a:rPr>
              <a:t>alignX</a:t>
            </a:r>
            <a:r>
              <a:rPr lang="es-ES" sz="1100" dirty="0" smtClean="0">
                <a:solidFill>
                  <a:srgbClr val="4D4D4D"/>
                </a:solidFill>
                <a:latin typeface="Lato Light" charset="0"/>
                <a:ea typeface="ＭＳ Ｐゴシック" charset="0"/>
                <a:cs typeface="Lato Light" charset="0"/>
                <a:sym typeface="Lato Light" charset="0"/>
              </a:rPr>
              <a:t> -&gt; LEFT, CENTER, RIGHT</a:t>
            </a:r>
          </a:p>
        </p:txBody>
      </p:sp>
      <p:sp>
        <p:nvSpPr>
          <p:cNvPr id="13" name="Line 15"/>
          <p:cNvSpPr>
            <a:spLocks noChangeShapeType="1"/>
          </p:cNvSpPr>
          <p:nvPr/>
        </p:nvSpPr>
        <p:spPr bwMode="auto">
          <a:xfrm rot="10800000" flipH="1">
            <a:off x="2987824"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Line 15"/>
          <p:cNvSpPr>
            <a:spLocks noChangeShapeType="1"/>
          </p:cNvSpPr>
          <p:nvPr/>
        </p:nvSpPr>
        <p:spPr bwMode="auto">
          <a:xfrm rot="10800000" flipH="1">
            <a:off x="5956899"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Rectangle 15"/>
          <p:cNvSpPr>
            <a:spLocks/>
          </p:cNvSpPr>
          <p:nvPr/>
        </p:nvSpPr>
        <p:spPr bwMode="auto">
          <a:xfrm>
            <a:off x="1495752" y="1413057"/>
            <a:ext cx="104802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a:solidFill>
                  <a:srgbClr val="4D4D4D"/>
                </a:solidFill>
                <a:latin typeface="Lato Light" charset="0"/>
                <a:ea typeface="ＭＳ Ｐゴシック" charset="0"/>
                <a:cs typeface="Lato Light" charset="0"/>
                <a:sym typeface="Lato Light" charset="0"/>
              </a:rPr>
              <a:t>f</a:t>
            </a:r>
            <a:r>
              <a:rPr lang="es-MX" sz="1100" b="1" dirty="0" err="1" smtClean="0">
                <a:solidFill>
                  <a:srgbClr val="4D4D4D"/>
                </a:solidFill>
                <a:latin typeface="Lato Light" charset="0"/>
                <a:ea typeface="ＭＳ Ｐゴシック" charset="0"/>
                <a:cs typeface="Lato Light" charset="0"/>
                <a:sym typeface="Lato Light" charset="0"/>
              </a:rPr>
              <a:t>ill</a:t>
            </a:r>
            <a:r>
              <a:rPr lang="es-MX" sz="1100" b="1" dirty="0" smtClean="0">
                <a:solidFill>
                  <a:srgbClr val="4D4D4D"/>
                </a:solidFill>
                <a:latin typeface="Lato Light" charset="0"/>
                <a:ea typeface="ＭＳ Ｐゴシック" charset="0"/>
                <a:cs typeface="Lato Light" charset="0"/>
                <a:sym typeface="Lato Light" charset="0"/>
              </a:rPr>
              <a:t>()</a:t>
            </a:r>
          </a:p>
        </p:txBody>
      </p:sp>
      <p:pic>
        <p:nvPicPr>
          <p:cNvPr id="12"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189293" flipH="1" flipV="1">
            <a:off x="680873" y="1494198"/>
            <a:ext cx="616826" cy="9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22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smtClean="0">
                <a:solidFill>
                  <a:schemeClr val="tx1"/>
                </a:solidFill>
                <a:latin typeface="Bebas Neue" charset="0"/>
                <a:ea typeface="ＭＳ Ｐゴシック" charset="0"/>
                <a:cs typeface="Bebas Neue" charset="0"/>
                <a:sym typeface="Bebas Neue" charset="0"/>
              </a:rPr>
              <a:t>texto1.pde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4572000" y="1808421"/>
            <a:ext cx="3583032" cy="1446550"/>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size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500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113</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197</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"Este es mi primer texto"</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80875"/>
            <a:ext cx="3528391" cy="368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8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smtClean="0">
                <a:solidFill>
                  <a:schemeClr val="tx1"/>
                </a:solidFill>
                <a:latin typeface="Bebas Neue" charset="0"/>
                <a:ea typeface="ＭＳ Ｐゴシック" charset="0"/>
                <a:cs typeface="Bebas Neue" charset="0"/>
                <a:sym typeface="Bebas Neue" charset="0"/>
              </a:rPr>
              <a:t>texto2.pde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4355976" y="1765721"/>
            <a:ext cx="4517583" cy="2462213"/>
          </a:xfrm>
          <a:prstGeom prst="rect">
            <a:avLst/>
          </a:prstGeom>
          <a:noFill/>
        </p:spPr>
        <p:txBody>
          <a:bodyPr wrap="none" rtlCol="0">
            <a:spAutoFit/>
          </a:bodyPr>
          <a:lstStyle/>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setup</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size</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background</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113</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197</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"Este es mi primer texto"</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100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100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textSize</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30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"Ahora el tamaño es de 30"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150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fill</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255</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255</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"Y ahora con color"</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200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textAlign</a:t>
            </a:r>
            <a:r>
              <a:rPr lang="es-MX" sz="1100" b="1" dirty="0">
                <a:solidFill>
                  <a:srgbClr val="000080"/>
                </a:solidFill>
                <a:highlight>
                  <a:srgbClr val="FFFFFF"/>
                </a:highlight>
                <a:latin typeface="Courier New"/>
              </a:rPr>
              <a:t>(</a:t>
            </a:r>
            <a:r>
              <a:rPr lang="es-MX" sz="1100" dirty="0">
                <a:highlight>
                  <a:srgbClr val="FFFFFF"/>
                </a:highlight>
                <a:latin typeface="Courier New"/>
              </a:rPr>
              <a:t>CENTER</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"Este texto esta centrado"</a:t>
            </a:r>
            <a:r>
              <a:rPr lang="es-MX" sz="1100" b="1" dirty="0">
                <a:solidFill>
                  <a:srgbClr val="000080"/>
                </a:solidFill>
                <a:highlight>
                  <a:srgbClr val="FFFFFF"/>
                </a:highlight>
                <a:latin typeface="Courier New"/>
              </a:rPr>
              <a:t>,</a:t>
            </a:r>
            <a:r>
              <a:rPr lang="es-MX" sz="1100" dirty="0" err="1">
                <a:highlight>
                  <a:srgbClr val="FFFFFF"/>
                </a:highlight>
                <a:latin typeface="Courier New"/>
              </a:rPr>
              <a:t>width</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r>
              <a:rPr lang="es-MX" sz="1100" dirty="0">
                <a:highlight>
                  <a:srgbClr val="FFFFFF"/>
                </a:highlight>
                <a:latin typeface="Courier New"/>
              </a:rPr>
              <a:t>width</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s-MX" sz="1100" dirty="0">
              <a:highlight>
                <a:srgbClr val="FFFFFF"/>
              </a:highlight>
              <a:latin typeface="Courier New"/>
            </a:endParaRPr>
          </a:p>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draw</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80875"/>
            <a:ext cx="3528390" cy="368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14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7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923678"/>
            <a:ext cx="4137200" cy="104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Eventos </a:t>
            </a:r>
          </a:p>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del </a:t>
            </a:r>
            <a:r>
              <a:rPr lang="es-MX" sz="3800" dirty="0" smtClean="0">
                <a:solidFill>
                  <a:schemeClr val="accent2"/>
                </a:solidFill>
                <a:latin typeface="Bebas Neue" charset="0"/>
                <a:ea typeface="ＭＳ Ｐゴシック" charset="0"/>
                <a:cs typeface="Bebas Neue" charset="0"/>
                <a:sym typeface="Bebas Neue" charset="0"/>
              </a:rPr>
              <a:t>Mouse</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1691680" y="3123406"/>
            <a:ext cx="5760640" cy="14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lnSpc>
                <a:spcPct val="110000"/>
              </a:lnSpc>
            </a:pPr>
            <a:r>
              <a:rPr lang="es-MX" sz="1100" dirty="0" smtClean="0">
                <a:solidFill>
                  <a:srgbClr val="4D4D4D"/>
                </a:solidFill>
                <a:latin typeface="Lato Light" charset="0"/>
                <a:ea typeface="ＭＳ Ｐゴシック" charset="0"/>
                <a:cs typeface="Lato Light" charset="0"/>
                <a:sym typeface="Lato Light" charset="0"/>
              </a:rPr>
              <a:t>Processing nos proporciona algunas funciones para poder acceder a distintos eventos del mouse, además de proporcionarnos información sobre la posición del puntero como su posición en X y </a:t>
            </a:r>
            <a:r>
              <a:rPr lang="es-MX" sz="1100" dirty="0" err="1" smtClean="0">
                <a:solidFill>
                  <a:srgbClr val="4D4D4D"/>
                </a:solidFill>
                <a:latin typeface="Lato Light" charset="0"/>
                <a:ea typeface="ＭＳ Ｐゴシック" charset="0"/>
                <a:cs typeface="Lato Light" charset="0"/>
                <a:sym typeface="Lato Light" charset="0"/>
              </a:rPr>
              <a:t>Y</a:t>
            </a:r>
            <a:r>
              <a:rPr lang="es-MX" sz="1100" dirty="0" smtClean="0">
                <a:solidFill>
                  <a:srgbClr val="4D4D4D"/>
                </a:solidFill>
                <a:latin typeface="Lato Light" charset="0"/>
                <a:ea typeface="ＭＳ Ｐゴシック" charset="0"/>
                <a:cs typeface="Lato Light" charset="0"/>
                <a:sym typeface="Lato Light" charset="0"/>
              </a:rPr>
              <a:t> en ciertas variables predefinidas. Con estas funciones y variables podemos controlar un sinfín de aplicaciones, como por ejemplo, dibujar algo cuando demos un click en cierto lugar de la ventana.</a:t>
            </a: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pic>
        <p:nvPicPr>
          <p:cNvPr id="7170" name="Picture 2" descr="C:\Users\Mtro. Ibarra\Google Drive\GALILEO Personal Work\Curso Galileo\Processing\m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0876"/>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4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Acciones</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del Mouse</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2411760" y="1567086"/>
            <a:ext cx="4680520" cy="4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s-MX" sz="1100" dirty="0" smtClean="0">
                <a:solidFill>
                  <a:srgbClr val="4D4D4D"/>
                </a:solidFill>
                <a:latin typeface="Lato Light" charset="0"/>
                <a:ea typeface="ＭＳ Ｐゴシック" charset="0"/>
                <a:cs typeface="Lato Light" charset="0"/>
                <a:sym typeface="Lato Light" charset="0"/>
              </a:rPr>
              <a:t>Es importante definir que acciones del mouse puede detectar Processing:</a:t>
            </a: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grpSp>
        <p:nvGrpSpPr>
          <p:cNvPr id="14" name="6 Grupo"/>
          <p:cNvGrpSpPr/>
          <p:nvPr/>
        </p:nvGrpSpPr>
        <p:grpSpPr>
          <a:xfrm>
            <a:off x="2245570" y="2358989"/>
            <a:ext cx="5206750" cy="370855"/>
            <a:chOff x="5004048" y="3108833"/>
            <a:chExt cx="5206750" cy="370855"/>
          </a:xfrm>
        </p:grpSpPr>
        <p:sp>
          <p:nvSpPr>
            <p:cNvPr id="15"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err="1" smtClean="0">
                  <a:solidFill>
                    <a:srgbClr val="4D4D4D"/>
                  </a:solidFill>
                  <a:latin typeface="Lato Light" charset="0"/>
                  <a:ea typeface="ＭＳ Ｐゴシック" charset="0"/>
                  <a:cs typeface="Lato Light" charset="0"/>
                  <a:sym typeface="Lato Light" charset="0"/>
                </a:rPr>
                <a:t>Clicked</a:t>
              </a:r>
              <a:r>
                <a:rPr lang="es-MX" sz="1100" dirty="0" smtClean="0">
                  <a:solidFill>
                    <a:srgbClr val="4D4D4D"/>
                  </a:solidFill>
                  <a:latin typeface="Lato Light" charset="0"/>
                  <a:ea typeface="ＭＳ Ｐゴシック" charset="0"/>
                  <a:cs typeface="Lato Light" charset="0"/>
                  <a:sym typeface="Lato Light" charset="0"/>
                </a:rPr>
                <a:t>	Un botón del mouse es presionado y luego soltado</a:t>
              </a:r>
            </a:p>
          </p:txBody>
        </p:sp>
        <p:pic>
          <p:nvPicPr>
            <p:cNvPr id="16"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5"/>
          <p:cNvSpPr>
            <a:spLocks/>
          </p:cNvSpPr>
          <p:nvPr/>
        </p:nvSpPr>
        <p:spPr bwMode="auto">
          <a:xfrm>
            <a:off x="2540746" y="1987506"/>
            <a:ext cx="2126357"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smtClean="0">
                <a:solidFill>
                  <a:srgbClr val="4D4D4D"/>
                </a:solidFill>
                <a:latin typeface="Lato Light" charset="0"/>
                <a:ea typeface="ＭＳ Ｐゴシック" charset="0"/>
                <a:cs typeface="Lato Light" charset="0"/>
                <a:sym typeface="Lato Light" charset="0"/>
              </a:rPr>
              <a:t>Acción	Descripción	</a:t>
            </a:r>
          </a:p>
        </p:txBody>
      </p:sp>
      <p:grpSp>
        <p:nvGrpSpPr>
          <p:cNvPr id="18" name="6 Grupo"/>
          <p:cNvGrpSpPr/>
          <p:nvPr/>
        </p:nvGrpSpPr>
        <p:grpSpPr>
          <a:xfrm>
            <a:off x="2245570" y="2735233"/>
            <a:ext cx="5206750" cy="370855"/>
            <a:chOff x="5004048" y="3108833"/>
            <a:chExt cx="5206750" cy="370855"/>
          </a:xfrm>
        </p:grpSpPr>
        <p:sp>
          <p:nvSpPr>
            <p:cNvPr id="19"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err="1" smtClean="0">
                  <a:solidFill>
                    <a:srgbClr val="4D4D4D"/>
                  </a:solidFill>
                  <a:latin typeface="Lato Light" charset="0"/>
                  <a:ea typeface="ＭＳ Ｐゴシック" charset="0"/>
                  <a:cs typeface="Lato Light" charset="0"/>
                  <a:sym typeface="Lato Light" charset="0"/>
                </a:rPr>
                <a:t>Pressed</a:t>
              </a:r>
              <a:r>
                <a:rPr lang="es-MX" sz="1100" dirty="0" smtClean="0">
                  <a:solidFill>
                    <a:srgbClr val="4D4D4D"/>
                  </a:solidFill>
                  <a:latin typeface="Lato Light" charset="0"/>
                  <a:ea typeface="ＭＳ Ｐゴシック" charset="0"/>
                  <a:cs typeface="Lato Light" charset="0"/>
                  <a:sym typeface="Lato Light" charset="0"/>
                </a:rPr>
                <a:t>	Un botón del mouse es presionado y se mantiene así</a:t>
              </a:r>
            </a:p>
          </p:txBody>
        </p:sp>
        <p:pic>
          <p:nvPicPr>
            <p:cNvPr id="20"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6 Grupo"/>
          <p:cNvGrpSpPr/>
          <p:nvPr/>
        </p:nvGrpSpPr>
        <p:grpSpPr>
          <a:xfrm>
            <a:off x="2245570" y="3115369"/>
            <a:ext cx="5206750" cy="370855"/>
            <a:chOff x="5004048" y="3108833"/>
            <a:chExt cx="5206750" cy="370855"/>
          </a:xfrm>
        </p:grpSpPr>
        <p:sp>
          <p:nvSpPr>
            <p:cNvPr id="22"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err="1" smtClean="0">
                  <a:solidFill>
                    <a:srgbClr val="4D4D4D"/>
                  </a:solidFill>
                  <a:latin typeface="Lato Light" charset="0"/>
                  <a:ea typeface="ＭＳ Ｐゴシック" charset="0"/>
                  <a:cs typeface="Lato Light" charset="0"/>
                  <a:sym typeface="Lato Light" charset="0"/>
                </a:rPr>
                <a:t>Released</a:t>
              </a:r>
              <a:r>
                <a:rPr lang="es-MX" sz="1100" dirty="0" smtClean="0">
                  <a:solidFill>
                    <a:srgbClr val="4D4D4D"/>
                  </a:solidFill>
                  <a:latin typeface="Lato Light" charset="0"/>
                  <a:ea typeface="ＭＳ Ｐゴシック" charset="0"/>
                  <a:cs typeface="Lato Light" charset="0"/>
                  <a:sym typeface="Lato Light" charset="0"/>
                </a:rPr>
                <a:t>	Un botón del mouse fue presionado, pero ahora se suelta</a:t>
              </a:r>
            </a:p>
          </p:txBody>
        </p:sp>
        <p:pic>
          <p:nvPicPr>
            <p:cNvPr id="23"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6 Grupo"/>
          <p:cNvGrpSpPr/>
          <p:nvPr/>
        </p:nvGrpSpPr>
        <p:grpSpPr>
          <a:xfrm>
            <a:off x="2245570" y="3486224"/>
            <a:ext cx="5206750" cy="370855"/>
            <a:chOff x="5004048" y="3108833"/>
            <a:chExt cx="5206750" cy="370855"/>
          </a:xfrm>
        </p:grpSpPr>
        <p:sp>
          <p:nvSpPr>
            <p:cNvPr id="25"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Moved	El mouse es movido sin que ningún botón sea presionado</a:t>
              </a:r>
            </a:p>
          </p:txBody>
        </p:sp>
        <p:pic>
          <p:nvPicPr>
            <p:cNvPr id="26"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6 Grupo"/>
          <p:cNvGrpSpPr/>
          <p:nvPr/>
        </p:nvGrpSpPr>
        <p:grpSpPr>
          <a:xfrm>
            <a:off x="2245570" y="3857079"/>
            <a:ext cx="5206750" cy="370855"/>
            <a:chOff x="5004048" y="3108833"/>
            <a:chExt cx="5206750" cy="370855"/>
          </a:xfrm>
        </p:grpSpPr>
        <p:sp>
          <p:nvSpPr>
            <p:cNvPr id="28"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err="1" smtClean="0">
                  <a:solidFill>
                    <a:srgbClr val="4D4D4D"/>
                  </a:solidFill>
                  <a:latin typeface="Lato Light" charset="0"/>
                  <a:ea typeface="ＭＳ Ｐゴシック" charset="0"/>
                  <a:cs typeface="Lato Light" charset="0"/>
                  <a:sym typeface="Lato Light" charset="0"/>
                </a:rPr>
                <a:t>Dragged</a:t>
              </a:r>
              <a:r>
                <a:rPr lang="es-MX" sz="1100" dirty="0" smtClean="0">
                  <a:solidFill>
                    <a:srgbClr val="4D4D4D"/>
                  </a:solidFill>
                  <a:latin typeface="Lato Light" charset="0"/>
                  <a:ea typeface="ＭＳ Ｐゴシック" charset="0"/>
                  <a:cs typeface="Lato Light" charset="0"/>
                  <a:sym typeface="Lato Light" charset="0"/>
                </a:rPr>
                <a:t>	El mouse es movido con un botón presionado</a:t>
              </a:r>
            </a:p>
          </p:txBody>
        </p:sp>
        <p:pic>
          <p:nvPicPr>
            <p:cNvPr id="29"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Tree>
    <p:extLst>
      <p:ext uri="{BB962C8B-B14F-4D97-AF65-F5344CB8AC3E}">
        <p14:creationId xmlns:p14="http://schemas.microsoft.com/office/powerpoint/2010/main" val="344078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Funciones</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del Mouse</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899592" y="1567086"/>
            <a:ext cx="7704856" cy="4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s-MX" sz="1100" dirty="0" smtClean="0">
                <a:solidFill>
                  <a:srgbClr val="4D4D4D"/>
                </a:solidFill>
                <a:latin typeface="Lato Light" charset="0"/>
                <a:ea typeface="ＭＳ Ｐゴシック" charset="0"/>
                <a:cs typeface="Lato Light" charset="0"/>
                <a:sym typeface="Lato Light" charset="0"/>
              </a:rPr>
              <a:t>Las acciones del mouse puede llamar las siguientes funciones y ejecutar el código que nosotros definamos dentro de ellas:</a:t>
            </a: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grpSp>
        <p:nvGrpSpPr>
          <p:cNvPr id="14" name="6 Grupo"/>
          <p:cNvGrpSpPr/>
          <p:nvPr/>
        </p:nvGrpSpPr>
        <p:grpSpPr>
          <a:xfrm>
            <a:off x="3541714" y="2067694"/>
            <a:ext cx="5206750" cy="370855"/>
            <a:chOff x="5004048" y="3108833"/>
            <a:chExt cx="5206750" cy="370855"/>
          </a:xfrm>
        </p:grpSpPr>
        <p:sp>
          <p:nvSpPr>
            <p:cNvPr id="15"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smtClean="0">
                  <a:solidFill>
                    <a:srgbClr val="4D4D4D"/>
                  </a:solidFill>
                  <a:latin typeface="Lato Light" charset="0"/>
                  <a:ea typeface="ＭＳ Ｐゴシック" charset="0"/>
                  <a:cs typeface="Lato Light" charset="0"/>
                  <a:sym typeface="Lato Light" charset="0"/>
                </a:rPr>
                <a:t>void</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mouseClicked</a:t>
              </a:r>
              <a:r>
                <a:rPr lang="es-MX" sz="1100" dirty="0" smtClean="0">
                  <a:solidFill>
                    <a:srgbClr val="4D4D4D"/>
                  </a:solidFill>
                  <a:latin typeface="Lato Light" charset="0"/>
                  <a:ea typeface="ＭＳ Ｐゴシック" charset="0"/>
                  <a:cs typeface="Lato Light" charset="0"/>
                  <a:sym typeface="Lato Light" charset="0"/>
                </a:rPr>
                <a:t>() {</a:t>
              </a:r>
            </a:p>
            <a:p>
              <a:pPr algn="l">
                <a:lnSpc>
                  <a:spcPct val="140000"/>
                </a:lnSpc>
                <a:buClr>
                  <a:srgbClr val="4D4D4D"/>
                </a:buClr>
                <a:buSzPct val="125000"/>
              </a:pPr>
              <a:r>
                <a:rPr lang="es-MX" sz="1100" dirty="0">
                  <a:solidFill>
                    <a:srgbClr val="4D4D4D"/>
                  </a:solidFill>
                  <a:latin typeface="Lato Light" charset="0"/>
                  <a:ea typeface="ＭＳ Ｐゴシック" charset="0"/>
                  <a:cs typeface="Lato Light" charset="0"/>
                  <a:sym typeface="Lato Light" charset="0"/>
                </a:rPr>
                <a:t>}</a:t>
              </a:r>
              <a:endParaRPr lang="es-MX" sz="1100" dirty="0" smtClean="0">
                <a:solidFill>
                  <a:srgbClr val="4D4D4D"/>
                </a:solidFill>
                <a:latin typeface="Lato Light" charset="0"/>
                <a:ea typeface="ＭＳ Ｐゴシック" charset="0"/>
                <a:cs typeface="Lato Light" charset="0"/>
                <a:sym typeface="Lato Light" charset="0"/>
              </a:endParaRPr>
            </a:p>
          </p:txBody>
        </p:sp>
        <p:pic>
          <p:nvPicPr>
            <p:cNvPr id="16"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6 Grupo"/>
          <p:cNvGrpSpPr/>
          <p:nvPr/>
        </p:nvGrpSpPr>
        <p:grpSpPr>
          <a:xfrm>
            <a:off x="3541714" y="2560935"/>
            <a:ext cx="5206750" cy="370855"/>
            <a:chOff x="5004048" y="3108833"/>
            <a:chExt cx="5206750" cy="370855"/>
          </a:xfrm>
        </p:grpSpPr>
        <p:sp>
          <p:nvSpPr>
            <p:cNvPr id="19"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smtClean="0">
                  <a:solidFill>
                    <a:srgbClr val="4D4D4D"/>
                  </a:solidFill>
                  <a:latin typeface="Lato Light" charset="0"/>
                  <a:ea typeface="ＭＳ Ｐゴシック" charset="0"/>
                  <a:cs typeface="Lato Light" charset="0"/>
                  <a:sym typeface="Lato Light" charset="0"/>
                </a:rPr>
                <a:t>void</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mousePressed</a:t>
              </a:r>
              <a:r>
                <a:rPr lang="es-MX" sz="1100" dirty="0" smtClean="0">
                  <a:solidFill>
                    <a:srgbClr val="4D4D4D"/>
                  </a:solidFill>
                  <a:latin typeface="Lato Light" charset="0"/>
                  <a:ea typeface="ＭＳ Ｐゴシック" charset="0"/>
                  <a:cs typeface="Lato Light" charset="0"/>
                  <a:sym typeface="Lato Light" charset="0"/>
                </a:rPr>
                <a:t>() {</a:t>
              </a:r>
            </a:p>
            <a:p>
              <a:pPr algn="l">
                <a:lnSpc>
                  <a:spcPct val="140000"/>
                </a:lnSpc>
                <a:buClr>
                  <a:srgbClr val="4D4D4D"/>
                </a:buClr>
                <a:buSzPct val="125000"/>
              </a:pPr>
              <a:r>
                <a:rPr lang="es-MX" sz="1100" dirty="0">
                  <a:solidFill>
                    <a:srgbClr val="4D4D4D"/>
                  </a:solidFill>
                  <a:latin typeface="Lato Light" charset="0"/>
                  <a:ea typeface="ＭＳ Ｐゴシック" charset="0"/>
                  <a:cs typeface="Lato Light" charset="0"/>
                  <a:sym typeface="Lato Light" charset="0"/>
                </a:rPr>
                <a:t>}</a:t>
              </a:r>
              <a:endParaRPr lang="es-MX" sz="1100" dirty="0" smtClean="0">
                <a:solidFill>
                  <a:srgbClr val="4D4D4D"/>
                </a:solidFill>
                <a:latin typeface="Lato Light" charset="0"/>
                <a:ea typeface="ＭＳ Ｐゴシック" charset="0"/>
                <a:cs typeface="Lato Light" charset="0"/>
                <a:sym typeface="Lato Light" charset="0"/>
              </a:endParaRPr>
            </a:p>
          </p:txBody>
        </p:sp>
        <p:pic>
          <p:nvPicPr>
            <p:cNvPr id="20"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6 Grupo"/>
          <p:cNvGrpSpPr/>
          <p:nvPr/>
        </p:nvGrpSpPr>
        <p:grpSpPr>
          <a:xfrm>
            <a:off x="3541714" y="3064991"/>
            <a:ext cx="5206750" cy="370855"/>
            <a:chOff x="5004048" y="3108833"/>
            <a:chExt cx="5206750" cy="370855"/>
          </a:xfrm>
        </p:grpSpPr>
        <p:sp>
          <p:nvSpPr>
            <p:cNvPr id="22"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smtClean="0">
                  <a:solidFill>
                    <a:srgbClr val="4D4D4D"/>
                  </a:solidFill>
                  <a:latin typeface="Lato Light" charset="0"/>
                  <a:ea typeface="ＭＳ Ｐゴシック" charset="0"/>
                  <a:cs typeface="Lato Light" charset="0"/>
                  <a:sym typeface="Lato Light" charset="0"/>
                </a:rPr>
                <a:t>void</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mouseReleased</a:t>
              </a:r>
              <a:r>
                <a:rPr lang="es-MX" sz="1100" dirty="0" smtClean="0">
                  <a:solidFill>
                    <a:srgbClr val="4D4D4D"/>
                  </a:solidFill>
                  <a:latin typeface="Lato Light" charset="0"/>
                  <a:ea typeface="ＭＳ Ｐゴシック" charset="0"/>
                  <a:cs typeface="Lato Light" charset="0"/>
                  <a:sym typeface="Lato Light" charset="0"/>
                </a:rPr>
                <a:t>() {</a:t>
              </a:r>
            </a:p>
            <a:p>
              <a:pPr algn="l">
                <a:lnSpc>
                  <a:spcPct val="140000"/>
                </a:lnSpc>
                <a:buClr>
                  <a:srgbClr val="4D4D4D"/>
                </a:buClr>
                <a:buSzPct val="125000"/>
              </a:pPr>
              <a:r>
                <a:rPr lang="es-MX" sz="1100" dirty="0">
                  <a:solidFill>
                    <a:srgbClr val="4D4D4D"/>
                  </a:solidFill>
                  <a:latin typeface="Lato Light" charset="0"/>
                  <a:ea typeface="ＭＳ Ｐゴシック" charset="0"/>
                  <a:cs typeface="Lato Light" charset="0"/>
                  <a:sym typeface="Lato Light" charset="0"/>
                </a:rPr>
                <a:t>}</a:t>
              </a:r>
              <a:endParaRPr lang="es-MX" sz="1100" dirty="0" smtClean="0">
                <a:solidFill>
                  <a:srgbClr val="4D4D4D"/>
                </a:solidFill>
                <a:latin typeface="Lato Light" charset="0"/>
                <a:ea typeface="ＭＳ Ｐゴシック" charset="0"/>
                <a:cs typeface="Lato Light" charset="0"/>
                <a:sym typeface="Lato Light" charset="0"/>
              </a:endParaRPr>
            </a:p>
          </p:txBody>
        </p:sp>
        <p:pic>
          <p:nvPicPr>
            <p:cNvPr id="23"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6 Grupo"/>
          <p:cNvGrpSpPr/>
          <p:nvPr/>
        </p:nvGrpSpPr>
        <p:grpSpPr>
          <a:xfrm>
            <a:off x="3541714" y="3569047"/>
            <a:ext cx="5206750" cy="370855"/>
            <a:chOff x="5004048" y="3108833"/>
            <a:chExt cx="5206750" cy="370855"/>
          </a:xfrm>
        </p:grpSpPr>
        <p:sp>
          <p:nvSpPr>
            <p:cNvPr id="25"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smtClean="0">
                  <a:solidFill>
                    <a:srgbClr val="4D4D4D"/>
                  </a:solidFill>
                  <a:latin typeface="Lato Light" charset="0"/>
                  <a:ea typeface="ＭＳ Ｐゴシック" charset="0"/>
                  <a:cs typeface="Lato Light" charset="0"/>
                  <a:sym typeface="Lato Light" charset="0"/>
                </a:rPr>
                <a:t>void</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mouseMoved</a:t>
              </a:r>
              <a:r>
                <a:rPr lang="es-MX" sz="1100" dirty="0" smtClean="0">
                  <a:solidFill>
                    <a:srgbClr val="4D4D4D"/>
                  </a:solidFill>
                  <a:latin typeface="Lato Light" charset="0"/>
                  <a:ea typeface="ＭＳ Ｐゴシック" charset="0"/>
                  <a:cs typeface="Lato Light" charset="0"/>
                  <a:sym typeface="Lato Light" charset="0"/>
                </a:rPr>
                <a:t>() {</a:t>
              </a:r>
            </a:p>
            <a:p>
              <a:pPr algn="l">
                <a:lnSpc>
                  <a:spcPct val="140000"/>
                </a:lnSpc>
                <a:buClr>
                  <a:srgbClr val="4D4D4D"/>
                </a:buClr>
                <a:buSzPct val="125000"/>
              </a:pPr>
              <a:r>
                <a:rPr lang="es-MX" sz="1100" dirty="0">
                  <a:solidFill>
                    <a:srgbClr val="4D4D4D"/>
                  </a:solidFill>
                  <a:latin typeface="Lato Light" charset="0"/>
                  <a:ea typeface="ＭＳ Ｐゴシック" charset="0"/>
                  <a:cs typeface="Lato Light" charset="0"/>
                  <a:sym typeface="Lato Light" charset="0"/>
                </a:rPr>
                <a:t>}</a:t>
              </a:r>
              <a:endParaRPr lang="es-MX" sz="1100" dirty="0" smtClean="0">
                <a:solidFill>
                  <a:srgbClr val="4D4D4D"/>
                </a:solidFill>
                <a:latin typeface="Lato Light" charset="0"/>
                <a:ea typeface="ＭＳ Ｐゴシック" charset="0"/>
                <a:cs typeface="Lato Light" charset="0"/>
                <a:sym typeface="Lato Light" charset="0"/>
              </a:endParaRPr>
            </a:p>
          </p:txBody>
        </p:sp>
        <p:pic>
          <p:nvPicPr>
            <p:cNvPr id="26"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6 Grupo"/>
          <p:cNvGrpSpPr/>
          <p:nvPr/>
        </p:nvGrpSpPr>
        <p:grpSpPr>
          <a:xfrm>
            <a:off x="3541714" y="4073103"/>
            <a:ext cx="5206750" cy="370855"/>
            <a:chOff x="5004048" y="3108833"/>
            <a:chExt cx="5206750" cy="370855"/>
          </a:xfrm>
        </p:grpSpPr>
        <p:sp>
          <p:nvSpPr>
            <p:cNvPr id="28" name="Rectangle 15"/>
            <p:cNvSpPr>
              <a:spLocks/>
            </p:cNvSpPr>
            <p:nvPr/>
          </p:nvSpPr>
          <p:spPr bwMode="auto">
            <a:xfrm>
              <a:off x="5325963" y="3108833"/>
              <a:ext cx="4884835"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smtClean="0">
                  <a:solidFill>
                    <a:srgbClr val="4D4D4D"/>
                  </a:solidFill>
                  <a:latin typeface="Lato Light" charset="0"/>
                  <a:ea typeface="ＭＳ Ｐゴシック" charset="0"/>
                  <a:cs typeface="Lato Light" charset="0"/>
                  <a:sym typeface="Lato Light" charset="0"/>
                </a:rPr>
                <a:t>void</a:t>
              </a:r>
              <a:r>
                <a:rPr lang="es-MX" sz="1100" dirty="0" smtClean="0">
                  <a:solidFill>
                    <a:srgbClr val="4D4D4D"/>
                  </a:solidFill>
                  <a:latin typeface="Lato Light" charset="0"/>
                  <a:ea typeface="ＭＳ Ｐゴシック" charset="0"/>
                  <a:cs typeface="Lato Light" charset="0"/>
                  <a:sym typeface="Lato Light" charset="0"/>
                </a:rPr>
                <a:t> </a:t>
              </a:r>
              <a:r>
                <a:rPr lang="es-MX" sz="1100" dirty="0" err="1" smtClean="0">
                  <a:solidFill>
                    <a:srgbClr val="4D4D4D"/>
                  </a:solidFill>
                  <a:latin typeface="Lato Light" charset="0"/>
                  <a:ea typeface="ＭＳ Ｐゴシック" charset="0"/>
                  <a:cs typeface="Lato Light" charset="0"/>
                  <a:sym typeface="Lato Light" charset="0"/>
                </a:rPr>
                <a:t>mouseDragged</a:t>
              </a:r>
              <a:r>
                <a:rPr lang="es-MX" sz="1100" dirty="0" smtClean="0">
                  <a:solidFill>
                    <a:srgbClr val="4D4D4D"/>
                  </a:solidFill>
                  <a:latin typeface="Lato Light" charset="0"/>
                  <a:ea typeface="ＭＳ Ｐゴシック" charset="0"/>
                  <a:cs typeface="Lato Light" charset="0"/>
                  <a:sym typeface="Lato Light" charset="0"/>
                </a:rPr>
                <a:t>(){</a:t>
              </a:r>
            </a:p>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a:t>
              </a:r>
            </a:p>
          </p:txBody>
        </p:sp>
        <p:pic>
          <p:nvPicPr>
            <p:cNvPr id="29" name="Picture 4" descr="C:\Users\Control 9\Google Drive\GALILEO Personal Work\Curso Galileo\256px-Processing_Logo_Clippe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Tree>
    <p:extLst>
      <p:ext uri="{BB962C8B-B14F-4D97-AF65-F5344CB8AC3E}">
        <p14:creationId xmlns:p14="http://schemas.microsoft.com/office/powerpoint/2010/main" val="3044424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89009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Variables</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Relacionadas</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
        <p:nvSpPr>
          <p:cNvPr id="33" name="Rectangle 2"/>
          <p:cNvSpPr>
            <a:spLocks/>
          </p:cNvSpPr>
          <p:nvPr/>
        </p:nvSpPr>
        <p:spPr bwMode="auto">
          <a:xfrm>
            <a:off x="1691680" y="1741698"/>
            <a:ext cx="6480720" cy="198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a:r>
              <a:rPr lang="es-MX" sz="1100" dirty="0" smtClean="0">
                <a:solidFill>
                  <a:srgbClr val="4D4D4D"/>
                </a:solidFill>
                <a:latin typeface="Lato Light" charset="0"/>
                <a:ea typeface="ＭＳ Ｐゴシック" charset="0"/>
                <a:cs typeface="Lato Light" charset="0"/>
                <a:sym typeface="Lato Light" charset="0"/>
              </a:rPr>
              <a:t>Tenemos a nuestra disposición dos variables que Processing nos proporciona en cualquier momento que las necesitemos a lo largo de nuestro programa y dentro de cualquier función, las cuales nos proporcionan mas información acerca de que es lo que el mouse está haciendo dentro de nuestro programa. </a:t>
            </a:r>
          </a:p>
          <a:p>
            <a:pPr algn="just"/>
            <a:endParaRPr lang="es-MX" sz="1100" dirty="0">
              <a:solidFill>
                <a:srgbClr val="4D4D4D"/>
              </a:solidFill>
              <a:latin typeface="Lato Light" charset="0"/>
              <a:ea typeface="ＭＳ Ｐゴシック" charset="0"/>
              <a:cs typeface="Lato Light" charset="0"/>
              <a:sym typeface="Lato Light" charset="0"/>
            </a:endParaRPr>
          </a:p>
          <a:p>
            <a:pPr marL="1543050" lvl="8" indent="-171450">
              <a:buFont typeface="Arial" panose="020B0604020202020204" pitchFamily="34" charset="0"/>
              <a:buChar char="•"/>
            </a:pPr>
            <a:r>
              <a:rPr lang="es-MX" sz="1100" b="1" dirty="0" err="1" smtClean="0">
                <a:solidFill>
                  <a:srgbClr val="4D4D4D"/>
                </a:solidFill>
                <a:latin typeface="Lato Light" charset="0"/>
                <a:ea typeface="ＭＳ Ｐゴシック" charset="0"/>
                <a:cs typeface="Lato Light" charset="0"/>
                <a:sym typeface="Lato Light" charset="0"/>
              </a:rPr>
              <a:t>mouseX</a:t>
            </a:r>
            <a:r>
              <a:rPr lang="es-MX" sz="1100" b="1" dirty="0" smtClean="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Nos proporciona la posición X del mouse en la ventana</a:t>
            </a:r>
          </a:p>
          <a:p>
            <a:pPr marL="1543050" lvl="8" indent="-171450">
              <a:buFont typeface="Arial" panose="020B0604020202020204" pitchFamily="34" charset="0"/>
              <a:buChar char="•"/>
            </a:pPr>
            <a:endParaRPr lang="es-MX" sz="1100" b="1" dirty="0" smtClean="0">
              <a:solidFill>
                <a:srgbClr val="4D4D4D"/>
              </a:solidFill>
              <a:latin typeface="Lato Light" charset="0"/>
              <a:ea typeface="ＭＳ Ｐゴシック" charset="0"/>
              <a:cs typeface="Lato Light" charset="0"/>
              <a:sym typeface="Lato Light" charset="0"/>
            </a:endParaRPr>
          </a:p>
          <a:p>
            <a:pPr marL="1543050" lvl="8" indent="-171450">
              <a:buFont typeface="Arial" panose="020B0604020202020204" pitchFamily="34" charset="0"/>
              <a:buChar char="•"/>
            </a:pPr>
            <a:r>
              <a:rPr lang="es-MX" sz="1100" b="1" dirty="0" err="1" smtClean="0">
                <a:solidFill>
                  <a:srgbClr val="4D4D4D"/>
                </a:solidFill>
                <a:latin typeface="Lato Light" charset="0"/>
                <a:ea typeface="ＭＳ Ｐゴシック" charset="0"/>
                <a:cs typeface="Lato Light" charset="0"/>
                <a:sym typeface="Lato Light" charset="0"/>
              </a:rPr>
              <a:t>mouseY</a:t>
            </a:r>
            <a:r>
              <a:rPr lang="es-MX" sz="1100" b="1" dirty="0" smtClean="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Nos proporciona la posición Y del mouse en la ventana</a:t>
            </a:r>
          </a:p>
          <a:p>
            <a:pPr marL="1543050" lvl="8" indent="-171450">
              <a:buFont typeface="Arial" panose="020B0604020202020204" pitchFamily="34" charset="0"/>
              <a:buChar char="•"/>
            </a:pPr>
            <a:endParaRPr lang="es-MX" sz="1100" b="1" dirty="0" smtClean="0">
              <a:solidFill>
                <a:srgbClr val="4D4D4D"/>
              </a:solidFill>
              <a:latin typeface="Lato Light" charset="0"/>
              <a:ea typeface="ＭＳ Ｐゴシック" charset="0"/>
              <a:cs typeface="Lato Light" charset="0"/>
              <a:sym typeface="Lato Light" charset="0"/>
            </a:endParaRPr>
          </a:p>
          <a:p>
            <a:pPr marL="1543050" lvl="8" indent="-171450">
              <a:buFont typeface="Arial" panose="020B0604020202020204" pitchFamily="34" charset="0"/>
              <a:buChar char="•"/>
            </a:pPr>
            <a:r>
              <a:rPr lang="es-MX" sz="1100" b="1" dirty="0" err="1" smtClean="0">
                <a:solidFill>
                  <a:srgbClr val="4D4D4D"/>
                </a:solidFill>
                <a:latin typeface="Lato Light" charset="0"/>
                <a:ea typeface="ＭＳ Ｐゴシック" charset="0"/>
                <a:cs typeface="Lato Light" charset="0"/>
                <a:sym typeface="Lato Light" charset="0"/>
              </a:rPr>
              <a:t>mousePressed</a:t>
            </a:r>
            <a:r>
              <a:rPr lang="es-MX" sz="1100" b="1" dirty="0" smtClean="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Variable booleana, TRUE / FALSE</a:t>
            </a:r>
          </a:p>
          <a:p>
            <a:pPr marL="1543050" lvl="8" indent="-171450">
              <a:buFont typeface="Arial" panose="020B0604020202020204" pitchFamily="34" charset="0"/>
              <a:buChar char="•"/>
            </a:pPr>
            <a:endParaRPr lang="es-MX" sz="1100" b="1" dirty="0" smtClean="0">
              <a:solidFill>
                <a:srgbClr val="4D4D4D"/>
              </a:solidFill>
              <a:latin typeface="Lato Light" charset="0"/>
              <a:ea typeface="ＭＳ Ｐゴシック" charset="0"/>
              <a:cs typeface="Lato Light" charset="0"/>
              <a:sym typeface="Lato Light" charset="0"/>
            </a:endParaRPr>
          </a:p>
          <a:p>
            <a:pPr marL="1543050" lvl="8" indent="-171450">
              <a:buFont typeface="Arial" panose="020B0604020202020204" pitchFamily="34" charset="0"/>
              <a:buChar char="•"/>
            </a:pPr>
            <a:r>
              <a:rPr lang="es-MX" sz="1100" b="1" dirty="0" err="1" smtClean="0">
                <a:solidFill>
                  <a:srgbClr val="4D4D4D"/>
                </a:solidFill>
                <a:latin typeface="Lato Light" charset="0"/>
                <a:ea typeface="ＭＳ Ｐゴシック" charset="0"/>
                <a:cs typeface="Lato Light" charset="0"/>
                <a:sym typeface="Lato Light" charset="0"/>
              </a:rPr>
              <a:t>mouseButton</a:t>
            </a:r>
            <a:r>
              <a:rPr lang="es-MX" sz="1100" b="1" dirty="0" smtClean="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Botón presionado, LEFT, RIGHT, CENTER</a:t>
            </a:r>
            <a:endParaRPr lang="es-MX" sz="1100" b="1" dirty="0" smtClean="0">
              <a:solidFill>
                <a:srgbClr val="4D4D4D"/>
              </a:solidFill>
              <a:latin typeface="Lato Light" charset="0"/>
              <a:ea typeface="ＭＳ Ｐゴシック" charset="0"/>
              <a:cs typeface="Lato Light" charset="0"/>
              <a:sym typeface="Lato Light" charset="0"/>
            </a:endParaRPr>
          </a:p>
          <a:p>
            <a:pPr algn="l"/>
            <a:endParaRPr lang="es-MX"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282548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err="1" smtClean="0">
                <a:solidFill>
                  <a:schemeClr val="tx1"/>
                </a:solidFill>
                <a:latin typeface="Bebas Neue" charset="0"/>
                <a:ea typeface="ＭＳ Ｐゴシック" charset="0"/>
                <a:cs typeface="Bebas Neue" charset="0"/>
                <a:sym typeface="Bebas Neue" charset="0"/>
              </a:rPr>
              <a:t>mouse.pde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395536" y="411510"/>
            <a:ext cx="3667992" cy="4493538"/>
          </a:xfrm>
          <a:prstGeom prst="rect">
            <a:avLst/>
          </a:prstGeom>
          <a:noFill/>
        </p:spPr>
        <p:txBody>
          <a:bodyPr wrap="none" rtlCol="0">
            <a:spAutoFit/>
          </a:bodyPr>
          <a:lstStyle/>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setup</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size</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background</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textAlign</a:t>
            </a:r>
            <a:r>
              <a:rPr lang="en-US" sz="1100" b="1" dirty="0">
                <a:solidFill>
                  <a:srgbClr val="000080"/>
                </a:solidFill>
                <a:highlight>
                  <a:srgbClr val="FFFFFF"/>
                </a:highlight>
                <a:latin typeface="Courier New"/>
              </a:rPr>
              <a:t>(</a:t>
            </a:r>
            <a:r>
              <a:rPr lang="en-US" sz="1100" dirty="0">
                <a:highlight>
                  <a:srgbClr val="FFFFFF"/>
                </a:highlight>
                <a:latin typeface="Courier New"/>
              </a:rPr>
              <a:t>CENTER</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textSize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24</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fill</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"El mouse no está haciendo nada"</a:t>
            </a:r>
            <a:r>
              <a:rPr lang="es-MX" sz="1100" b="1" dirty="0">
                <a:solidFill>
                  <a:srgbClr val="000080"/>
                </a:solidFill>
                <a:highlight>
                  <a:srgbClr val="FFFFFF"/>
                </a:highlight>
                <a:latin typeface="Courier New"/>
              </a:rPr>
              <a:t>,</a:t>
            </a:r>
            <a:r>
              <a:rPr lang="es-MX" sz="1100" dirty="0">
                <a:highlight>
                  <a:srgbClr val="FFFFFF"/>
                </a:highlight>
                <a:latin typeface="Courier New"/>
              </a:rPr>
              <a:t> </a:t>
            </a:r>
            <a:endParaRPr lang="es-MX" sz="1100" dirty="0" smtClean="0">
              <a:highlight>
                <a:srgbClr val="FFFFFF"/>
              </a:highlight>
              <a:latin typeface="Courier New"/>
            </a:endParaRPr>
          </a:p>
          <a:p>
            <a:pPr algn="l"/>
            <a:r>
              <a:rPr lang="es-MX" sz="1100" dirty="0">
                <a:highlight>
                  <a:srgbClr val="FFFFFF"/>
                </a:highlight>
                <a:latin typeface="Courier New"/>
              </a:rPr>
              <a:t> </a:t>
            </a:r>
            <a:r>
              <a:rPr lang="es-MX" sz="1100" dirty="0" smtClean="0">
                <a:highlight>
                  <a:srgbClr val="FFFFFF"/>
                </a:highlight>
                <a:latin typeface="Courier New"/>
              </a:rPr>
              <a:t> </a:t>
            </a:r>
            <a:r>
              <a:rPr lang="es-MX" sz="1100" dirty="0" err="1" smtClean="0">
                <a:highlight>
                  <a:srgbClr val="FFFFFF"/>
                </a:highlight>
                <a:latin typeface="Courier New"/>
              </a:rPr>
              <a:t>width</a:t>
            </a:r>
            <a:r>
              <a:rPr lang="es-MX" sz="1100" b="1" dirty="0" smtClean="0">
                <a:solidFill>
                  <a:srgbClr val="000080"/>
                </a:solidFill>
                <a:highlight>
                  <a:srgbClr val="FFFFFF"/>
                </a:highlight>
                <a:latin typeface="Courier New"/>
              </a:rPr>
              <a:t>/</a:t>
            </a:r>
            <a:r>
              <a:rPr lang="es-MX" sz="1100" dirty="0" smtClean="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err="1">
                <a:highlight>
                  <a:srgbClr val="FFFFFF"/>
                </a:highlight>
                <a:latin typeface="Courier New"/>
              </a:rPr>
              <a:t>height</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mousePressed</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text</a:t>
            </a:r>
            <a:r>
              <a:rPr lang="en-US" sz="1100" b="1" dirty="0">
                <a:solidFill>
                  <a:srgbClr val="000080"/>
                </a:solidFill>
                <a:highlight>
                  <a:srgbClr val="FFFFFF"/>
                </a:highlight>
                <a:latin typeface="Courier New"/>
              </a:rPr>
              <a:t>(</a:t>
            </a:r>
            <a:r>
              <a:rPr lang="en-US" sz="1100" dirty="0">
                <a:solidFill>
                  <a:srgbClr val="808080"/>
                </a:solidFill>
                <a:highlight>
                  <a:srgbClr val="FFFFFF"/>
                </a:highlight>
                <a:latin typeface="Courier New"/>
              </a:rPr>
              <a:t>"El mouse </a:t>
            </a:r>
            <a:r>
              <a:rPr lang="en-US" sz="1100" dirty="0" err="1">
                <a:solidFill>
                  <a:srgbClr val="808080"/>
                </a:solidFill>
                <a:highlight>
                  <a:srgbClr val="FFFFFF"/>
                </a:highlight>
                <a:latin typeface="Courier New"/>
              </a:rPr>
              <a:t>fue</a:t>
            </a:r>
            <a:r>
              <a:rPr lang="en-US" sz="1100" dirty="0">
                <a:solidFill>
                  <a:srgbClr val="808080"/>
                </a:solidFill>
                <a:highlight>
                  <a:srgbClr val="FFFFFF"/>
                </a:highlight>
                <a:latin typeface="Courier New"/>
              </a:rPr>
              <a:t> </a:t>
            </a:r>
            <a:r>
              <a:rPr lang="en-US" sz="1100" dirty="0" err="1">
                <a:solidFill>
                  <a:srgbClr val="808080"/>
                </a:solidFill>
                <a:highlight>
                  <a:srgbClr val="FFFFFF"/>
                </a:highlight>
                <a:latin typeface="Courier New"/>
              </a:rPr>
              <a:t>presionado</a:t>
            </a:r>
            <a:r>
              <a:rPr lang="en-US" sz="1100" dirty="0">
                <a:solidFill>
                  <a:srgbClr val="808080"/>
                </a:solidFill>
                <a:highlight>
                  <a:srgbClr val="FFFFFF"/>
                </a:highlight>
                <a:latin typeface="Courier New"/>
              </a:rPr>
              <a:t>"</a:t>
            </a:r>
            <a:r>
              <a:rPr lang="en-US" sz="1100" b="1" dirty="0">
                <a:solidFill>
                  <a:srgbClr val="000080"/>
                </a:solidFill>
                <a:highlight>
                  <a:srgbClr val="FFFFFF"/>
                </a:highlight>
                <a:latin typeface="Courier New"/>
              </a:rPr>
              <a:t>,</a:t>
            </a:r>
            <a:r>
              <a:rPr lang="en-US" sz="1100" dirty="0">
                <a:highlight>
                  <a:srgbClr val="FFFFFF"/>
                </a:highlight>
                <a:latin typeface="Courier New"/>
              </a:rPr>
              <a:t> </a:t>
            </a:r>
            <a:endParaRPr lang="en-US" sz="1100" dirty="0" smtClean="0">
              <a:highlight>
                <a:srgbClr val="FFFFFF"/>
              </a:highlight>
              <a:latin typeface="Courier New"/>
            </a:endParaRPr>
          </a:p>
          <a:p>
            <a:pPr algn="l"/>
            <a:r>
              <a:rPr lang="en-US" sz="1100" dirty="0">
                <a:highlight>
                  <a:srgbClr val="FFFFFF"/>
                </a:highlight>
                <a:latin typeface="Courier New"/>
              </a:rPr>
              <a:t> </a:t>
            </a:r>
            <a:r>
              <a:rPr lang="en-US" sz="1100" dirty="0" smtClean="0">
                <a:highlight>
                  <a:srgbClr val="FFFFFF"/>
                </a:highlight>
                <a:latin typeface="Courier New"/>
              </a:rPr>
              <a:t> width</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r>
              <a:rPr lang="en-US" sz="1100" dirty="0">
                <a:highlight>
                  <a:srgbClr val="FFFFFF"/>
                </a:highlight>
                <a:latin typeface="Courier New"/>
              </a:rPr>
              <a:t> height</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err="1">
                <a:highlight>
                  <a:srgbClr val="FFFFFF"/>
                </a:highlight>
                <a:latin typeface="Courier New"/>
              </a:rPr>
              <a:t>mouseButton</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LEFT</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"y fue el botón izquierdo"</a:t>
            </a:r>
            <a:r>
              <a:rPr lang="es-MX" sz="1100" b="1" dirty="0">
                <a:solidFill>
                  <a:srgbClr val="000080"/>
                </a:solidFill>
                <a:highlight>
                  <a:srgbClr val="FFFFFF"/>
                </a:highlight>
                <a:latin typeface="Courier New"/>
              </a:rPr>
              <a:t>,</a:t>
            </a:r>
            <a:r>
              <a:rPr lang="es-MX" sz="1100" dirty="0">
                <a:highlight>
                  <a:srgbClr val="FFFFFF"/>
                </a:highlight>
                <a:latin typeface="Courier New"/>
              </a:rPr>
              <a:t> </a:t>
            </a:r>
            <a:endParaRPr lang="es-MX" sz="1100" dirty="0" smtClean="0">
              <a:highlight>
                <a:srgbClr val="FFFFFF"/>
              </a:highlight>
              <a:latin typeface="Courier New"/>
            </a:endParaRPr>
          </a:p>
          <a:p>
            <a:pPr algn="l"/>
            <a:r>
              <a:rPr lang="es-MX" sz="1100" dirty="0">
                <a:highlight>
                  <a:srgbClr val="FFFFFF"/>
                </a:highlight>
                <a:latin typeface="Courier New"/>
              </a:rPr>
              <a:t> </a:t>
            </a:r>
            <a:r>
              <a:rPr lang="es-MX" sz="1100" dirty="0" smtClean="0">
                <a:highlight>
                  <a:srgbClr val="FFFFFF"/>
                </a:highlight>
                <a:latin typeface="Courier New"/>
              </a:rPr>
              <a:t>   </a:t>
            </a:r>
            <a:r>
              <a:rPr lang="es-MX" sz="1100" dirty="0" err="1" smtClean="0">
                <a:highlight>
                  <a:srgbClr val="FFFFFF"/>
                </a:highlight>
                <a:latin typeface="Courier New"/>
              </a:rPr>
              <a:t>width</a:t>
            </a:r>
            <a:r>
              <a:rPr lang="es-MX" sz="1100" b="1" dirty="0" smtClean="0">
                <a:solidFill>
                  <a:srgbClr val="000080"/>
                </a:solidFill>
                <a:highlight>
                  <a:srgbClr val="FFFFFF"/>
                </a:highlight>
                <a:latin typeface="Courier New"/>
              </a:rPr>
              <a:t>/</a:t>
            </a:r>
            <a:r>
              <a:rPr lang="es-MX" sz="1100" dirty="0" smtClean="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err="1">
                <a:highlight>
                  <a:srgbClr val="FFFFFF"/>
                </a:highlight>
                <a:latin typeface="Courier New"/>
              </a:rPr>
              <a:t>height</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dirty="0">
                <a:highlight>
                  <a:srgbClr val="FFFFFF"/>
                </a:highlight>
                <a:latin typeface="Courier New"/>
              </a:rPr>
              <a:t> </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FF8000"/>
                </a:solidFill>
                <a:highlight>
                  <a:srgbClr val="FFFFFF"/>
                </a:highlight>
                <a:latin typeface="Courier New"/>
              </a:rPr>
              <a:t>40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err="1">
                <a:highlight>
                  <a:srgbClr val="FFFFFF"/>
                </a:highlight>
                <a:latin typeface="Courier New"/>
              </a:rPr>
              <a:t>mouseButton</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RIGHT</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"y fue el </a:t>
            </a:r>
            <a:r>
              <a:rPr lang="es-MX" sz="1100" dirty="0" err="1">
                <a:solidFill>
                  <a:srgbClr val="808080"/>
                </a:solidFill>
                <a:highlight>
                  <a:srgbClr val="FFFFFF"/>
                </a:highlight>
                <a:latin typeface="Courier New"/>
              </a:rPr>
              <a:t>boton</a:t>
            </a:r>
            <a:r>
              <a:rPr lang="es-MX" sz="1100" dirty="0">
                <a:solidFill>
                  <a:srgbClr val="808080"/>
                </a:solidFill>
                <a:highlight>
                  <a:srgbClr val="FFFFFF"/>
                </a:highlight>
                <a:latin typeface="Courier New"/>
              </a:rPr>
              <a:t> derecho"</a:t>
            </a:r>
            <a:r>
              <a:rPr lang="es-MX" sz="1100" b="1" dirty="0">
                <a:solidFill>
                  <a:srgbClr val="000080"/>
                </a:solidFill>
                <a:highlight>
                  <a:srgbClr val="FFFFFF"/>
                </a:highlight>
                <a:latin typeface="Courier New"/>
              </a:rPr>
              <a:t>,</a:t>
            </a:r>
            <a:r>
              <a:rPr lang="es-MX" sz="1100" dirty="0">
                <a:highlight>
                  <a:srgbClr val="FFFFFF"/>
                </a:highlight>
                <a:latin typeface="Courier New"/>
              </a:rPr>
              <a:t> </a:t>
            </a:r>
            <a:endParaRPr lang="es-MX" sz="1100" dirty="0" smtClean="0">
              <a:highlight>
                <a:srgbClr val="FFFFFF"/>
              </a:highlight>
              <a:latin typeface="Courier New"/>
            </a:endParaRPr>
          </a:p>
          <a:p>
            <a:pPr algn="l"/>
            <a:r>
              <a:rPr lang="es-MX" sz="1100" dirty="0">
                <a:highlight>
                  <a:srgbClr val="FFFFFF"/>
                </a:highlight>
                <a:latin typeface="Courier New"/>
              </a:rPr>
              <a:t> </a:t>
            </a:r>
            <a:r>
              <a:rPr lang="es-MX" sz="1100" dirty="0" smtClean="0">
                <a:highlight>
                  <a:srgbClr val="FFFFFF"/>
                </a:highlight>
                <a:latin typeface="Courier New"/>
              </a:rPr>
              <a:t>   </a:t>
            </a:r>
            <a:r>
              <a:rPr lang="es-MX" sz="1100" dirty="0" err="1" smtClean="0">
                <a:highlight>
                  <a:srgbClr val="FFFFFF"/>
                </a:highlight>
                <a:latin typeface="Courier New"/>
              </a:rPr>
              <a:t>width</a:t>
            </a:r>
            <a:r>
              <a:rPr lang="es-MX" sz="1100" b="1" dirty="0" smtClean="0">
                <a:solidFill>
                  <a:srgbClr val="000080"/>
                </a:solidFill>
                <a:highlight>
                  <a:srgbClr val="FFFFFF"/>
                </a:highlight>
                <a:latin typeface="Courier New"/>
              </a:rPr>
              <a:t>/</a:t>
            </a:r>
            <a:r>
              <a:rPr lang="es-MX" sz="1100" dirty="0" smtClean="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err="1">
                <a:highlight>
                  <a:srgbClr val="FFFFFF"/>
                </a:highlight>
                <a:latin typeface="Courier New"/>
              </a:rPr>
              <a:t>height</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dirty="0">
                <a:highlight>
                  <a:srgbClr val="FFFFFF"/>
                </a:highlight>
                <a:latin typeface="Courier New"/>
              </a:rPr>
              <a:t> </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FF8000"/>
                </a:solidFill>
                <a:highlight>
                  <a:srgbClr val="FFFFFF"/>
                </a:highlight>
                <a:latin typeface="Courier New"/>
              </a:rPr>
              <a:t>40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p:txBody>
      </p:sp>
      <p:sp>
        <p:nvSpPr>
          <p:cNvPr id="15" name="TextBox 14"/>
          <p:cNvSpPr txBox="1"/>
          <p:nvPr/>
        </p:nvSpPr>
        <p:spPr>
          <a:xfrm>
            <a:off x="4818343" y="1808693"/>
            <a:ext cx="3498073" cy="3139321"/>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mouseReleased</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s-MX" sz="1100" dirty="0">
                <a:highlight>
                  <a:srgbClr val="FFFFFF"/>
                </a:highlight>
                <a:latin typeface="Courier New"/>
              </a:rPr>
              <a:t>  </a:t>
            </a:r>
            <a:r>
              <a:rPr lang="es-MX" sz="1100" dirty="0" err="1">
                <a:highlight>
                  <a:srgbClr val="FFFFFF"/>
                </a:highlight>
                <a:latin typeface="Courier New"/>
              </a:rPr>
              <a:t>text</a:t>
            </a:r>
            <a:r>
              <a:rPr lang="es-MX" sz="1100" b="1" dirty="0">
                <a:solidFill>
                  <a:srgbClr val="000080"/>
                </a:solidFill>
                <a:highlight>
                  <a:srgbClr val="FFFFFF"/>
                </a:highlight>
                <a:latin typeface="Courier New"/>
              </a:rPr>
              <a:t>(</a:t>
            </a:r>
            <a:r>
              <a:rPr lang="es-MX" sz="1100" dirty="0">
                <a:solidFill>
                  <a:srgbClr val="808080"/>
                </a:solidFill>
                <a:highlight>
                  <a:srgbClr val="FFFFFF"/>
                </a:highlight>
                <a:latin typeface="Courier New"/>
              </a:rPr>
              <a:t>"el botón fue soltado"</a:t>
            </a:r>
            <a:r>
              <a:rPr lang="es-MX" sz="1100" b="1" dirty="0">
                <a:solidFill>
                  <a:srgbClr val="000080"/>
                </a:solidFill>
                <a:highlight>
                  <a:srgbClr val="FFFFFF"/>
                </a:highlight>
                <a:latin typeface="Courier New"/>
              </a:rPr>
              <a:t>,</a:t>
            </a:r>
            <a:r>
              <a:rPr lang="es-MX" sz="1100" dirty="0">
                <a:highlight>
                  <a:srgbClr val="FFFFFF"/>
                </a:highlight>
                <a:latin typeface="Courier New"/>
              </a:rPr>
              <a:t> </a:t>
            </a:r>
            <a:endParaRPr lang="es-MX" sz="1100" dirty="0" smtClean="0">
              <a:highlight>
                <a:srgbClr val="FFFFFF"/>
              </a:highlight>
              <a:latin typeface="Courier New"/>
            </a:endParaRPr>
          </a:p>
          <a:p>
            <a:pPr algn="l"/>
            <a:r>
              <a:rPr lang="es-MX" sz="1100" dirty="0">
                <a:highlight>
                  <a:srgbClr val="FFFFFF"/>
                </a:highlight>
                <a:latin typeface="Courier New"/>
              </a:rPr>
              <a:t> </a:t>
            </a:r>
            <a:r>
              <a:rPr lang="es-MX" sz="1100" dirty="0" smtClean="0">
                <a:highlight>
                  <a:srgbClr val="FFFFFF"/>
                </a:highlight>
                <a:latin typeface="Courier New"/>
              </a:rPr>
              <a:t> </a:t>
            </a:r>
            <a:r>
              <a:rPr lang="es-MX" sz="1100" dirty="0" err="1" smtClean="0">
                <a:highlight>
                  <a:srgbClr val="FFFFFF"/>
                </a:highlight>
                <a:latin typeface="Courier New"/>
              </a:rPr>
              <a:t>width</a:t>
            </a:r>
            <a:r>
              <a:rPr lang="es-MX" sz="1100" b="1" dirty="0" smtClean="0">
                <a:solidFill>
                  <a:srgbClr val="000080"/>
                </a:solidFill>
                <a:highlight>
                  <a:srgbClr val="FFFFFF"/>
                </a:highlight>
                <a:latin typeface="Courier New"/>
              </a:rPr>
              <a:t>/</a:t>
            </a:r>
            <a:r>
              <a:rPr lang="es-MX" sz="1100" dirty="0" smtClean="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err="1">
                <a:highlight>
                  <a:srgbClr val="FFFFFF"/>
                </a:highlight>
                <a:latin typeface="Courier New"/>
              </a:rPr>
              <a:t>height</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mouseMoved</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150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10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70</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text</a:t>
            </a:r>
            <a:r>
              <a:rPr lang="en-US" sz="1100" b="1" dirty="0">
                <a:solidFill>
                  <a:srgbClr val="000080"/>
                </a:solidFill>
                <a:highlight>
                  <a:srgbClr val="FFFFFF"/>
                </a:highlight>
                <a:latin typeface="Courier New"/>
              </a:rPr>
              <a:t>(</a:t>
            </a:r>
            <a:r>
              <a:rPr lang="en-US" sz="1100" dirty="0">
                <a:solidFill>
                  <a:srgbClr val="808080"/>
                </a:solidFill>
                <a:highlight>
                  <a:srgbClr val="FFFFFF"/>
                </a:highlight>
                <a:latin typeface="Courier New"/>
              </a:rPr>
              <a:t>"El mouse </a:t>
            </a:r>
            <a:r>
              <a:rPr lang="en-US" sz="1100" dirty="0" err="1">
                <a:solidFill>
                  <a:srgbClr val="808080"/>
                </a:solidFill>
                <a:highlight>
                  <a:srgbClr val="FFFFFF"/>
                </a:highlight>
                <a:latin typeface="Courier New"/>
              </a:rPr>
              <a:t>fue</a:t>
            </a:r>
            <a:r>
              <a:rPr lang="en-US" sz="1100" dirty="0">
                <a:solidFill>
                  <a:srgbClr val="808080"/>
                </a:solidFill>
                <a:highlight>
                  <a:srgbClr val="FFFFFF"/>
                </a:highlight>
                <a:latin typeface="Courier New"/>
              </a:rPr>
              <a:t> </a:t>
            </a:r>
            <a:r>
              <a:rPr lang="en-US" sz="1100" dirty="0" err="1">
                <a:solidFill>
                  <a:srgbClr val="808080"/>
                </a:solidFill>
                <a:highlight>
                  <a:srgbClr val="FFFFFF"/>
                </a:highlight>
                <a:latin typeface="Courier New"/>
              </a:rPr>
              <a:t>movido</a:t>
            </a:r>
            <a:r>
              <a:rPr lang="en-US" sz="1100" dirty="0">
                <a:solidFill>
                  <a:srgbClr val="808080"/>
                </a:solidFill>
                <a:highlight>
                  <a:srgbClr val="FFFFFF"/>
                </a:highlight>
                <a:latin typeface="Courier New"/>
              </a:rPr>
              <a:t>"</a:t>
            </a:r>
            <a:r>
              <a:rPr lang="en-US" sz="1100" b="1" dirty="0">
                <a:solidFill>
                  <a:srgbClr val="000080"/>
                </a:solidFill>
                <a:highlight>
                  <a:srgbClr val="FFFFFF"/>
                </a:highlight>
                <a:latin typeface="Courier New"/>
              </a:rPr>
              <a:t>,</a:t>
            </a:r>
            <a:r>
              <a:rPr lang="en-US" sz="1100" dirty="0">
                <a:highlight>
                  <a:srgbClr val="FFFFFF"/>
                </a:highlight>
                <a:latin typeface="Courier New"/>
              </a:rPr>
              <a:t> </a:t>
            </a:r>
            <a:endParaRPr lang="en-US" sz="1100" dirty="0" smtClean="0">
              <a:highlight>
                <a:srgbClr val="FFFFFF"/>
              </a:highlight>
              <a:latin typeface="Courier New"/>
            </a:endParaRPr>
          </a:p>
          <a:p>
            <a:pPr algn="l"/>
            <a:r>
              <a:rPr lang="en-US" sz="1100" dirty="0">
                <a:highlight>
                  <a:srgbClr val="FFFFFF"/>
                </a:highlight>
                <a:latin typeface="Courier New"/>
              </a:rPr>
              <a:t> </a:t>
            </a:r>
            <a:r>
              <a:rPr lang="en-US" sz="1100" dirty="0" smtClean="0">
                <a:highlight>
                  <a:srgbClr val="FFFFFF"/>
                </a:highlight>
                <a:latin typeface="Courier New"/>
              </a:rPr>
              <a:t> width</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r>
              <a:rPr lang="en-US" sz="1100" dirty="0">
                <a:highlight>
                  <a:srgbClr val="FFFFFF"/>
                </a:highlight>
                <a:latin typeface="Courier New"/>
              </a:rPr>
              <a:t> height</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mouseDragged</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10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70</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100</a:t>
            </a:r>
            <a:r>
              <a:rPr lang="en-US" sz="1100" b="1" dirty="0">
                <a:solidFill>
                  <a:srgbClr val="000080"/>
                </a:solidFill>
                <a:highlight>
                  <a:srgbClr val="FFFFFF"/>
                </a:highlight>
                <a:latin typeface="Courier New"/>
              </a:rPr>
              <a:t>);</a:t>
            </a:r>
            <a:r>
              <a:rPr lang="en-US" sz="1100" dirty="0">
                <a:highlight>
                  <a:srgbClr val="FFFFFF"/>
                </a:highlight>
                <a:latin typeface="Courier New"/>
              </a:rPr>
              <a:t> </a:t>
            </a:r>
          </a:p>
          <a:p>
            <a:pPr algn="l"/>
            <a:r>
              <a:rPr lang="en-US" sz="1100" dirty="0">
                <a:highlight>
                  <a:srgbClr val="FFFFFF"/>
                </a:highlight>
                <a:latin typeface="Courier New"/>
              </a:rPr>
              <a:t>  text</a:t>
            </a:r>
            <a:r>
              <a:rPr lang="en-US" sz="1100" b="1" dirty="0">
                <a:solidFill>
                  <a:srgbClr val="000080"/>
                </a:solidFill>
                <a:highlight>
                  <a:srgbClr val="FFFFFF"/>
                </a:highlight>
                <a:latin typeface="Courier New"/>
              </a:rPr>
              <a:t>(</a:t>
            </a:r>
            <a:r>
              <a:rPr lang="en-US" sz="1100" dirty="0">
                <a:solidFill>
                  <a:srgbClr val="808080"/>
                </a:solidFill>
                <a:highlight>
                  <a:srgbClr val="FFFFFF"/>
                </a:highlight>
                <a:latin typeface="Courier New"/>
              </a:rPr>
              <a:t>"Se </a:t>
            </a:r>
            <a:r>
              <a:rPr lang="en-US" sz="1100" dirty="0" err="1">
                <a:solidFill>
                  <a:srgbClr val="808080"/>
                </a:solidFill>
                <a:highlight>
                  <a:srgbClr val="FFFFFF"/>
                </a:highlight>
                <a:latin typeface="Courier New"/>
              </a:rPr>
              <a:t>está</a:t>
            </a:r>
            <a:r>
              <a:rPr lang="en-US" sz="1100" dirty="0">
                <a:solidFill>
                  <a:srgbClr val="808080"/>
                </a:solidFill>
                <a:highlight>
                  <a:srgbClr val="FFFFFF"/>
                </a:highlight>
                <a:latin typeface="Courier New"/>
              </a:rPr>
              <a:t> </a:t>
            </a:r>
            <a:r>
              <a:rPr lang="en-US" sz="1100" dirty="0" err="1">
                <a:solidFill>
                  <a:srgbClr val="808080"/>
                </a:solidFill>
                <a:highlight>
                  <a:srgbClr val="FFFFFF"/>
                </a:highlight>
                <a:latin typeface="Courier New"/>
              </a:rPr>
              <a:t>arrastrando</a:t>
            </a:r>
            <a:r>
              <a:rPr lang="en-US" sz="1100" dirty="0">
                <a:solidFill>
                  <a:srgbClr val="808080"/>
                </a:solidFill>
                <a:highlight>
                  <a:srgbClr val="FFFFFF"/>
                </a:highlight>
                <a:latin typeface="Courier New"/>
              </a:rPr>
              <a:t> el mouse"</a:t>
            </a:r>
            <a:r>
              <a:rPr lang="en-US" sz="1100" b="1" dirty="0">
                <a:solidFill>
                  <a:srgbClr val="000080"/>
                </a:solidFill>
                <a:highlight>
                  <a:srgbClr val="FFFFFF"/>
                </a:highlight>
                <a:latin typeface="Courier New"/>
              </a:rPr>
              <a:t>,</a:t>
            </a:r>
            <a:r>
              <a:rPr lang="en-US" sz="1100" dirty="0">
                <a:highlight>
                  <a:srgbClr val="FFFFFF"/>
                </a:highlight>
                <a:latin typeface="Courier New"/>
              </a:rPr>
              <a:t> </a:t>
            </a:r>
            <a:endParaRPr lang="en-US" sz="1100" dirty="0" smtClean="0">
              <a:highlight>
                <a:srgbClr val="FFFFFF"/>
              </a:highlight>
              <a:latin typeface="Courier New"/>
            </a:endParaRPr>
          </a:p>
          <a:p>
            <a:pPr algn="l"/>
            <a:r>
              <a:rPr lang="en-US" sz="1100" dirty="0">
                <a:highlight>
                  <a:srgbClr val="FFFFFF"/>
                </a:highlight>
                <a:latin typeface="Courier New"/>
              </a:rPr>
              <a:t> </a:t>
            </a:r>
            <a:r>
              <a:rPr lang="en-US" sz="1100" dirty="0" smtClean="0">
                <a:highlight>
                  <a:srgbClr val="FFFFFF"/>
                </a:highlight>
                <a:latin typeface="Courier New"/>
              </a:rPr>
              <a:t> width</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r>
              <a:rPr lang="en-US" sz="1100" dirty="0">
                <a:highlight>
                  <a:srgbClr val="FFFFFF"/>
                </a:highlight>
                <a:latin typeface="Courier New"/>
              </a:rPr>
              <a:t> height</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n-US" sz="1100" dirty="0">
              <a:highlight>
                <a:srgbClr val="FFFFFF"/>
              </a:highlight>
              <a:latin typeface="Courier New"/>
            </a:endParaRPr>
          </a:p>
        </p:txBody>
      </p:sp>
      <p:sp>
        <p:nvSpPr>
          <p:cNvPr id="4" name="Freeform 3"/>
          <p:cNvSpPr/>
          <p:nvPr/>
        </p:nvSpPr>
        <p:spPr bwMode="auto">
          <a:xfrm>
            <a:off x="1528988" y="1489009"/>
            <a:ext cx="3547068" cy="3541841"/>
          </a:xfrm>
          <a:custGeom>
            <a:avLst/>
            <a:gdLst>
              <a:gd name="connsiteX0" fmla="*/ 0 w 3547068"/>
              <a:gd name="connsiteY0" fmla="*/ 3344248 h 3541841"/>
              <a:gd name="connsiteX1" fmla="*/ 823965 w 3547068"/>
              <a:gd name="connsiteY1" fmla="*/ 3525118 h 3541841"/>
              <a:gd name="connsiteX2" fmla="*/ 2512088 w 3547068"/>
              <a:gd name="connsiteY2" fmla="*/ 2972459 h 3541841"/>
              <a:gd name="connsiteX3" fmla="*/ 2522136 w 3547068"/>
              <a:gd name="connsiteY3" fmla="*/ 289549 h 3541841"/>
              <a:gd name="connsiteX4" fmla="*/ 3547068 w 3547068"/>
              <a:gd name="connsiteY4" fmla="*/ 199114 h 354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068" h="3541841">
                <a:moveTo>
                  <a:pt x="0" y="3344248"/>
                </a:moveTo>
                <a:cubicBezTo>
                  <a:pt x="202642" y="3465665"/>
                  <a:pt x="405284" y="3587083"/>
                  <a:pt x="823965" y="3525118"/>
                </a:cubicBezTo>
                <a:cubicBezTo>
                  <a:pt x="1242646" y="3463153"/>
                  <a:pt x="2229060" y="3511721"/>
                  <a:pt x="2512088" y="2972459"/>
                </a:cubicBezTo>
                <a:cubicBezTo>
                  <a:pt x="2795117" y="2433197"/>
                  <a:pt x="2349639" y="751773"/>
                  <a:pt x="2522136" y="289549"/>
                </a:cubicBezTo>
                <a:cubicBezTo>
                  <a:pt x="2694633" y="-172675"/>
                  <a:pt x="3120850" y="13219"/>
                  <a:pt x="3547068" y="199114"/>
                </a:cubicBezTo>
              </a:path>
            </a:pathLst>
          </a:custGeom>
          <a:noFill/>
          <a:ln w="254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621911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a:spLocks/>
          </p:cNvSpPr>
          <p:nvPr/>
        </p:nvSpPr>
        <p:spPr bwMode="auto">
          <a:xfrm>
            <a:off x="251520" y="339502"/>
            <a:ext cx="297703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Reto:</a:t>
            </a:r>
          </a:p>
        </p:txBody>
      </p:sp>
      <p:pic>
        <p:nvPicPr>
          <p:cNvPr id="8194" name="Picture 2" descr="C:\Users\Mtro. Ibarra\Google Drive\GALILEO Personal Work\Galileo_Processing_Tutorial\Tutorial02-Processing-Galileo\apaga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39502"/>
            <a:ext cx="1880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tro. Ibarra\Google Drive\GALILEO Personal Work\Galileo_Processing_Tutorial\Tutorial02-Processing-Galileo\apagado_press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602" y="339502"/>
            <a:ext cx="1880547" cy="1980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tro. Ibarra\Google Drive\GALILEO Personal Work\Galileo_Processing_Tutorial\Tutorial02-Processing-Galileo\encendido_press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534" y="2715766"/>
            <a:ext cx="1880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Mtro. Ibarra\Google Drive\GALILEO Personal Work\Galileo_Processing_Tutorial\Tutorial02-Processing-Galileo\encendid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327" y="2715766"/>
            <a:ext cx="1880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 1" descr="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4710376" flipV="1">
            <a:off x="7391916" y="2417744"/>
            <a:ext cx="676403" cy="10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53" descr="1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a:off x="4899409" y="1318624"/>
            <a:ext cx="1284856" cy="17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 53" descr="1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929572" y="3500406"/>
            <a:ext cx="1284856" cy="17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 1" descr="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3534105" flipV="1">
            <a:off x="2044328" y="1444030"/>
            <a:ext cx="676403" cy="10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p:cNvSpPr>
          <p:nvPr/>
        </p:nvSpPr>
        <p:spPr bwMode="auto">
          <a:xfrm>
            <a:off x="4899409" y="937647"/>
            <a:ext cx="1284856"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dar click derecho</a:t>
            </a:r>
            <a:endParaRPr lang="en-US" sz="1100" dirty="0">
              <a:solidFill>
                <a:srgbClr val="4D4D4D"/>
              </a:solidFill>
              <a:latin typeface="Lato Light" charset="0"/>
              <a:ea typeface="ＭＳ Ｐゴシック" charset="0"/>
              <a:cs typeface="Lato Light" charset="0"/>
              <a:sym typeface="Lato Light" charset="0"/>
            </a:endParaRPr>
          </a:p>
        </p:txBody>
      </p:sp>
      <p:sp>
        <p:nvSpPr>
          <p:cNvPr id="19" name="Rectangle 2"/>
          <p:cNvSpPr>
            <a:spLocks/>
          </p:cNvSpPr>
          <p:nvPr/>
        </p:nvSpPr>
        <p:spPr bwMode="auto">
          <a:xfrm>
            <a:off x="7308304" y="2666148"/>
            <a:ext cx="589918"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soltar el botón</a:t>
            </a:r>
            <a:endParaRPr lang="en-US" sz="1100" dirty="0">
              <a:solidFill>
                <a:srgbClr val="4D4D4D"/>
              </a:solidFill>
              <a:latin typeface="Lato Light" charset="0"/>
              <a:ea typeface="ＭＳ Ｐゴシック" charset="0"/>
              <a:cs typeface="Lato Light" charset="0"/>
              <a:sym typeface="Lato Light" charset="0"/>
            </a:endParaRPr>
          </a:p>
        </p:txBody>
      </p:sp>
      <p:sp>
        <p:nvSpPr>
          <p:cNvPr id="20" name="Rectangle 2"/>
          <p:cNvSpPr>
            <a:spLocks/>
          </p:cNvSpPr>
          <p:nvPr/>
        </p:nvSpPr>
        <p:spPr bwMode="auto">
          <a:xfrm>
            <a:off x="3949575" y="3176119"/>
            <a:ext cx="1284856"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dar click izquierdo</a:t>
            </a:r>
            <a:endParaRPr lang="en-US" sz="1100" dirty="0">
              <a:solidFill>
                <a:srgbClr val="4D4D4D"/>
              </a:solidFill>
              <a:latin typeface="Lato Light" charset="0"/>
              <a:ea typeface="ＭＳ Ｐゴシック" charset="0"/>
              <a:cs typeface="Lato Light" charset="0"/>
              <a:sym typeface="Lato Light" charset="0"/>
            </a:endParaRPr>
          </a:p>
        </p:txBody>
      </p:sp>
      <p:sp>
        <p:nvSpPr>
          <p:cNvPr id="21" name="Rectangle 2"/>
          <p:cNvSpPr>
            <a:spLocks/>
          </p:cNvSpPr>
          <p:nvPr/>
        </p:nvSpPr>
        <p:spPr bwMode="auto">
          <a:xfrm>
            <a:off x="2195736" y="1981128"/>
            <a:ext cx="589918"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soltar el botón</a:t>
            </a:r>
            <a:endParaRPr lang="en-US" sz="1100" dirty="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1931760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502844" y="1125091"/>
            <a:ext cx="410160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5600" dirty="0" smtClean="0">
                <a:solidFill>
                  <a:schemeClr val="tx1"/>
                </a:solidFill>
                <a:latin typeface="Bebas Neue" charset="0"/>
                <a:ea typeface="ＭＳ Ｐゴシック" charset="0"/>
                <a:cs typeface="Bebas Neue" charset="0"/>
                <a:sym typeface="Bebas Neue" charset="0"/>
              </a:rPr>
              <a:t>Qué es</a:t>
            </a:r>
          </a:p>
          <a:p>
            <a:pPr algn="l">
              <a:lnSpc>
                <a:spcPct val="70000"/>
              </a:lnSpc>
            </a:pPr>
            <a:r>
              <a:rPr lang="es-MX" sz="5600" dirty="0" smtClean="0">
                <a:solidFill>
                  <a:schemeClr val="accent2"/>
                </a:solidFill>
                <a:latin typeface="Bebas Neue" charset="0"/>
                <a:ea typeface="ＭＳ Ｐゴシック" charset="0"/>
                <a:cs typeface="Bebas Neue" charset="0"/>
                <a:sym typeface="Bebas Neue" charset="0"/>
              </a:rPr>
              <a:t>Processing?</a:t>
            </a:r>
            <a:endParaRPr lang="es-MX" sz="5600" dirty="0">
              <a:solidFill>
                <a:schemeClr val="accent2"/>
              </a:solidFill>
              <a:latin typeface="Bebas Neue" charset="0"/>
              <a:ea typeface="ＭＳ Ｐゴシック" charset="0"/>
              <a:cs typeface="Bebas Neue" charset="0"/>
              <a:sym typeface="Bebas Neue" charset="0"/>
            </a:endParaRPr>
          </a:p>
        </p:txBody>
      </p:sp>
      <p:sp>
        <p:nvSpPr>
          <p:cNvPr id="79874" name="Rectangle 2"/>
          <p:cNvSpPr>
            <a:spLocks/>
          </p:cNvSpPr>
          <p:nvPr/>
        </p:nvSpPr>
        <p:spPr bwMode="auto">
          <a:xfrm>
            <a:off x="1619672" y="3219822"/>
            <a:ext cx="2952328" cy="1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b="1" dirty="0" smtClean="0">
                <a:solidFill>
                  <a:srgbClr val="4D4D4D"/>
                </a:solidFill>
                <a:latin typeface="Lato Light" charset="0"/>
                <a:ea typeface="ＭＳ Ｐゴシック" charset="0"/>
                <a:cs typeface="Lato Light" charset="0"/>
                <a:sym typeface="Lato Light" charset="0"/>
              </a:rPr>
              <a:t>Processing:</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Es un lenguaje </a:t>
            </a:r>
            <a:r>
              <a:rPr lang="es-MX" sz="1100" dirty="0">
                <a:solidFill>
                  <a:srgbClr val="4D4D4D"/>
                </a:solidFill>
                <a:latin typeface="Lato Light" charset="0"/>
                <a:ea typeface="ＭＳ Ｐゴシック" charset="0"/>
                <a:cs typeface="Lato Light" charset="0"/>
                <a:sym typeface="Lato Light" charset="0"/>
              </a:rPr>
              <a:t>de programación y un entorno </a:t>
            </a:r>
            <a:r>
              <a:rPr lang="es-MX" sz="1100" dirty="0" smtClean="0">
                <a:solidFill>
                  <a:srgbClr val="4D4D4D"/>
                </a:solidFill>
                <a:latin typeface="Lato Light" charset="0"/>
                <a:ea typeface="ＭＳ Ｐゴシック" charset="0"/>
                <a:cs typeface="Lato Light" charset="0"/>
                <a:sym typeface="Lato Light" charset="0"/>
              </a:rPr>
              <a:t>de desarrollo de software con una curva de aprendizaje rápida, con el que se pueden diseñar interfaces gráficas para monitorear y controlar distintas tareas. Es un buen complemento para la tarjeta de desarrollo Galileo.</a:t>
            </a:r>
            <a:endParaRPr lang="es-MX" sz="1100" dirty="0">
              <a:solidFill>
                <a:srgbClr val="4D4D4D"/>
              </a:solidFill>
              <a:latin typeface="Lato Light" charset="0"/>
              <a:ea typeface="ＭＳ Ｐゴシック" charset="0"/>
              <a:cs typeface="Lato Light" charset="0"/>
              <a:sym typeface="Lato Light" charset="0"/>
            </a:endParaRPr>
          </a:p>
        </p:txBody>
      </p:sp>
      <p:sp>
        <p:nvSpPr>
          <p:cNvPr id="79887" name="Line 15"/>
          <p:cNvSpPr>
            <a:spLocks noChangeShapeType="1"/>
          </p:cNvSpPr>
          <p:nvPr/>
        </p:nvSpPr>
        <p:spPr bwMode="auto">
          <a:xfrm rot="10800000" flipH="1">
            <a:off x="5005214" y="279670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79888" name="Group 16"/>
          <p:cNvGrpSpPr>
            <a:grpSpLocks/>
          </p:cNvGrpSpPr>
          <p:nvPr/>
        </p:nvGrpSpPr>
        <p:grpSpPr bwMode="auto">
          <a:xfrm>
            <a:off x="5278462" y="2643758"/>
            <a:ext cx="2893813" cy="361950"/>
            <a:chOff x="0" y="125"/>
            <a:chExt cx="4861" cy="608"/>
          </a:xfrm>
        </p:grpSpPr>
        <p:sp>
          <p:nvSpPr>
            <p:cNvPr id="79889" name="Rectangle 17"/>
            <p:cNvSpPr>
              <a:spLocks/>
            </p:cNvSpPr>
            <p:nvPr/>
          </p:nvSpPr>
          <p:spPr bwMode="auto">
            <a:xfrm>
              <a:off x="836" y="125"/>
              <a:ext cx="4025"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Descarga gratuita ya que es un Programa de Código Abierto.</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0" name="Group 18"/>
            <p:cNvGrpSpPr>
              <a:grpSpLocks/>
            </p:cNvGrpSpPr>
            <p:nvPr/>
          </p:nvGrpSpPr>
          <p:grpSpPr bwMode="auto">
            <a:xfrm>
              <a:off x="0" y="125"/>
              <a:ext cx="744" cy="608"/>
              <a:chOff x="0" y="0"/>
              <a:chExt cx="744" cy="607"/>
            </a:xfrm>
          </p:grpSpPr>
          <p:sp>
            <p:nvSpPr>
              <p:cNvPr id="79891" name="Oval 1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2" name="Rectangle 2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a:solidFill>
                      <a:srgbClr val="FFFFFF"/>
                    </a:solidFill>
                    <a:latin typeface="Bebas Neue" charset="0"/>
                    <a:ea typeface="ＭＳ Ｐゴシック" charset="0"/>
                    <a:cs typeface="Bebas Neue" charset="0"/>
                    <a:sym typeface="Bebas Neue" charset="0"/>
                  </a:rPr>
                  <a:t>1</a:t>
                </a:r>
              </a:p>
            </p:txBody>
          </p:sp>
        </p:grpSp>
      </p:grpSp>
      <p:grpSp>
        <p:nvGrpSpPr>
          <p:cNvPr id="79893" name="Group 21"/>
          <p:cNvGrpSpPr>
            <a:grpSpLocks/>
          </p:cNvGrpSpPr>
          <p:nvPr/>
        </p:nvGrpSpPr>
        <p:grpSpPr bwMode="auto">
          <a:xfrm>
            <a:off x="5278462" y="3219822"/>
            <a:ext cx="2893977" cy="361950"/>
            <a:chOff x="0" y="125"/>
            <a:chExt cx="4586" cy="608"/>
          </a:xfrm>
        </p:grpSpPr>
        <p:sp>
          <p:nvSpPr>
            <p:cNvPr id="79894" name="Rectangle 22"/>
            <p:cNvSpPr>
              <a:spLocks/>
            </p:cNvSpPr>
            <p:nvPr/>
          </p:nvSpPr>
          <p:spPr bwMode="auto">
            <a:xfrm>
              <a:off x="836" y="147"/>
              <a:ext cx="375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ES" sz="1100" dirty="0" smtClean="0">
                  <a:solidFill>
                    <a:schemeClr val="tx1"/>
                  </a:solidFill>
                  <a:latin typeface="Lato Light" charset="0"/>
                  <a:ea typeface="ＭＳ Ｐゴシック" charset="0"/>
                  <a:cs typeface="Lato Light" charset="0"/>
                  <a:sym typeface="Lato Light" charset="0"/>
                </a:rPr>
                <a:t>Se puede ejecutar en </a:t>
              </a:r>
              <a:r>
                <a:rPr lang="es-ES" sz="1100" dirty="0" err="1" smtClean="0">
                  <a:solidFill>
                    <a:schemeClr val="tx1"/>
                  </a:solidFill>
                  <a:latin typeface="Lato Light" charset="0"/>
                  <a:ea typeface="ＭＳ Ｐゴシック" charset="0"/>
                  <a:cs typeface="Lato Light" charset="0"/>
                  <a:sym typeface="Lato Light" charset="0"/>
                </a:rPr>
                <a:t>Linux,Mac</a:t>
              </a:r>
              <a:r>
                <a:rPr lang="es-ES" sz="1100" dirty="0">
                  <a:solidFill>
                    <a:schemeClr val="tx1"/>
                  </a:solidFill>
                  <a:latin typeface="Lato Light" charset="0"/>
                  <a:ea typeface="ＭＳ Ｐゴシック" charset="0"/>
                  <a:cs typeface="Lato Light" charset="0"/>
                  <a:sym typeface="Lato Light" charset="0"/>
                </a:rPr>
                <a:t> </a:t>
              </a:r>
              <a:r>
                <a:rPr lang="es-ES" sz="1100" dirty="0" smtClean="0">
                  <a:solidFill>
                    <a:schemeClr val="tx1"/>
                  </a:solidFill>
                  <a:latin typeface="Lato Light" charset="0"/>
                  <a:ea typeface="ＭＳ Ｐゴシック" charset="0"/>
                  <a:cs typeface="Lato Light" charset="0"/>
                  <a:sym typeface="Lato Light" charset="0"/>
                </a:rPr>
                <a:t>OS X y Windows.</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895" name="Group 23"/>
            <p:cNvGrpSpPr>
              <a:grpSpLocks/>
            </p:cNvGrpSpPr>
            <p:nvPr/>
          </p:nvGrpSpPr>
          <p:grpSpPr bwMode="auto">
            <a:xfrm>
              <a:off x="0" y="125"/>
              <a:ext cx="744" cy="608"/>
              <a:chOff x="0" y="0"/>
              <a:chExt cx="744" cy="607"/>
            </a:xfrm>
          </p:grpSpPr>
          <p:sp>
            <p:nvSpPr>
              <p:cNvPr id="79896"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897"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a:solidFill>
                      <a:srgbClr val="FFFFFF"/>
                    </a:solidFill>
                    <a:latin typeface="Bebas Neue" charset="0"/>
                    <a:ea typeface="ＭＳ Ｐゴシック" charset="0"/>
                    <a:cs typeface="Bebas Neue" charset="0"/>
                    <a:sym typeface="Bebas Neue" charset="0"/>
                  </a:rPr>
                  <a:t>2</a:t>
                </a:r>
              </a:p>
            </p:txBody>
          </p:sp>
        </p:grpSp>
      </p:grpSp>
      <p:grpSp>
        <p:nvGrpSpPr>
          <p:cNvPr id="79898" name="Group 26"/>
          <p:cNvGrpSpPr>
            <a:grpSpLocks/>
          </p:cNvGrpSpPr>
          <p:nvPr/>
        </p:nvGrpSpPr>
        <p:grpSpPr bwMode="auto">
          <a:xfrm>
            <a:off x="5278462" y="3723878"/>
            <a:ext cx="2893814" cy="361950"/>
            <a:chOff x="0" y="125"/>
            <a:chExt cx="4861" cy="608"/>
          </a:xfrm>
        </p:grpSpPr>
        <p:sp>
          <p:nvSpPr>
            <p:cNvPr id="79899" name="Rectangle 27"/>
            <p:cNvSpPr>
              <a:spLocks/>
            </p:cNvSpPr>
            <p:nvPr/>
          </p:nvSpPr>
          <p:spPr bwMode="auto">
            <a:xfrm>
              <a:off x="836" y="125"/>
              <a:ext cx="4025"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chemeClr val="tx1"/>
                  </a:solidFill>
                  <a:latin typeface="Lato Light" charset="0"/>
                  <a:ea typeface="ＭＳ Ｐゴシック" charset="0"/>
                  <a:cs typeface="Lato Light" charset="0"/>
                  <a:sym typeface="Lato Light" charset="0"/>
                </a:rPr>
                <a:t>Mas de 100 bibliotecas que extienden las capacidades del software.</a:t>
              </a:r>
              <a:endParaRPr lang="es-MX" sz="1100" dirty="0">
                <a:solidFill>
                  <a:schemeClr val="tx1"/>
                </a:solidFill>
                <a:latin typeface="Lato Light" charset="0"/>
                <a:ea typeface="ＭＳ Ｐゴシック" charset="0"/>
                <a:cs typeface="Lato Light" charset="0"/>
                <a:sym typeface="Lato Light" charset="0"/>
              </a:endParaRPr>
            </a:p>
          </p:txBody>
        </p:sp>
        <p:grpSp>
          <p:nvGrpSpPr>
            <p:cNvPr id="79900" name="Group 28"/>
            <p:cNvGrpSpPr>
              <a:grpSpLocks/>
            </p:cNvGrpSpPr>
            <p:nvPr/>
          </p:nvGrpSpPr>
          <p:grpSpPr bwMode="auto">
            <a:xfrm>
              <a:off x="0" y="125"/>
              <a:ext cx="744" cy="608"/>
              <a:chOff x="0" y="0"/>
              <a:chExt cx="744" cy="607"/>
            </a:xfrm>
          </p:grpSpPr>
          <p:sp>
            <p:nvSpPr>
              <p:cNvPr id="79901" name="Oval 29"/>
              <p:cNvSpPr>
                <a:spLocks/>
              </p:cNvSpPr>
              <p:nvPr/>
            </p:nvSpPr>
            <p:spPr bwMode="auto">
              <a:xfrm>
                <a:off x="114" y="22"/>
                <a:ext cx="530" cy="538"/>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79902" name="Rectangle 30"/>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a:solidFill>
                      <a:srgbClr val="FFFFFF"/>
                    </a:solidFill>
                    <a:latin typeface="Bebas Neue" charset="0"/>
                    <a:ea typeface="ＭＳ Ｐゴシック" charset="0"/>
                    <a:cs typeface="Bebas Neue" charset="0"/>
                    <a:sym typeface="Bebas Neue" charset="0"/>
                  </a:rPr>
                  <a:t>3</a:t>
                </a:r>
              </a:p>
            </p:txBody>
          </p:sp>
        </p:grpSp>
      </p:grpSp>
      <p:sp>
        <p:nvSpPr>
          <p:cNvPr id="79903" name="Rectangle 31"/>
          <p:cNvSpPr>
            <a:spLocks/>
          </p:cNvSpPr>
          <p:nvPr/>
        </p:nvSpPr>
        <p:spPr bwMode="auto">
          <a:xfrm>
            <a:off x="5349900" y="2399035"/>
            <a:ext cx="2105025" cy="42863"/>
          </a:xfrm>
          <a:prstGeom prst="rect">
            <a:avLst/>
          </a:prstGeom>
          <a:solidFill>
            <a:schemeClr val="accent2"/>
          </a:solidFill>
          <a:ln>
            <a:noFill/>
          </a:ln>
          <a:extLst/>
        </p:spPr>
        <p:txBody>
          <a:bodyPr lIns="0" tIns="0" rIns="0" bIns="0"/>
          <a:lstStyle/>
          <a:p>
            <a:endParaRPr lang="en-US"/>
          </a:p>
        </p:txBody>
      </p:sp>
      <p:grpSp>
        <p:nvGrpSpPr>
          <p:cNvPr id="22" name="Group 21"/>
          <p:cNvGrpSpPr>
            <a:grpSpLocks/>
          </p:cNvGrpSpPr>
          <p:nvPr/>
        </p:nvGrpSpPr>
        <p:grpSpPr bwMode="auto">
          <a:xfrm>
            <a:off x="5278423" y="4226024"/>
            <a:ext cx="2893977" cy="361950"/>
            <a:chOff x="0" y="125"/>
            <a:chExt cx="4586" cy="608"/>
          </a:xfrm>
        </p:grpSpPr>
        <p:sp>
          <p:nvSpPr>
            <p:cNvPr id="23" name="Rectangle 22"/>
            <p:cNvSpPr>
              <a:spLocks/>
            </p:cNvSpPr>
            <p:nvPr/>
          </p:nvSpPr>
          <p:spPr bwMode="auto">
            <a:xfrm>
              <a:off x="836" y="147"/>
              <a:ext cx="375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ES" sz="1100" dirty="0" smtClean="0">
                  <a:solidFill>
                    <a:schemeClr val="tx1"/>
                  </a:solidFill>
                  <a:latin typeface="Lato Light" charset="0"/>
                  <a:ea typeface="ＭＳ Ｐゴシック" charset="0"/>
                  <a:cs typeface="Lato Light" charset="0"/>
                  <a:sym typeface="Lato Light" charset="0"/>
                </a:rPr>
                <a:t>Se puede combinar programación de Processing con Java puro.</a:t>
              </a:r>
              <a:endParaRPr lang="es-MX" sz="1100" dirty="0">
                <a:solidFill>
                  <a:schemeClr val="tx1"/>
                </a:solidFill>
                <a:latin typeface="Lato Light" charset="0"/>
                <a:ea typeface="ＭＳ Ｐゴシック" charset="0"/>
                <a:cs typeface="Lato Light" charset="0"/>
                <a:sym typeface="Lato Light" charset="0"/>
              </a:endParaRPr>
            </a:p>
          </p:txBody>
        </p:sp>
        <p:grpSp>
          <p:nvGrpSpPr>
            <p:cNvPr id="24" name="Group 23"/>
            <p:cNvGrpSpPr>
              <a:grpSpLocks/>
            </p:cNvGrpSpPr>
            <p:nvPr/>
          </p:nvGrpSpPr>
          <p:grpSpPr bwMode="auto">
            <a:xfrm>
              <a:off x="0" y="125"/>
              <a:ext cx="744" cy="608"/>
              <a:chOff x="0" y="0"/>
              <a:chExt cx="744" cy="607"/>
            </a:xfrm>
          </p:grpSpPr>
          <p:sp>
            <p:nvSpPr>
              <p:cNvPr id="25" name="Oval 24"/>
              <p:cNvSpPr>
                <a:spLocks/>
              </p:cNvSpPr>
              <p:nvPr/>
            </p:nvSpPr>
            <p:spPr bwMode="auto">
              <a:xfrm>
                <a:off x="114" y="22"/>
                <a:ext cx="530" cy="538"/>
              </a:xfrm>
              <a:prstGeom prst="ellipse">
                <a:avLst/>
              </a:prstGeom>
              <a:solidFill>
                <a:schemeClr val="tx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6" name="Rectangle 25"/>
              <p:cNvSpPr>
                <a:spLocks/>
              </p:cNvSpPr>
              <p:nvPr/>
            </p:nvSpPr>
            <p:spPr bwMode="auto">
              <a:xfrm>
                <a:off x="0" y="0"/>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r>
                  <a:rPr lang="en-US" sz="1900" dirty="0" smtClean="0">
                    <a:solidFill>
                      <a:srgbClr val="FFFFFF"/>
                    </a:solidFill>
                    <a:latin typeface="Bebas Neue" charset="0"/>
                    <a:ea typeface="ＭＳ Ｐゴシック" charset="0"/>
                    <a:cs typeface="Bebas Neue" charset="0"/>
                    <a:sym typeface="Bebas Neue" charset="0"/>
                  </a:rPr>
                  <a:t>4</a:t>
                </a:r>
                <a:endParaRPr lang="en-US" sz="1900" dirty="0">
                  <a:solidFill>
                    <a:srgbClr val="FFFFFF"/>
                  </a:solidFill>
                  <a:latin typeface="Bebas Neue" charset="0"/>
                  <a:ea typeface="ＭＳ Ｐゴシック" charset="0"/>
                  <a:cs typeface="Bebas Neue" charset="0"/>
                  <a:sym typeface="Bebas Neue" charset="0"/>
                </a:endParaRPr>
              </a:p>
            </p:txBody>
          </p:sp>
        </p:grpSp>
      </p:grpSp>
      <p:grpSp>
        <p:nvGrpSpPr>
          <p:cNvPr id="2" name="1 Grupo"/>
          <p:cNvGrpSpPr/>
          <p:nvPr/>
        </p:nvGrpSpPr>
        <p:grpSpPr>
          <a:xfrm>
            <a:off x="949126" y="570933"/>
            <a:ext cx="2840436" cy="2273247"/>
            <a:chOff x="4919563" y="1995686"/>
            <a:chExt cx="3900909" cy="3121960"/>
          </a:xfrm>
        </p:grpSpPr>
        <p:pic>
          <p:nvPicPr>
            <p:cNvPr id="27" name="Picture 4" descr="http://lawrencematthew.files.wordpress.com/2011/08/scopechartsmall1.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516216" y="1995686"/>
              <a:ext cx="2304256" cy="22616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hyperritual.com/img/portfolio/fbl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563" y="2526388"/>
              <a:ext cx="2172717" cy="16295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ee.columbia.edu/~dpwe/resources/Processing/Oscillosco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669" y="4083918"/>
              <a:ext cx="2370683" cy="1033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597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6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923678"/>
            <a:ext cx="4137200" cy="104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Eventos </a:t>
            </a:r>
          </a:p>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del </a:t>
            </a:r>
            <a:r>
              <a:rPr lang="es-MX" sz="3800" dirty="0" smtClean="0">
                <a:solidFill>
                  <a:schemeClr val="accent2"/>
                </a:solidFill>
                <a:latin typeface="Bebas Neue" charset="0"/>
                <a:ea typeface="ＭＳ Ｐゴシック" charset="0"/>
                <a:cs typeface="Bebas Neue" charset="0"/>
                <a:sym typeface="Bebas Neue" charset="0"/>
              </a:rPr>
              <a:t>Teclado</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1691680" y="3123406"/>
            <a:ext cx="5760640" cy="14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lnSpc>
                <a:spcPct val="110000"/>
              </a:lnSpc>
            </a:pPr>
            <a:r>
              <a:rPr lang="es-MX" sz="1100" dirty="0" smtClean="0">
                <a:solidFill>
                  <a:srgbClr val="4D4D4D"/>
                </a:solidFill>
                <a:latin typeface="Lato Light" charset="0"/>
                <a:ea typeface="ＭＳ Ｐゴシック" charset="0"/>
                <a:cs typeface="Lato Light" charset="0"/>
                <a:sym typeface="Lato Light" charset="0"/>
              </a:rPr>
              <a:t>Al igual que los eventos de mouse, es posible también detectar distintos eventos del teclado, lo que nos puede permitir tener mayor interacción con la tarjeta Galileo. Algunos de las acciones o eventos que podemos detectar es la presión de alguna tecla, determinar la tecla presionada, discriminar entre letras mayúsculas o minúsculas, entre otras cosas.</a:t>
            </a:r>
            <a:endParaRPr lang="es-ES"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pic>
        <p:nvPicPr>
          <p:cNvPr id="1026" name="Picture 2" descr="C:\Users\Control 9\Google Drive\GALILEO Personal Work\Curso Galileo\Processing\KYBAC260-USBBLKSP 2-spanish.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4" t="6303" r="1468" b="6727"/>
          <a:stretch/>
        </p:blipFill>
        <p:spPr bwMode="auto">
          <a:xfrm>
            <a:off x="355018" y="483518"/>
            <a:ext cx="385694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70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53005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Tecla</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Presionada</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2411760" y="1567086"/>
            <a:ext cx="4680520" cy="28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ES" sz="1100" dirty="0" smtClean="0">
                <a:solidFill>
                  <a:srgbClr val="4D4D4D"/>
                </a:solidFill>
                <a:latin typeface="Lato Light" charset="0"/>
                <a:ea typeface="ＭＳ Ｐゴシック" charset="0"/>
                <a:cs typeface="Lato Light" charset="0"/>
                <a:sym typeface="Lato Light" charset="0"/>
              </a:rPr>
              <a:t>Processing nos proporciona una función que es llamada cada vez que una tecla es presionada:</a:t>
            </a:r>
          </a:p>
          <a:p>
            <a:pPr algn="l"/>
            <a:endParaRPr lang="es-ES" sz="1100" dirty="0">
              <a:solidFill>
                <a:srgbClr val="4D4D4D"/>
              </a:solidFill>
              <a:latin typeface="Lato Light" charset="0"/>
              <a:ea typeface="ＭＳ Ｐゴシック" charset="0"/>
              <a:cs typeface="Lato Light" charset="0"/>
              <a:sym typeface="Lato Light" charset="0"/>
            </a:endParaRPr>
          </a:p>
          <a:p>
            <a:pPr algn="l"/>
            <a:endParaRPr lang="es-ES" sz="1100" dirty="0" smtClean="0">
              <a:solidFill>
                <a:srgbClr val="4D4D4D"/>
              </a:solidFill>
              <a:latin typeface="Lato Light" charset="0"/>
              <a:ea typeface="ＭＳ Ｐゴシック" charset="0"/>
              <a:cs typeface="Lato Light" charset="0"/>
              <a:sym typeface="Lato Light" charset="0"/>
            </a:endParaRPr>
          </a:p>
          <a:p>
            <a:pPr algn="l"/>
            <a:endParaRPr lang="es-ES" sz="1100" dirty="0">
              <a:solidFill>
                <a:srgbClr val="4D4D4D"/>
              </a:solidFill>
              <a:latin typeface="Lato Light" charset="0"/>
              <a:ea typeface="ＭＳ Ｐゴシック" charset="0"/>
              <a:cs typeface="Lato Light" charset="0"/>
              <a:sym typeface="Lato Light" charset="0"/>
            </a:endParaRPr>
          </a:p>
          <a:p>
            <a:pPr algn="l"/>
            <a:endParaRPr lang="es-ES" sz="1100" dirty="0" smtClean="0">
              <a:solidFill>
                <a:srgbClr val="4D4D4D"/>
              </a:solidFill>
              <a:latin typeface="Lato Light" charset="0"/>
              <a:ea typeface="ＭＳ Ｐゴシック" charset="0"/>
              <a:cs typeface="Lato Light" charset="0"/>
              <a:sym typeface="Lato Light" charset="0"/>
            </a:endParaRPr>
          </a:p>
          <a:p>
            <a:pPr algn="l"/>
            <a:endParaRPr lang="es-ES" sz="1100" dirty="0">
              <a:solidFill>
                <a:srgbClr val="4D4D4D"/>
              </a:solidFill>
              <a:latin typeface="Lato Light" charset="0"/>
              <a:ea typeface="ＭＳ Ｐゴシック" charset="0"/>
              <a:cs typeface="Lato Light" charset="0"/>
              <a:sym typeface="Lato Light" charset="0"/>
            </a:endParaRPr>
          </a:p>
          <a:p>
            <a:pPr algn="l"/>
            <a:r>
              <a:rPr lang="es-ES" sz="1100" dirty="0" smtClean="0">
                <a:solidFill>
                  <a:srgbClr val="4D4D4D"/>
                </a:solidFill>
                <a:latin typeface="Lato Light" charset="0"/>
                <a:ea typeface="ＭＳ Ｐゴシック" charset="0"/>
                <a:cs typeface="Lato Light" charset="0"/>
                <a:sym typeface="Lato Light" charset="0"/>
              </a:rPr>
              <a:t>Dentro de esta función podemos colocar todo el código que queremos que se ejecute cada vez cualquier tecla sea presionada, sin embargo aún no distinguimos específicamente cuál tecla se presionó.</a:t>
            </a:r>
            <a:endParaRPr lang="es-MX" sz="1100" dirty="0" smtClean="0">
              <a:solidFill>
                <a:srgbClr val="4D4D4D"/>
              </a:solidFill>
              <a:latin typeface="Lato Light" charset="0"/>
              <a:ea typeface="ＭＳ Ｐゴシック" charset="0"/>
              <a:cs typeface="Lato Light" charset="0"/>
              <a:sym typeface="Lato Light" charset="0"/>
            </a:endParaRP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
        <p:nvSpPr>
          <p:cNvPr id="34" name="TextBox 1"/>
          <p:cNvSpPr txBox="1"/>
          <p:nvPr/>
        </p:nvSpPr>
        <p:spPr>
          <a:xfrm>
            <a:off x="3852575" y="2572911"/>
            <a:ext cx="1713931" cy="430887"/>
          </a:xfrm>
          <a:prstGeom prst="rect">
            <a:avLst/>
          </a:prstGeom>
          <a:noFill/>
        </p:spPr>
        <p:txBody>
          <a:bodyPr wrap="none" rtlCol="0">
            <a:spAutoFit/>
          </a:bodyPr>
          <a:lstStyle/>
          <a:p>
            <a:pPr algn="l"/>
            <a:r>
              <a:rPr lang="en-US" sz="1100" dirty="0" smtClean="0">
                <a:solidFill>
                  <a:srgbClr val="8000FF"/>
                </a:solidFill>
                <a:highlight>
                  <a:srgbClr val="FFFFFF"/>
                </a:highlight>
                <a:latin typeface="Courier New"/>
              </a:rPr>
              <a:t>void</a:t>
            </a:r>
            <a:r>
              <a:rPr lang="en-US" sz="1100" dirty="0" smtClean="0">
                <a:highlight>
                  <a:srgbClr val="FFFFFF"/>
                </a:highlight>
                <a:latin typeface="Courier New"/>
              </a:rPr>
              <a:t> </a:t>
            </a:r>
            <a:r>
              <a:rPr lang="en-US" sz="1100" dirty="0" err="1">
                <a:highlight>
                  <a:srgbClr val="FFFFFF"/>
                </a:highlight>
                <a:latin typeface="Courier New"/>
              </a:rPr>
              <a:t>keyPressed</a:t>
            </a:r>
            <a:r>
              <a:rPr lang="en-US" sz="1100" b="1" dirty="0" smtClean="0">
                <a:solidFill>
                  <a:srgbClr val="000080"/>
                </a:solidFill>
                <a:highlight>
                  <a:srgbClr val="FFFFFF"/>
                </a:highlight>
                <a:latin typeface="Courier New"/>
              </a:rPr>
              <a:t>()</a:t>
            </a:r>
            <a:r>
              <a:rPr lang="es-MX" sz="1100" b="1" dirty="0" smtClean="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smtClean="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spTree>
    <p:extLst>
      <p:ext uri="{BB962C8B-B14F-4D97-AF65-F5344CB8AC3E}">
        <p14:creationId xmlns:p14="http://schemas.microsoft.com/office/powerpoint/2010/main" val="70252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err="1" smtClean="0">
                <a:solidFill>
                  <a:schemeClr val="tx1"/>
                </a:solidFill>
                <a:latin typeface="Bebas Neue" charset="0"/>
                <a:ea typeface="ＭＳ Ｐゴシック" charset="0"/>
                <a:cs typeface="Bebas Neue" charset="0"/>
                <a:sym typeface="Bebas Neue" charset="0"/>
              </a:rPr>
              <a:t>anykey.pde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1235039" y="1491630"/>
            <a:ext cx="2138727" cy="3139321"/>
          </a:xfrm>
          <a:prstGeom prst="rect">
            <a:avLst/>
          </a:prstGeom>
          <a:noFill/>
        </p:spPr>
        <p:txBody>
          <a:bodyPr wrap="none" rtlCol="0">
            <a:spAutoFit/>
          </a:bodyPr>
          <a:lstStyle/>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r</a:t>
            </a:r>
            <a:r>
              <a:rPr lang="en-US" sz="1100" b="1" dirty="0" err="1">
                <a:solidFill>
                  <a:srgbClr val="000080"/>
                </a:solidFill>
                <a:highlight>
                  <a:srgbClr val="FFFFFF"/>
                </a:highlight>
                <a:latin typeface="Courier New"/>
              </a:rPr>
              <a:t>,</a:t>
            </a:r>
            <a:r>
              <a:rPr lang="en-US" sz="1100" dirty="0" err="1">
                <a:highlight>
                  <a:srgbClr val="FFFFFF"/>
                </a:highlight>
                <a:latin typeface="Courier New"/>
              </a:rPr>
              <a:t>g</a:t>
            </a:r>
            <a:r>
              <a:rPr lang="en-US" sz="1100" b="1" dirty="0" err="1">
                <a:solidFill>
                  <a:srgbClr val="000080"/>
                </a:solidFill>
                <a:highlight>
                  <a:srgbClr val="FFFFFF"/>
                </a:highlight>
                <a:latin typeface="Courier New"/>
              </a:rPr>
              <a:t>,</a:t>
            </a:r>
            <a:r>
              <a:rPr lang="en-US" sz="1100" dirty="0" err="1">
                <a:highlight>
                  <a:srgbClr val="FFFFFF"/>
                </a:highlight>
                <a:latin typeface="Courier New"/>
              </a:rPr>
              <a:t>b</a:t>
            </a:r>
            <a:r>
              <a:rPr lang="en-US" sz="1100" b="1" dirty="0" smtClean="0">
                <a:solidFill>
                  <a:srgbClr val="000080"/>
                </a:solidFill>
                <a:highlight>
                  <a:srgbClr val="FFFFFF"/>
                </a:highlight>
                <a:latin typeface="Courier New"/>
              </a:rPr>
              <a:t>;</a:t>
            </a: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size</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600</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600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r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g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b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smtClean="0">
                <a:solidFill>
                  <a:srgbClr val="000080"/>
                </a:solidFill>
                <a:highlight>
                  <a:srgbClr val="FFFFFF"/>
                </a:highlight>
                <a:latin typeface="Courier New"/>
              </a:rPr>
              <a:t>}</a:t>
            </a: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background</a:t>
            </a:r>
            <a:r>
              <a:rPr lang="en-US" sz="1100" b="1" dirty="0" smtClean="0">
                <a:solidFill>
                  <a:srgbClr val="000080"/>
                </a:solidFill>
                <a:highlight>
                  <a:srgbClr val="FFFFFF"/>
                </a:highlight>
                <a:latin typeface="Courier New"/>
              </a:rPr>
              <a:t>(</a:t>
            </a:r>
            <a:r>
              <a:rPr lang="en-US" sz="1100" dirty="0" err="1" smtClean="0">
                <a:highlight>
                  <a:srgbClr val="FFFFFF"/>
                </a:highlight>
                <a:latin typeface="Courier New"/>
              </a:rPr>
              <a:t>r</a:t>
            </a:r>
            <a:r>
              <a:rPr lang="en-US" sz="1100" b="1" dirty="0" err="1" smtClean="0">
                <a:solidFill>
                  <a:srgbClr val="000080"/>
                </a:solidFill>
                <a:highlight>
                  <a:srgbClr val="FFFFFF"/>
                </a:highlight>
                <a:latin typeface="Courier New"/>
              </a:rPr>
              <a:t>,</a:t>
            </a:r>
            <a:r>
              <a:rPr lang="en-US" sz="1100" dirty="0" err="1" smtClean="0">
                <a:highlight>
                  <a:srgbClr val="FFFFFF"/>
                </a:highlight>
                <a:latin typeface="Courier New"/>
              </a:rPr>
              <a:t>g</a:t>
            </a:r>
            <a:r>
              <a:rPr lang="en-US" sz="1100" b="1" dirty="0" err="1" smtClean="0">
                <a:solidFill>
                  <a:srgbClr val="000080"/>
                </a:solidFill>
                <a:highlight>
                  <a:srgbClr val="FFFFFF"/>
                </a:highlight>
                <a:latin typeface="Courier New"/>
              </a:rPr>
              <a:t>,</a:t>
            </a:r>
            <a:r>
              <a:rPr lang="en-US" sz="1100" dirty="0" err="1" smtClean="0">
                <a:highlight>
                  <a:srgbClr val="FFFFFF"/>
                </a:highlight>
                <a:latin typeface="Courier New"/>
              </a:rPr>
              <a:t>b</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smtClean="0">
                <a:solidFill>
                  <a:srgbClr val="000080"/>
                </a:solidFill>
                <a:highlight>
                  <a:srgbClr val="FFFFFF"/>
                </a:highlight>
                <a:latin typeface="Courier New"/>
              </a:rPr>
              <a:t>}</a:t>
            </a: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keyPressed</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r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err="1">
                <a:solidFill>
                  <a:srgbClr val="8000FF"/>
                </a:solidFill>
                <a:highlight>
                  <a:srgbClr val="FFFFFF"/>
                </a:highlight>
                <a:latin typeface="Courier New"/>
              </a:rPr>
              <a:t>int</a:t>
            </a:r>
            <a:r>
              <a:rPr lang="en-US" sz="1100" b="1" dirty="0">
                <a:solidFill>
                  <a:srgbClr val="000080"/>
                </a:solidFill>
                <a:highlight>
                  <a:srgbClr val="FFFFFF"/>
                </a:highlight>
                <a:latin typeface="Courier New"/>
              </a:rPr>
              <a:t>(</a:t>
            </a:r>
            <a:r>
              <a:rPr lang="en-US" sz="1100" dirty="0">
                <a:highlight>
                  <a:srgbClr val="FFFFFF"/>
                </a:highlight>
                <a:latin typeface="Courier New"/>
              </a:rPr>
              <a:t>random</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256</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smtClean="0">
                <a:highlight>
                  <a:srgbClr val="FFFFFF"/>
                </a:highlight>
                <a:latin typeface="Courier New"/>
              </a:rPr>
              <a:t>  g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err="1">
                <a:solidFill>
                  <a:srgbClr val="8000FF"/>
                </a:solidFill>
                <a:highlight>
                  <a:srgbClr val="FFFFFF"/>
                </a:highlight>
                <a:latin typeface="Courier New"/>
              </a:rPr>
              <a:t>int</a:t>
            </a:r>
            <a:r>
              <a:rPr lang="en-US" sz="1100" b="1" dirty="0">
                <a:solidFill>
                  <a:srgbClr val="000080"/>
                </a:solidFill>
                <a:highlight>
                  <a:srgbClr val="FFFFFF"/>
                </a:highlight>
                <a:latin typeface="Courier New"/>
              </a:rPr>
              <a:t>(</a:t>
            </a:r>
            <a:r>
              <a:rPr lang="en-US" sz="1100" dirty="0">
                <a:highlight>
                  <a:srgbClr val="FFFFFF"/>
                </a:highlight>
                <a:latin typeface="Courier New"/>
              </a:rPr>
              <a:t>random</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256</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s-MX" sz="1100" dirty="0" smtClean="0">
                <a:highlight>
                  <a:srgbClr val="FFFFFF"/>
                </a:highlight>
                <a:latin typeface="Courier New"/>
              </a:rPr>
              <a:t>  b </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err="1">
                <a:solidFill>
                  <a:srgbClr val="8000FF"/>
                </a:solidFill>
                <a:highlight>
                  <a:srgbClr val="FFFFFF"/>
                </a:highlight>
                <a:latin typeface="Courier New"/>
              </a:rPr>
              <a:t>int</a:t>
            </a:r>
            <a:r>
              <a:rPr lang="es-MX" sz="1100" b="1" dirty="0">
                <a:solidFill>
                  <a:srgbClr val="000080"/>
                </a:solidFill>
                <a:highlight>
                  <a:srgbClr val="FFFFFF"/>
                </a:highlight>
                <a:latin typeface="Courier New"/>
              </a:rPr>
              <a:t>(</a:t>
            </a:r>
            <a:r>
              <a:rPr lang="es-MX" sz="1100" dirty="0" err="1">
                <a:highlight>
                  <a:srgbClr val="FFFFFF"/>
                </a:highlight>
                <a:latin typeface="Courier New"/>
              </a:rPr>
              <a:t>random</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256</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spTree>
    <p:extLst>
      <p:ext uri="{BB962C8B-B14F-4D97-AF65-F5344CB8AC3E}">
        <p14:creationId xmlns:p14="http://schemas.microsoft.com/office/powerpoint/2010/main" val="396958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89009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Detectando</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la Tecla Presionada</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
        <p:nvSpPr>
          <p:cNvPr id="33" name="Rectangle 2"/>
          <p:cNvSpPr>
            <a:spLocks/>
          </p:cNvSpPr>
          <p:nvPr/>
        </p:nvSpPr>
        <p:spPr bwMode="auto">
          <a:xfrm>
            <a:off x="1691680" y="1741698"/>
            <a:ext cx="6480720" cy="39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a:r>
              <a:rPr lang="es-MX" sz="1100" dirty="0" smtClean="0">
                <a:solidFill>
                  <a:srgbClr val="4D4D4D"/>
                </a:solidFill>
                <a:latin typeface="Lato Light" charset="0"/>
                <a:ea typeface="ＭＳ Ｐゴシック" charset="0"/>
                <a:cs typeface="Lato Light" charset="0"/>
                <a:sym typeface="Lato Light" charset="0"/>
              </a:rPr>
              <a:t>Como ya vimos, cada que presionamos una tecla, la función </a:t>
            </a:r>
            <a:r>
              <a:rPr lang="es-MX" sz="1100" dirty="0" err="1" smtClean="0">
                <a:solidFill>
                  <a:srgbClr val="4D4D4D"/>
                </a:solidFill>
                <a:latin typeface="Lato Light" charset="0"/>
                <a:ea typeface="ＭＳ Ｐゴシック" charset="0"/>
                <a:cs typeface="Lato Light" charset="0"/>
                <a:sym typeface="Lato Light" charset="0"/>
              </a:rPr>
              <a:t>keyPressed</a:t>
            </a:r>
            <a:r>
              <a:rPr lang="es-MX" sz="1100" dirty="0" smtClean="0">
                <a:solidFill>
                  <a:srgbClr val="4D4D4D"/>
                </a:solidFill>
                <a:latin typeface="Lato Light" charset="0"/>
                <a:ea typeface="ＭＳ Ｐゴシック" charset="0"/>
                <a:cs typeface="Lato Light" charset="0"/>
                <a:sym typeface="Lato Light" charset="0"/>
              </a:rPr>
              <a:t>() es llamada. Además, la información acerca de ´cuál es la tecla presionada es almacenada en una variable llamada «</a:t>
            </a:r>
            <a:r>
              <a:rPr lang="es-MX" sz="1100" dirty="0" err="1" smtClean="0">
                <a:solidFill>
                  <a:srgbClr val="4D4D4D"/>
                </a:solidFill>
                <a:latin typeface="Lato Light" charset="0"/>
                <a:ea typeface="ＭＳ Ｐゴシック" charset="0"/>
                <a:cs typeface="Lato Light" charset="0"/>
                <a:sym typeface="Lato Light" charset="0"/>
              </a:rPr>
              <a:t>key</a:t>
            </a:r>
            <a:r>
              <a:rPr lang="es-MX" sz="1100" dirty="0" smtClean="0">
                <a:solidFill>
                  <a:srgbClr val="4D4D4D"/>
                </a:solidFill>
                <a:latin typeface="Lato Light" charset="0"/>
                <a:ea typeface="ＭＳ Ｐゴシック" charset="0"/>
                <a:cs typeface="Lato Light" charset="0"/>
                <a:sym typeface="Lato Light" charset="0"/>
              </a:rPr>
              <a:t>».</a:t>
            </a:r>
          </a:p>
          <a:p>
            <a:pPr algn="l"/>
            <a:endParaRPr lang="es-ES" sz="1100" dirty="0" smtClean="0">
              <a:solidFill>
                <a:srgbClr val="4D4D4D"/>
              </a:solidFill>
              <a:latin typeface="Lato Light" charset="0"/>
              <a:ea typeface="ＭＳ Ｐゴシック" charset="0"/>
              <a:cs typeface="Lato Light" charset="0"/>
              <a:sym typeface="Lato Light" charset="0"/>
            </a:endParaRPr>
          </a:p>
          <a:p>
            <a:pPr algn="l"/>
            <a:endParaRPr lang="es-ES" sz="1100" dirty="0">
              <a:solidFill>
                <a:srgbClr val="4D4D4D"/>
              </a:solidFill>
              <a:latin typeface="Lato Light" charset="0"/>
              <a:ea typeface="ＭＳ Ｐゴシック" charset="0"/>
              <a:cs typeface="Lato Light" charset="0"/>
              <a:sym typeface="Lato Light" charset="0"/>
            </a:endParaRPr>
          </a:p>
        </p:txBody>
      </p:sp>
      <p:sp>
        <p:nvSpPr>
          <p:cNvPr id="6" name="TextBox 1"/>
          <p:cNvSpPr txBox="1"/>
          <p:nvPr/>
        </p:nvSpPr>
        <p:spPr>
          <a:xfrm>
            <a:off x="3923928" y="2442830"/>
            <a:ext cx="1713931" cy="1615827"/>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keyPressed</a:t>
            </a:r>
            <a:r>
              <a:rPr lang="en-US" sz="1100" b="1" dirty="0" smtClean="0">
                <a:solidFill>
                  <a:srgbClr val="000080"/>
                </a:solidFill>
                <a:highlight>
                  <a:srgbClr val="FFFFFF"/>
                </a:highlight>
                <a:latin typeface="Courier New"/>
              </a:rPr>
              <a:t>()</a:t>
            </a:r>
            <a:r>
              <a:rPr lang="es-MX" sz="1100" b="1" dirty="0" smtClean="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smtClean="0">
                <a:highlight>
                  <a:srgbClr val="FFFFFF"/>
                </a:highlight>
                <a:latin typeface="Courier New"/>
              </a:rPr>
              <a:t>  </a:t>
            </a:r>
            <a:r>
              <a:rPr lang="es-MX" sz="1100" dirty="0" err="1" smtClean="0">
                <a:highlight>
                  <a:srgbClr val="FFFFFF"/>
                </a:highlight>
                <a:latin typeface="Courier New"/>
              </a:rPr>
              <a:t>println</a:t>
            </a:r>
            <a:r>
              <a:rPr lang="es-MX" sz="1100" b="1" dirty="0" smtClean="0">
                <a:solidFill>
                  <a:srgbClr val="000080"/>
                </a:solidFill>
                <a:highlight>
                  <a:srgbClr val="FFFFFF"/>
                </a:highlight>
                <a:latin typeface="Courier New"/>
              </a:rPr>
              <a:t>(</a:t>
            </a:r>
            <a:r>
              <a:rPr lang="es-MX" sz="1100" dirty="0" err="1" smtClean="0">
                <a:highlight>
                  <a:srgbClr val="FFFFFF"/>
                </a:highlight>
                <a:latin typeface="Courier New"/>
              </a:rPr>
              <a:t>key</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spTree>
    <p:extLst>
      <p:ext uri="{BB962C8B-B14F-4D97-AF65-F5344CB8AC3E}">
        <p14:creationId xmlns:p14="http://schemas.microsoft.com/office/powerpoint/2010/main" val="3554184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err="1" smtClean="0">
                <a:solidFill>
                  <a:schemeClr val="tx1"/>
                </a:solidFill>
                <a:latin typeface="Bebas Neue" charset="0"/>
                <a:ea typeface="ＭＳ Ｐゴシック" charset="0"/>
                <a:cs typeface="Bebas Neue" charset="0"/>
                <a:sym typeface="Bebas Neue" charset="0"/>
              </a:rPr>
              <a:t>rgbkey.pde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571127" y="771550"/>
            <a:ext cx="1883849" cy="2292935"/>
          </a:xfrm>
          <a:prstGeom prst="rect">
            <a:avLst/>
          </a:prstGeom>
          <a:noFill/>
        </p:spPr>
        <p:txBody>
          <a:bodyPr wrap="none" rtlCol="0">
            <a:spAutoFit/>
          </a:bodyPr>
          <a:lstStyle/>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r</a:t>
            </a:r>
            <a:r>
              <a:rPr lang="en-US" sz="1100" b="1" dirty="0" err="1">
                <a:solidFill>
                  <a:srgbClr val="000080"/>
                </a:solidFill>
                <a:highlight>
                  <a:srgbClr val="FFFFFF"/>
                </a:highlight>
                <a:latin typeface="Courier New"/>
              </a:rPr>
              <a:t>,</a:t>
            </a:r>
            <a:r>
              <a:rPr lang="en-US" sz="1100" dirty="0" err="1">
                <a:highlight>
                  <a:srgbClr val="FFFFFF"/>
                </a:highlight>
                <a:latin typeface="Courier New"/>
              </a:rPr>
              <a:t>g</a:t>
            </a:r>
            <a:r>
              <a:rPr lang="en-US" sz="1100" b="1" dirty="0" err="1">
                <a:solidFill>
                  <a:srgbClr val="000080"/>
                </a:solidFill>
                <a:highlight>
                  <a:srgbClr val="FFFFFF"/>
                </a:highlight>
                <a:latin typeface="Courier New"/>
              </a:rPr>
              <a:t>,</a:t>
            </a:r>
            <a:r>
              <a:rPr lang="en-US" sz="1100" dirty="0" err="1">
                <a:highlight>
                  <a:srgbClr val="FFFFFF"/>
                </a:highlight>
                <a:latin typeface="Courier New"/>
              </a:rPr>
              <a:t>b</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size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600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600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r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g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err="1">
                <a:highlight>
                  <a:srgbClr val="FFFFFF"/>
                </a:highlight>
                <a:latin typeface="Courier New"/>
              </a:rPr>
              <a:t>r</a:t>
            </a:r>
            <a:r>
              <a:rPr lang="en-US" sz="1100" b="1" dirty="0" err="1">
                <a:solidFill>
                  <a:srgbClr val="000080"/>
                </a:solidFill>
                <a:highlight>
                  <a:srgbClr val="FFFFFF"/>
                </a:highlight>
                <a:latin typeface="Courier New"/>
              </a:rPr>
              <a:t>,</a:t>
            </a:r>
            <a:r>
              <a:rPr lang="en-US" sz="1100" dirty="0" err="1">
                <a:highlight>
                  <a:srgbClr val="FFFFFF"/>
                </a:highlight>
                <a:latin typeface="Courier New"/>
              </a:rPr>
              <a:t>g</a:t>
            </a:r>
            <a:r>
              <a:rPr lang="en-US" sz="1100" b="1" dirty="0" err="1">
                <a:solidFill>
                  <a:srgbClr val="000080"/>
                </a:solidFill>
                <a:highlight>
                  <a:srgbClr val="FFFFFF"/>
                </a:highlight>
                <a:latin typeface="Courier New"/>
              </a:rPr>
              <a:t>,</a:t>
            </a:r>
            <a:r>
              <a:rPr lang="en-US" sz="1100" dirty="0" err="1">
                <a:highlight>
                  <a:srgbClr val="FFFFFF"/>
                </a:highlight>
                <a:latin typeface="Courier New"/>
              </a:rPr>
              <a:t>b</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p:txBody>
      </p:sp>
      <p:sp>
        <p:nvSpPr>
          <p:cNvPr id="5" name="TextBox 1"/>
          <p:cNvSpPr txBox="1"/>
          <p:nvPr/>
        </p:nvSpPr>
        <p:spPr>
          <a:xfrm>
            <a:off x="2599657" y="1231539"/>
            <a:ext cx="1713931" cy="3816429"/>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keyPressed</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switch</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key</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case</a:t>
            </a:r>
            <a:r>
              <a:rPr lang="en-US" sz="1100" dirty="0">
                <a:highlight>
                  <a:srgbClr val="FFFFFF"/>
                </a:highlight>
                <a:latin typeface="Courier New"/>
              </a:rPr>
              <a:t> </a:t>
            </a:r>
            <a:r>
              <a:rPr lang="en-US" sz="1100" dirty="0">
                <a:solidFill>
                  <a:srgbClr val="808080"/>
                </a:solidFill>
                <a:highlight>
                  <a:srgbClr val="FFFFFF"/>
                </a:highlight>
                <a:latin typeface="Courier New"/>
              </a:rPr>
              <a:t>'r'</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r</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g</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break</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case</a:t>
            </a:r>
            <a:r>
              <a:rPr lang="en-US" sz="1100" dirty="0">
                <a:highlight>
                  <a:srgbClr val="FFFFFF"/>
                </a:highlight>
                <a:latin typeface="Courier New"/>
              </a:rPr>
              <a:t> </a:t>
            </a:r>
            <a:r>
              <a:rPr lang="en-US" sz="1100" dirty="0">
                <a:solidFill>
                  <a:srgbClr val="808080"/>
                </a:solidFill>
                <a:highlight>
                  <a:srgbClr val="FFFFFF"/>
                </a:highlight>
                <a:latin typeface="Courier New"/>
              </a:rPr>
              <a:t>'g'</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r</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g</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break</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case</a:t>
            </a:r>
            <a:r>
              <a:rPr lang="en-US" sz="1100" dirty="0">
                <a:highlight>
                  <a:srgbClr val="FFFFFF"/>
                </a:highlight>
                <a:latin typeface="Courier New"/>
              </a:rPr>
              <a:t> </a:t>
            </a:r>
            <a:r>
              <a:rPr lang="en-US" sz="1100" dirty="0">
                <a:solidFill>
                  <a:srgbClr val="808080"/>
                </a:solidFill>
                <a:highlight>
                  <a:srgbClr val="FFFFFF"/>
                </a:highlight>
                <a:latin typeface="Courier New"/>
              </a:rPr>
              <a:t>'b'</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r</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g</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break</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default</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s-MX" sz="1100" b="1" dirty="0">
                <a:solidFill>
                  <a:srgbClr val="0000FF"/>
                </a:solidFill>
                <a:highlight>
                  <a:srgbClr val="FFFFFF"/>
                </a:highlight>
                <a:latin typeface="Courier New"/>
              </a:rPr>
              <a:t>break</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n-US" sz="1100" dirty="0">
              <a:highlight>
                <a:srgbClr val="FFFFFF"/>
              </a:highlight>
              <a:latin typeface="Courier New"/>
            </a:endParaRPr>
          </a:p>
        </p:txBody>
      </p:sp>
    </p:spTree>
    <p:extLst>
      <p:ext uri="{BB962C8B-B14F-4D97-AF65-F5344CB8AC3E}">
        <p14:creationId xmlns:p14="http://schemas.microsoft.com/office/powerpoint/2010/main" val="213004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89009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Detectando </a:t>
            </a:r>
          </a:p>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otras </a:t>
            </a:r>
            <a:r>
              <a:rPr lang="es-MX" sz="3600" dirty="0" smtClean="0">
                <a:solidFill>
                  <a:schemeClr val="tx1"/>
                </a:solidFill>
                <a:latin typeface="Bebas Neue" charset="0"/>
                <a:ea typeface="ＭＳ Ｐゴシック" charset="0"/>
                <a:cs typeface="Bebas Neue" charset="0"/>
                <a:sym typeface="Bebas Neue" charset="0"/>
              </a:rPr>
              <a:t>Teclas</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
        <p:nvSpPr>
          <p:cNvPr id="33" name="Rectangle 2"/>
          <p:cNvSpPr>
            <a:spLocks/>
          </p:cNvSpPr>
          <p:nvPr/>
        </p:nvSpPr>
        <p:spPr bwMode="auto">
          <a:xfrm>
            <a:off x="1691680" y="1741697"/>
            <a:ext cx="6480720" cy="126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a:r>
              <a:rPr lang="es-MX" sz="1100" dirty="0" smtClean="0">
                <a:solidFill>
                  <a:srgbClr val="4D4D4D"/>
                </a:solidFill>
                <a:latin typeface="Lato Light" charset="0"/>
                <a:ea typeface="ＭＳ Ｐゴシック" charset="0"/>
                <a:cs typeface="Lato Light" charset="0"/>
                <a:sym typeface="Lato Light" charset="0"/>
              </a:rPr>
              <a:t>En el primer ejemplo de esta sección, pudimos darnos cuenta que hay algunas teclas que no pudimos identificar, y simplemente se imprime un signo ?. Ahora, en el segundo ejemplo imaginemos que queremos detectar cuando las flechas sean presionadas, ¿cómo podemos escribir una tecla de estas dentro de las comillas?</a:t>
            </a:r>
          </a:p>
          <a:p>
            <a:pPr algn="just"/>
            <a:endParaRPr lang="es-ES" sz="1100" dirty="0">
              <a:solidFill>
                <a:srgbClr val="4D4D4D"/>
              </a:solidFill>
              <a:latin typeface="Lato Light" charset="0"/>
              <a:ea typeface="ＭＳ Ｐゴシック" charset="0"/>
              <a:cs typeface="Lato Light" charset="0"/>
              <a:sym typeface="Lato Light" charset="0"/>
            </a:endParaRPr>
          </a:p>
          <a:p>
            <a:pPr algn="just"/>
            <a:r>
              <a:rPr lang="es-ES" sz="1100" dirty="0" smtClean="0">
                <a:solidFill>
                  <a:srgbClr val="4D4D4D"/>
                </a:solidFill>
                <a:latin typeface="Lato Light" charset="0"/>
                <a:ea typeface="ＭＳ Ｐゴシック" charset="0"/>
                <a:cs typeface="Lato Light" charset="0"/>
                <a:sym typeface="Lato Light" charset="0"/>
              </a:rPr>
              <a:t>Para esto, Processing también tiene a nuestra disposición la variable «</a:t>
            </a:r>
            <a:r>
              <a:rPr lang="es-ES" sz="1100" dirty="0" err="1" smtClean="0">
                <a:solidFill>
                  <a:srgbClr val="4D4D4D"/>
                </a:solidFill>
                <a:latin typeface="Lato Light" charset="0"/>
                <a:ea typeface="ＭＳ Ｐゴシック" charset="0"/>
                <a:cs typeface="Lato Light" charset="0"/>
                <a:sym typeface="Lato Light" charset="0"/>
              </a:rPr>
              <a:t>keyCode</a:t>
            </a:r>
            <a:r>
              <a:rPr lang="es-ES" sz="1100" dirty="0" smtClean="0">
                <a:solidFill>
                  <a:srgbClr val="4D4D4D"/>
                </a:solidFill>
                <a:latin typeface="Lato Light" charset="0"/>
                <a:ea typeface="ＭＳ Ｐゴシック" charset="0"/>
                <a:cs typeface="Lato Light" charset="0"/>
                <a:sym typeface="Lato Light" charset="0"/>
              </a:rPr>
              <a:t>» la cual almacena el número ASCII asociado a cada una de estas teclas:</a:t>
            </a:r>
            <a:endParaRPr lang="es-MX" sz="1100" dirty="0" smtClean="0">
              <a:solidFill>
                <a:srgbClr val="4D4D4D"/>
              </a:solidFill>
              <a:latin typeface="Lato Light" charset="0"/>
              <a:ea typeface="ＭＳ Ｐゴシック" charset="0"/>
              <a:cs typeface="Lato Light" charset="0"/>
              <a:sym typeface="Lato Light" charset="0"/>
            </a:endParaRPr>
          </a:p>
          <a:p>
            <a:pPr algn="l"/>
            <a:endParaRPr lang="es-ES" sz="1100" dirty="0" smtClean="0">
              <a:solidFill>
                <a:srgbClr val="4D4D4D"/>
              </a:solidFill>
              <a:latin typeface="Lato Light" charset="0"/>
              <a:ea typeface="ＭＳ Ｐゴシック" charset="0"/>
              <a:cs typeface="Lato Light" charset="0"/>
              <a:sym typeface="Lato Light" charset="0"/>
            </a:endParaRPr>
          </a:p>
          <a:p>
            <a:pPr algn="l"/>
            <a:endParaRPr lang="es-ES" sz="1100" dirty="0">
              <a:solidFill>
                <a:srgbClr val="4D4D4D"/>
              </a:solidFill>
              <a:latin typeface="Lato Light" charset="0"/>
              <a:ea typeface="ＭＳ Ｐゴシック" charset="0"/>
              <a:cs typeface="Lato Light" charset="0"/>
              <a:sym typeface="Lato Light" charset="0"/>
            </a:endParaRPr>
          </a:p>
        </p:txBody>
      </p:sp>
      <p:sp>
        <p:nvSpPr>
          <p:cNvPr id="6" name="TextBox 1"/>
          <p:cNvSpPr txBox="1"/>
          <p:nvPr/>
        </p:nvSpPr>
        <p:spPr>
          <a:xfrm>
            <a:off x="2053030" y="3435846"/>
            <a:ext cx="1798890" cy="600164"/>
          </a:xfrm>
          <a:prstGeom prst="rect">
            <a:avLst/>
          </a:prstGeom>
          <a:noFill/>
        </p:spPr>
        <p:txBody>
          <a:bodyPr wrap="none" rtlCol="0">
            <a:spAutoFit/>
          </a:bodyPr>
          <a:lstStyle/>
          <a:p>
            <a:pPr algn="l"/>
            <a:r>
              <a:rPr lang="en-US" sz="1100" dirty="0" smtClean="0">
                <a:solidFill>
                  <a:srgbClr val="8000FF"/>
                </a:solidFill>
                <a:highlight>
                  <a:srgbClr val="FFFFFF"/>
                </a:highlight>
                <a:latin typeface="Courier New"/>
              </a:rPr>
              <a:t>void</a:t>
            </a:r>
            <a:r>
              <a:rPr lang="en-US" sz="1100" dirty="0" smtClean="0">
                <a:highlight>
                  <a:srgbClr val="FFFFFF"/>
                </a:highlight>
                <a:latin typeface="Courier New"/>
              </a:rPr>
              <a:t> </a:t>
            </a:r>
            <a:r>
              <a:rPr lang="en-US" sz="1100" dirty="0" err="1">
                <a:highlight>
                  <a:srgbClr val="FFFFFF"/>
                </a:highlight>
                <a:latin typeface="Courier New"/>
              </a:rPr>
              <a:t>keyPressed</a:t>
            </a:r>
            <a:r>
              <a:rPr lang="en-US" sz="1100" b="1" dirty="0" smtClean="0">
                <a:solidFill>
                  <a:srgbClr val="000080"/>
                </a:solidFill>
                <a:highlight>
                  <a:srgbClr val="FFFFFF"/>
                </a:highlight>
                <a:latin typeface="Courier New"/>
              </a:rPr>
              <a:t>()</a:t>
            </a:r>
            <a:r>
              <a:rPr lang="es-MX" sz="1100" b="1" dirty="0" smtClean="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smtClean="0">
                <a:highlight>
                  <a:srgbClr val="FFFFFF"/>
                </a:highlight>
                <a:latin typeface="Courier New"/>
              </a:rPr>
              <a:t>  </a:t>
            </a:r>
            <a:r>
              <a:rPr lang="es-MX" sz="1100" dirty="0" err="1" smtClean="0">
                <a:highlight>
                  <a:srgbClr val="FFFFFF"/>
                </a:highlight>
                <a:latin typeface="Courier New"/>
              </a:rPr>
              <a:t>println</a:t>
            </a:r>
            <a:r>
              <a:rPr lang="es-MX" sz="1100" b="1" dirty="0" smtClean="0">
                <a:solidFill>
                  <a:srgbClr val="000080"/>
                </a:solidFill>
                <a:highlight>
                  <a:srgbClr val="FFFFFF"/>
                </a:highlight>
                <a:latin typeface="Courier New"/>
              </a:rPr>
              <a:t>(</a:t>
            </a:r>
            <a:r>
              <a:rPr lang="es-MX" sz="1100" dirty="0" err="1" smtClean="0">
                <a:highlight>
                  <a:srgbClr val="FFFFFF"/>
                </a:highlight>
                <a:latin typeface="Courier New"/>
              </a:rPr>
              <a:t>keyCode</a:t>
            </a:r>
            <a:r>
              <a:rPr lang="es-MX" sz="1100" b="1" dirty="0" smtClean="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pic>
        <p:nvPicPr>
          <p:cNvPr id="2050" name="Picture 2" descr="C:\Users\Control 9\Google Drive\GALILEO Personal Work\Curso Galileo\Processing\arroys.png"/>
          <p:cNvPicPr>
            <a:picLocks noChangeAspect="1" noChangeArrowheads="1"/>
          </p:cNvPicPr>
          <p:nvPr/>
        </p:nvPicPr>
        <p:blipFill rotWithShape="1">
          <a:blip r:embed="rId2">
            <a:extLst>
              <a:ext uri="{28A0092B-C50C-407E-A947-70E740481C1C}">
                <a14:useLocalDpi xmlns:a14="http://schemas.microsoft.com/office/drawing/2010/main" val="0"/>
              </a:ext>
            </a:extLst>
          </a:blip>
          <a:srcRect l="9469" t="28420" r="4050" b="22345"/>
          <a:stretch/>
        </p:blipFill>
        <p:spPr bwMode="auto">
          <a:xfrm>
            <a:off x="5162938" y="3281738"/>
            <a:ext cx="2108719" cy="12005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p:cNvSpPr>
          <p:nvPr/>
        </p:nvSpPr>
        <p:spPr bwMode="auto">
          <a:xfrm>
            <a:off x="4572000" y="3293391"/>
            <a:ext cx="288032"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ES" sz="1100" b="1" dirty="0" smtClean="0">
                <a:solidFill>
                  <a:schemeClr val="tx1"/>
                </a:solidFill>
                <a:latin typeface="Lato Light" charset="0"/>
                <a:ea typeface="ＭＳ Ｐゴシック" charset="0"/>
                <a:cs typeface="Lato Light" charset="0"/>
                <a:sym typeface="Lato Light" charset="0"/>
              </a:rPr>
              <a:t>37</a:t>
            </a:r>
            <a:endParaRPr lang="es-MX" sz="1100" b="1" dirty="0" smtClean="0">
              <a:solidFill>
                <a:schemeClr val="tx1"/>
              </a:solidFill>
              <a:latin typeface="Lato Light" charset="0"/>
              <a:ea typeface="ＭＳ Ｐゴシック" charset="0"/>
              <a:cs typeface="Lato Light" charset="0"/>
              <a:sym typeface="Lato Light" charset="0"/>
            </a:endParaRPr>
          </a:p>
        </p:txBody>
      </p:sp>
      <p:sp>
        <p:nvSpPr>
          <p:cNvPr id="9" name="Rectangle 2"/>
          <p:cNvSpPr>
            <a:spLocks/>
          </p:cNvSpPr>
          <p:nvPr/>
        </p:nvSpPr>
        <p:spPr bwMode="auto">
          <a:xfrm>
            <a:off x="7719722" y="3847288"/>
            <a:ext cx="288032"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ES" sz="1100" b="1" dirty="0" smtClean="0">
                <a:solidFill>
                  <a:schemeClr val="tx1"/>
                </a:solidFill>
                <a:latin typeface="Lato Light" charset="0"/>
                <a:ea typeface="ＭＳ Ｐゴシック" charset="0"/>
                <a:cs typeface="Lato Light" charset="0"/>
                <a:sym typeface="Lato Light" charset="0"/>
              </a:rPr>
              <a:t>39</a:t>
            </a:r>
            <a:endParaRPr lang="es-MX" sz="1100" b="1" dirty="0" smtClean="0">
              <a:solidFill>
                <a:schemeClr val="tx1"/>
              </a:solidFill>
              <a:latin typeface="Lato Light" charset="0"/>
              <a:ea typeface="ＭＳ Ｐゴシック" charset="0"/>
              <a:cs typeface="Lato Light" charset="0"/>
              <a:sym typeface="Lato Light" charset="0"/>
            </a:endParaRPr>
          </a:p>
        </p:txBody>
      </p:sp>
      <p:sp>
        <p:nvSpPr>
          <p:cNvPr id="10" name="Rectangle 2"/>
          <p:cNvSpPr>
            <a:spLocks/>
          </p:cNvSpPr>
          <p:nvPr/>
        </p:nvSpPr>
        <p:spPr bwMode="auto">
          <a:xfrm>
            <a:off x="7279013" y="2849690"/>
            <a:ext cx="288032"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ES" sz="1100" b="1" dirty="0" smtClean="0">
                <a:solidFill>
                  <a:schemeClr val="tx1"/>
                </a:solidFill>
                <a:latin typeface="Lato Light" charset="0"/>
                <a:ea typeface="ＭＳ Ｐゴシック" charset="0"/>
                <a:cs typeface="Lato Light" charset="0"/>
                <a:sym typeface="Lato Light" charset="0"/>
              </a:rPr>
              <a:t>38</a:t>
            </a:r>
            <a:endParaRPr lang="es-MX" sz="1100" b="1" dirty="0" smtClean="0">
              <a:solidFill>
                <a:schemeClr val="tx1"/>
              </a:solidFill>
              <a:latin typeface="Lato Light" charset="0"/>
              <a:ea typeface="ＭＳ Ｐゴシック" charset="0"/>
              <a:cs typeface="Lato Light" charset="0"/>
              <a:sym typeface="Lato Light" charset="0"/>
            </a:endParaRPr>
          </a:p>
        </p:txBody>
      </p:sp>
      <p:sp>
        <p:nvSpPr>
          <p:cNvPr id="11" name="Rectangle 2"/>
          <p:cNvSpPr>
            <a:spLocks/>
          </p:cNvSpPr>
          <p:nvPr/>
        </p:nvSpPr>
        <p:spPr bwMode="auto">
          <a:xfrm>
            <a:off x="4981800" y="4443959"/>
            <a:ext cx="288032"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ES" sz="1100" b="1" dirty="0" smtClean="0">
                <a:solidFill>
                  <a:schemeClr val="tx1"/>
                </a:solidFill>
                <a:latin typeface="Lato Light" charset="0"/>
                <a:ea typeface="ＭＳ Ｐゴシック" charset="0"/>
                <a:cs typeface="Lato Light" charset="0"/>
                <a:sym typeface="Lato Light" charset="0"/>
              </a:rPr>
              <a:t>40</a:t>
            </a:r>
            <a:endParaRPr lang="es-MX" sz="1100" b="1" dirty="0" smtClean="0">
              <a:solidFill>
                <a:schemeClr val="tx1"/>
              </a:solidFill>
              <a:latin typeface="Lato Light" charset="0"/>
              <a:ea typeface="ＭＳ Ｐゴシック" charset="0"/>
              <a:cs typeface="Lato Light" charset="0"/>
              <a:sym typeface="Lato Light" charset="0"/>
            </a:endParaRPr>
          </a:p>
        </p:txBody>
      </p:sp>
      <p:pic>
        <p:nvPicPr>
          <p:cNvPr id="12" name="Bild 53" descr="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789645" flipH="1">
            <a:off x="4754499" y="3608987"/>
            <a:ext cx="534014" cy="7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1" descr="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290420">
            <a:off x="5410183" y="4132835"/>
            <a:ext cx="426152"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53" descr="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53229" flipH="1">
            <a:off x="7183812" y="3921155"/>
            <a:ext cx="534014" cy="7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 descr="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292313">
            <a:off x="6685620" y="2761398"/>
            <a:ext cx="426152"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602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200" dirty="0" err="1" smtClean="0">
                <a:solidFill>
                  <a:schemeClr val="tx1"/>
                </a:solidFill>
                <a:latin typeface="Bebas Neue" charset="0"/>
                <a:ea typeface="ＭＳ Ｐゴシック" charset="0"/>
                <a:cs typeface="Bebas Neue" charset="0"/>
                <a:sym typeface="Bebas Neue" charset="0"/>
              </a:rPr>
              <a:t>arrows.pde</a:t>
            </a:r>
            <a:endParaRPr lang="en-US"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571127" y="771550"/>
            <a:ext cx="1883849" cy="2123658"/>
          </a:xfrm>
          <a:prstGeom prst="rect">
            <a:avLst/>
          </a:prstGeom>
          <a:noFill/>
        </p:spPr>
        <p:txBody>
          <a:bodyPr wrap="none" rtlCol="0">
            <a:spAutoFit/>
          </a:bodyPr>
          <a:lstStyle/>
          <a:p>
            <a:pPr algn="l"/>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r</a:t>
            </a:r>
            <a:r>
              <a:rPr lang="en-US" sz="1100" b="1" dirty="0" err="1">
                <a:solidFill>
                  <a:srgbClr val="000080"/>
                </a:solidFill>
                <a:highlight>
                  <a:srgbClr val="FFFFFF"/>
                </a:highlight>
                <a:latin typeface="Courier New"/>
              </a:rPr>
              <a:t>,</a:t>
            </a:r>
            <a:r>
              <a:rPr lang="en-US" sz="1100" dirty="0" err="1">
                <a:highlight>
                  <a:srgbClr val="FFFFFF"/>
                </a:highlight>
                <a:latin typeface="Courier New"/>
              </a:rPr>
              <a:t>g</a:t>
            </a:r>
            <a:r>
              <a:rPr lang="en-US" sz="1100" b="1" dirty="0" err="1">
                <a:solidFill>
                  <a:srgbClr val="000080"/>
                </a:solidFill>
                <a:highlight>
                  <a:srgbClr val="FFFFFF"/>
                </a:highlight>
                <a:latin typeface="Courier New"/>
              </a:rPr>
              <a:t>,</a:t>
            </a:r>
            <a:r>
              <a:rPr lang="en-US" sz="1100" dirty="0" err="1">
                <a:highlight>
                  <a:srgbClr val="FFFFFF"/>
                </a:highlight>
                <a:latin typeface="Courier New"/>
              </a:rPr>
              <a:t>b</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size</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600</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600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r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g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background</a:t>
            </a:r>
            <a:r>
              <a:rPr lang="en-US" sz="1100" b="1" dirty="0">
                <a:solidFill>
                  <a:srgbClr val="000080"/>
                </a:solidFill>
                <a:highlight>
                  <a:srgbClr val="FFFFFF"/>
                </a:highlight>
                <a:latin typeface="Courier New"/>
              </a:rPr>
              <a:t>(</a:t>
            </a:r>
            <a:r>
              <a:rPr lang="en-US" sz="1100" dirty="0" err="1">
                <a:highlight>
                  <a:srgbClr val="FFFFFF"/>
                </a:highlight>
                <a:latin typeface="Courier New"/>
              </a:rPr>
              <a:t>r</a:t>
            </a:r>
            <a:r>
              <a:rPr lang="en-US" sz="1100" b="1" dirty="0" err="1">
                <a:solidFill>
                  <a:srgbClr val="000080"/>
                </a:solidFill>
                <a:highlight>
                  <a:srgbClr val="FFFFFF"/>
                </a:highlight>
                <a:latin typeface="Courier New"/>
              </a:rPr>
              <a:t>,</a:t>
            </a:r>
            <a:r>
              <a:rPr lang="en-US" sz="1100" dirty="0" err="1">
                <a:highlight>
                  <a:srgbClr val="FFFFFF"/>
                </a:highlight>
                <a:latin typeface="Courier New"/>
              </a:rPr>
              <a:t>g</a:t>
            </a:r>
            <a:r>
              <a:rPr lang="en-US" sz="1100" b="1" dirty="0" err="1">
                <a:solidFill>
                  <a:srgbClr val="000080"/>
                </a:solidFill>
                <a:highlight>
                  <a:srgbClr val="FFFFFF"/>
                </a:highlight>
                <a:latin typeface="Courier New"/>
              </a:rPr>
              <a:t>,</a:t>
            </a:r>
            <a:r>
              <a:rPr lang="en-US" sz="1100" dirty="0" err="1">
                <a:highlight>
                  <a:srgbClr val="FFFFFF"/>
                </a:highlight>
                <a:latin typeface="Courier New"/>
              </a:rPr>
              <a:t>b</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p:txBody>
      </p:sp>
      <p:sp>
        <p:nvSpPr>
          <p:cNvPr id="5" name="TextBox 1"/>
          <p:cNvSpPr txBox="1"/>
          <p:nvPr/>
        </p:nvSpPr>
        <p:spPr>
          <a:xfrm>
            <a:off x="2599657" y="1231539"/>
            <a:ext cx="1798890" cy="3816429"/>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a:highlight>
                  <a:srgbClr val="FFFFFF"/>
                </a:highlight>
                <a:latin typeface="Courier New"/>
              </a:rPr>
              <a:t>keyPressed</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switch</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err="1" smtClean="0">
                <a:highlight>
                  <a:srgbClr val="FFFFFF"/>
                </a:highlight>
                <a:latin typeface="Courier New"/>
              </a:rPr>
              <a:t>keyCode</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case</a:t>
            </a:r>
            <a:r>
              <a:rPr lang="en-US" sz="1100" dirty="0">
                <a:highlight>
                  <a:srgbClr val="FFFFFF"/>
                </a:highlight>
                <a:latin typeface="Courier New"/>
              </a:rPr>
              <a:t> </a:t>
            </a:r>
            <a:r>
              <a:rPr lang="en-US" sz="1100" dirty="0" smtClean="0">
                <a:solidFill>
                  <a:srgbClr val="808080"/>
                </a:solidFill>
                <a:highlight>
                  <a:srgbClr val="FFFFFF"/>
                </a:highlight>
                <a:latin typeface="Courier New"/>
              </a:rPr>
              <a:t>37</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r</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g</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smtClean="0">
                <a:highlight>
                  <a:srgbClr val="FFFFFF"/>
                </a:highlight>
                <a:latin typeface="Courier New"/>
              </a:rPr>
              <a:t>b</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255</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break</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case</a:t>
            </a:r>
            <a:r>
              <a:rPr lang="en-US" sz="1100" dirty="0">
                <a:highlight>
                  <a:srgbClr val="FFFFFF"/>
                </a:highlight>
                <a:latin typeface="Courier New"/>
              </a:rPr>
              <a:t> </a:t>
            </a:r>
            <a:r>
              <a:rPr lang="en-US" sz="1100" dirty="0" smtClean="0">
                <a:solidFill>
                  <a:srgbClr val="808080"/>
                </a:solidFill>
                <a:highlight>
                  <a:srgbClr val="FFFFFF"/>
                </a:highlight>
                <a:latin typeface="Courier New"/>
              </a:rPr>
              <a:t>38</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smtClean="0">
                <a:highlight>
                  <a:srgbClr val="FFFFFF"/>
                </a:highlight>
                <a:latin typeface="Courier New"/>
              </a:rPr>
              <a:t>r</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255</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g</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break</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case</a:t>
            </a:r>
            <a:r>
              <a:rPr lang="en-US" sz="1100" dirty="0">
                <a:highlight>
                  <a:srgbClr val="FFFFFF"/>
                </a:highlight>
                <a:latin typeface="Courier New"/>
              </a:rPr>
              <a:t> </a:t>
            </a:r>
            <a:r>
              <a:rPr lang="en-US" sz="1100" dirty="0" smtClean="0">
                <a:solidFill>
                  <a:srgbClr val="808080"/>
                </a:solidFill>
                <a:highlight>
                  <a:srgbClr val="FFFFFF"/>
                </a:highlight>
                <a:latin typeface="Courier New"/>
              </a:rPr>
              <a:t>39</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r</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smtClean="0">
                <a:highlight>
                  <a:srgbClr val="FFFFFF"/>
                </a:highlight>
                <a:latin typeface="Courier New"/>
              </a:rPr>
              <a:t>g</a:t>
            </a:r>
            <a:r>
              <a:rPr lang="en-US" sz="1100" b="1" dirty="0" smtClean="0">
                <a:solidFill>
                  <a:srgbClr val="000080"/>
                </a:solidFill>
                <a:highlight>
                  <a:srgbClr val="FFFFFF"/>
                </a:highlight>
                <a:latin typeface="Courier New"/>
              </a:rPr>
              <a:t>=</a:t>
            </a:r>
            <a:r>
              <a:rPr lang="en-US" sz="1100" dirty="0" smtClean="0">
                <a:solidFill>
                  <a:srgbClr val="FF8000"/>
                </a:solidFill>
                <a:highlight>
                  <a:srgbClr val="FFFFFF"/>
                </a:highlight>
                <a:latin typeface="Courier New"/>
              </a:rPr>
              <a:t>255</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b</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255</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break</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default</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s-MX" sz="1100" b="1" dirty="0">
                <a:solidFill>
                  <a:srgbClr val="0000FF"/>
                </a:solidFill>
                <a:highlight>
                  <a:srgbClr val="FFFFFF"/>
                </a:highlight>
                <a:latin typeface="Courier New"/>
              </a:rPr>
              <a:t>break</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n-US" sz="1100" dirty="0">
              <a:highlight>
                <a:srgbClr val="FFFFFF"/>
              </a:highlight>
              <a:latin typeface="Courier New"/>
            </a:endParaRPr>
          </a:p>
        </p:txBody>
      </p:sp>
      <p:pic>
        <p:nvPicPr>
          <p:cNvPr id="6"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307687" flipV="1">
            <a:off x="3731127" y="1549684"/>
            <a:ext cx="426152"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307687" flipV="1">
            <a:off x="3731128" y="2393297"/>
            <a:ext cx="426152"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307687" flipV="1">
            <a:off x="3731126" y="3277878"/>
            <a:ext cx="426152"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p:cNvSpPr>
          <p:nvPr/>
        </p:nvSpPr>
        <p:spPr bwMode="auto">
          <a:xfrm>
            <a:off x="4355976" y="1864110"/>
            <a:ext cx="1656184" cy="31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ES" sz="1100" dirty="0" smtClean="0">
                <a:solidFill>
                  <a:srgbClr val="4D4D4D"/>
                </a:solidFill>
                <a:latin typeface="Lato Light" charset="0"/>
                <a:ea typeface="ＭＳ Ｐゴシック" charset="0"/>
                <a:cs typeface="Lato Light" charset="0"/>
                <a:sym typeface="Lato Light" charset="0"/>
              </a:rPr>
              <a:t>Reemplaza con: LEFT</a:t>
            </a:r>
          </a:p>
        </p:txBody>
      </p:sp>
      <p:sp>
        <p:nvSpPr>
          <p:cNvPr id="10" name="Rectangle 2"/>
          <p:cNvSpPr>
            <a:spLocks/>
          </p:cNvSpPr>
          <p:nvPr/>
        </p:nvSpPr>
        <p:spPr bwMode="auto">
          <a:xfrm>
            <a:off x="4355976" y="2715766"/>
            <a:ext cx="1656184" cy="31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ES" sz="1100" dirty="0" smtClean="0">
                <a:solidFill>
                  <a:srgbClr val="4D4D4D"/>
                </a:solidFill>
                <a:latin typeface="Lato Light" charset="0"/>
                <a:ea typeface="ＭＳ Ｐゴシック" charset="0"/>
                <a:cs typeface="Lato Light" charset="0"/>
                <a:sym typeface="Lato Light" charset="0"/>
              </a:rPr>
              <a:t>Reemplaza con UP</a:t>
            </a:r>
          </a:p>
        </p:txBody>
      </p:sp>
      <p:sp>
        <p:nvSpPr>
          <p:cNvPr id="11" name="Rectangle 2"/>
          <p:cNvSpPr>
            <a:spLocks/>
          </p:cNvSpPr>
          <p:nvPr/>
        </p:nvSpPr>
        <p:spPr bwMode="auto">
          <a:xfrm>
            <a:off x="4355976" y="3599785"/>
            <a:ext cx="1656184" cy="31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r>
              <a:rPr lang="es-ES" sz="1100" dirty="0" smtClean="0">
                <a:solidFill>
                  <a:srgbClr val="4D4D4D"/>
                </a:solidFill>
                <a:latin typeface="Lato Light" charset="0"/>
                <a:ea typeface="ＭＳ Ｐゴシック" charset="0"/>
                <a:cs typeface="Lato Light" charset="0"/>
                <a:sym typeface="Lato Light" charset="0"/>
              </a:rPr>
              <a:t>Reemplaza con RIGHT</a:t>
            </a:r>
          </a:p>
        </p:txBody>
      </p:sp>
    </p:spTree>
    <p:extLst>
      <p:ext uri="{BB962C8B-B14F-4D97-AF65-F5344CB8AC3E}">
        <p14:creationId xmlns:p14="http://schemas.microsoft.com/office/powerpoint/2010/main" val="1746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7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491630"/>
            <a:ext cx="4137200" cy="14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Comunicando</a:t>
            </a:r>
          </a:p>
          <a:p>
            <a:pPr algn="l">
              <a:lnSpc>
                <a:spcPct val="70000"/>
              </a:lnSpc>
            </a:pPr>
            <a:r>
              <a:rPr lang="es-MX" sz="3800" dirty="0">
                <a:solidFill>
                  <a:schemeClr val="accent2"/>
                </a:solidFill>
                <a:latin typeface="Bebas Neue" charset="0"/>
                <a:ea typeface="ＭＳ Ｐゴシック" charset="0"/>
                <a:cs typeface="Bebas Neue" charset="0"/>
                <a:sym typeface="Bebas Neue" charset="0"/>
              </a:rPr>
              <a:t>Galileo </a:t>
            </a:r>
            <a:r>
              <a:rPr lang="es-MX" sz="3800" dirty="0">
                <a:solidFill>
                  <a:schemeClr val="tx1"/>
                </a:solidFill>
                <a:latin typeface="Bebas Neue" charset="0"/>
                <a:ea typeface="ＭＳ Ｐゴシック" charset="0"/>
                <a:cs typeface="Bebas Neue" charset="0"/>
                <a:sym typeface="Bebas Neue" charset="0"/>
              </a:rPr>
              <a:t>con</a:t>
            </a:r>
            <a:r>
              <a:rPr lang="es-MX" sz="3800" dirty="0">
                <a:solidFill>
                  <a:schemeClr val="accent2"/>
                </a:solidFill>
                <a:latin typeface="Bebas Neue" charset="0"/>
                <a:ea typeface="ＭＳ Ｐゴシック" charset="0"/>
                <a:cs typeface="Bebas Neue" charset="0"/>
                <a:sym typeface="Bebas Neue" charset="0"/>
              </a:rPr>
              <a:t> </a:t>
            </a:r>
            <a:r>
              <a:rPr lang="es-MX" sz="3800" dirty="0" smtClean="0">
                <a:solidFill>
                  <a:schemeClr val="bg1">
                    <a:lumMod val="50000"/>
                  </a:schemeClr>
                </a:solidFill>
                <a:latin typeface="Bebas Neue" charset="0"/>
                <a:ea typeface="ＭＳ Ｐゴシック" charset="0"/>
                <a:cs typeface="Bebas Neue" charset="0"/>
                <a:sym typeface="Bebas Neue" charset="0"/>
              </a:rPr>
              <a:t>Processing</a:t>
            </a:r>
            <a:endParaRPr lang="es-MX" sz="3800" dirty="0">
              <a:solidFill>
                <a:schemeClr val="bg1">
                  <a:lumMod val="50000"/>
                </a:schemeClr>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1400175" y="3123406"/>
            <a:ext cx="6343649" cy="13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10000"/>
              </a:lnSpc>
            </a:pPr>
            <a:r>
              <a:rPr lang="es-MX" sz="1100" dirty="0" smtClean="0">
                <a:solidFill>
                  <a:srgbClr val="4D4D4D"/>
                </a:solidFill>
                <a:latin typeface="Lato Light" charset="0"/>
                <a:ea typeface="ＭＳ Ｐゴシック" charset="0"/>
                <a:cs typeface="Lato Light" charset="0"/>
                <a:sym typeface="Lato Light" charset="0"/>
              </a:rPr>
              <a:t>Para esta primer interacción entre ambas plataformas Hardware/Software, enviaremos </a:t>
            </a:r>
            <a:r>
              <a:rPr lang="es-MX" sz="1100" dirty="0">
                <a:solidFill>
                  <a:srgbClr val="4D4D4D"/>
                </a:solidFill>
                <a:latin typeface="Lato Light" charset="0"/>
                <a:ea typeface="ＭＳ Ｐゴシック" charset="0"/>
                <a:cs typeface="Lato Light" charset="0"/>
                <a:sym typeface="Lato Light" charset="0"/>
              </a:rPr>
              <a:t>datos utilizando comunicación serial, desde la tarjeta Galileo hasta la interfaz de Processing, es decir, realizaremos en tipo de “hola mundo</a:t>
            </a:r>
            <a:r>
              <a:rPr lang="es-MX" sz="1100" dirty="0" smtClean="0">
                <a:solidFill>
                  <a:srgbClr val="4D4D4D"/>
                </a:solidFill>
                <a:latin typeface="Lato Light" charset="0"/>
                <a:ea typeface="ＭＳ Ｐゴシック" charset="0"/>
                <a:cs typeface="Lato Light" charset="0"/>
                <a:sym typeface="Lato Light" charset="0"/>
              </a:rPr>
              <a:t>”.</a:t>
            </a:r>
          </a:p>
          <a:p>
            <a:pPr>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nSpc>
                <a:spcPct val="110000"/>
              </a:lnSpc>
            </a:pPr>
            <a:r>
              <a:rPr lang="es-MX" sz="1100" dirty="0" smtClean="0">
                <a:solidFill>
                  <a:srgbClr val="4D4D4D"/>
                </a:solidFill>
                <a:latin typeface="Lato Light" charset="0"/>
                <a:ea typeface="ＭＳ Ｐゴシック" charset="0"/>
                <a:cs typeface="Lato Light" charset="0"/>
                <a:sym typeface="Lato Light" charset="0"/>
              </a:rPr>
              <a:t>Lo primero que necesitamos sabes es cómo leer información del puerto serial.</a:t>
            </a: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pic>
        <p:nvPicPr>
          <p:cNvPr id="22"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371" y="1257177"/>
            <a:ext cx="1314573" cy="13145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Mtro. Ibarra\Google Drive\GALILEO Personal Work\Curso Galileo\IO Inputs\Galil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03" y="66371"/>
            <a:ext cx="2489152" cy="186686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urved Connector 2"/>
          <p:cNvCxnSpPr/>
          <p:nvPr/>
        </p:nvCxnSpPr>
        <p:spPr bwMode="auto">
          <a:xfrm>
            <a:off x="1763688" y="1707654"/>
            <a:ext cx="897932" cy="360040"/>
          </a:xfrm>
          <a:prstGeom prst="curvedConnector3">
            <a:avLst/>
          </a:prstGeom>
          <a:blipFill dpi="0" rotWithShape="0">
            <a:blip r:embed="rId4"/>
            <a:srcRect/>
            <a:tile tx="0" ty="0" sx="100000" sy="100000" flip="none" algn="tl"/>
          </a:blip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78677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3" descr="C:\Users\Control 9\Google Drive\GALILEO Personal Work\Curso Galileo\ProcessingIDE_Exp.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40732"/>
            <a:ext cx="3696630" cy="4290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p:cNvSpPr>
          <p:nvPr/>
        </p:nvSpPr>
        <p:spPr bwMode="auto">
          <a:xfrm rot="16200000">
            <a:off x="-293636" y="1932315"/>
            <a:ext cx="410160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5600" dirty="0" smtClean="0">
                <a:solidFill>
                  <a:schemeClr val="tx1"/>
                </a:solidFill>
                <a:latin typeface="Bebas Neue" charset="0"/>
                <a:ea typeface="ＭＳ Ｐゴシック" charset="0"/>
                <a:cs typeface="Bebas Neue" charset="0"/>
                <a:sym typeface="Bebas Neue" charset="0"/>
              </a:rPr>
              <a:t>IDE</a:t>
            </a:r>
          </a:p>
          <a:p>
            <a:pPr algn="r">
              <a:lnSpc>
                <a:spcPct val="70000"/>
              </a:lnSpc>
            </a:pPr>
            <a:r>
              <a:rPr lang="es-MX" sz="5600" dirty="0" smtClean="0">
                <a:solidFill>
                  <a:schemeClr val="accent2"/>
                </a:solidFill>
                <a:latin typeface="Bebas Neue" charset="0"/>
                <a:ea typeface="ＭＳ Ｐゴシック" charset="0"/>
                <a:cs typeface="Bebas Neue" charset="0"/>
                <a:sym typeface="Bebas Neue" charset="0"/>
              </a:rPr>
              <a:t>Processing</a:t>
            </a:r>
            <a:endParaRPr lang="es-MX" sz="5600" dirty="0">
              <a:solidFill>
                <a:schemeClr val="accent2"/>
              </a:solidFill>
              <a:latin typeface="Bebas Neue" charset="0"/>
              <a:ea typeface="ＭＳ Ｐゴシック" charset="0"/>
              <a:cs typeface="Bebas Neue" charset="0"/>
              <a:sym typeface="Bebas Neue" charset="0"/>
            </a:endParaRPr>
          </a:p>
        </p:txBody>
      </p:sp>
      <p:pic>
        <p:nvPicPr>
          <p:cNvPr id="6" name="Picture 2" descr="C:\Users\Control 9\Google Drive\GALILEO Personal Work\Curso Galileo\Processin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0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89009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Cómo leer</a:t>
            </a:r>
          </a:p>
          <a:p>
            <a:pPr algn="l">
              <a:lnSpc>
                <a:spcPct val="70000"/>
              </a:lnSpc>
            </a:pPr>
            <a:r>
              <a:rPr lang="es-MX" sz="3200" dirty="0" smtClean="0">
                <a:solidFill>
                  <a:schemeClr val="tx1"/>
                </a:solidFill>
                <a:latin typeface="Bebas Neue" charset="0"/>
                <a:ea typeface="ＭＳ Ｐゴシック" charset="0"/>
                <a:cs typeface="Bebas Neue" charset="0"/>
                <a:sym typeface="Bebas Neue" charset="0"/>
              </a:rPr>
              <a:t>Datos Seriales</a:t>
            </a:r>
            <a:endParaRPr lang="es-MX" sz="32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3851920" y="1567086"/>
            <a:ext cx="4320480" cy="8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s-MX" sz="1100" dirty="0" smtClean="0">
                <a:solidFill>
                  <a:srgbClr val="4D4D4D"/>
                </a:solidFill>
                <a:latin typeface="Lato Light" charset="0"/>
                <a:ea typeface="ＭＳ Ｐゴシック" charset="0"/>
                <a:cs typeface="Lato Light" charset="0"/>
                <a:sym typeface="Lato Light" charset="0"/>
              </a:rPr>
              <a:t>Lo primero es importar la biblioteca  “serial” </a:t>
            </a:r>
            <a:r>
              <a:rPr lang="es-MX" sz="1100" dirty="0">
                <a:solidFill>
                  <a:srgbClr val="4D4D4D"/>
                </a:solidFill>
                <a:latin typeface="Lato Light" charset="0"/>
                <a:ea typeface="ＭＳ Ｐゴシック" charset="0"/>
                <a:cs typeface="Lato Light" charset="0"/>
                <a:sym typeface="Lato Light" charset="0"/>
              </a:rPr>
              <a:t>para tener acceso al puerto serial de la computadora para enviar y transmitir datos entre Processing y hardware externo</a:t>
            </a:r>
            <a:r>
              <a:rPr lang="es-MX" sz="1100" dirty="0" smtClean="0">
                <a:solidFill>
                  <a:srgbClr val="4D4D4D"/>
                </a:solidFill>
                <a:latin typeface="Lato Light" charset="0"/>
                <a:ea typeface="ＭＳ Ｐゴシック" charset="0"/>
                <a:cs typeface="Lato Light" charset="0"/>
                <a:sym typeface="Lato Light" charset="0"/>
              </a:rPr>
              <a:t>:</a:t>
            </a: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11267" name="Picture 3" descr="C:\Users\Mtro. Ibarra\Google Drive\GALILEO Personal Work\Curso Galileo\Processing\importse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82793"/>
            <a:ext cx="3470616" cy="422120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tro. Ibarra\Google Drive\GALILEO Personal Work\Curso Galileo\Processing\importedse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922" y="2571750"/>
            <a:ext cx="229552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2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89009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s-MX" sz="3200" dirty="0" err="1" smtClean="0">
                <a:solidFill>
                  <a:schemeClr val="tx1"/>
                </a:solidFill>
                <a:latin typeface="Bebas Neue" charset="0"/>
                <a:ea typeface="ＭＳ Ｐゴシック" charset="0"/>
                <a:cs typeface="Bebas Neue" charset="0"/>
                <a:sym typeface="Bebas Neue" charset="0"/>
              </a:rPr>
              <a:t>SerialRead.pde</a:t>
            </a:r>
            <a:endParaRPr lang="es-MX" sz="32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
        <p:nvSpPr>
          <p:cNvPr id="9" name="TextBox 8"/>
          <p:cNvSpPr txBox="1"/>
          <p:nvPr/>
        </p:nvSpPr>
        <p:spPr>
          <a:xfrm>
            <a:off x="3444538" y="1375253"/>
            <a:ext cx="3837910" cy="2462213"/>
          </a:xfrm>
          <a:prstGeom prst="rect">
            <a:avLst/>
          </a:prstGeom>
          <a:noFill/>
        </p:spPr>
        <p:txBody>
          <a:bodyPr wrap="none" rtlCol="0">
            <a:spAutoFit/>
          </a:bodyPr>
          <a:lstStyle/>
          <a:p>
            <a:pPr algn="l"/>
            <a:r>
              <a:rPr lang="en-US" sz="1100" b="1" dirty="0">
                <a:solidFill>
                  <a:srgbClr val="0000FF"/>
                </a:solidFill>
                <a:highlight>
                  <a:srgbClr val="FFFFFF"/>
                </a:highlight>
                <a:latin typeface="Courier New"/>
              </a:rPr>
              <a:t>import</a:t>
            </a:r>
            <a:r>
              <a:rPr lang="en-US" sz="1100" dirty="0">
                <a:highlight>
                  <a:srgbClr val="FFFFFF"/>
                </a:highlight>
                <a:latin typeface="Courier New"/>
              </a:rPr>
              <a:t> </a:t>
            </a:r>
            <a:r>
              <a:rPr lang="en-US" sz="1100" dirty="0" err="1">
                <a:highlight>
                  <a:srgbClr val="FFFFFF"/>
                </a:highlight>
                <a:latin typeface="Courier New"/>
              </a:rPr>
              <a:t>processing</a:t>
            </a:r>
            <a:r>
              <a:rPr lang="en-US" sz="1100" b="1" dirty="0" err="1">
                <a:solidFill>
                  <a:srgbClr val="000080"/>
                </a:solidFill>
                <a:highlight>
                  <a:srgbClr val="FFFFFF"/>
                </a:highlight>
                <a:latin typeface="Courier New"/>
              </a:rPr>
              <a:t>.</a:t>
            </a:r>
            <a:r>
              <a:rPr lang="en-US" sz="1100" dirty="0" err="1">
                <a:highlight>
                  <a:srgbClr val="FFFFFF"/>
                </a:highlight>
                <a:latin typeface="Courier New"/>
              </a:rPr>
              <a:t>serial</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highlight>
                  <a:srgbClr val="FFFFFF"/>
                </a:highlight>
                <a:latin typeface="Courier New"/>
              </a:rPr>
              <a:t>Serial </a:t>
            </a:r>
            <a:r>
              <a:rPr lang="en-US" sz="1100" dirty="0" err="1">
                <a:highlight>
                  <a:srgbClr val="FFFFFF"/>
                </a:highlight>
                <a:latin typeface="Courier New"/>
              </a:rPr>
              <a:t>miPuerto</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setup</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highlight>
                  <a:srgbClr val="FFFFFF"/>
                </a:highlight>
                <a:latin typeface="Courier New"/>
              </a:rPr>
              <a:t>miPuerto</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FF"/>
                </a:solidFill>
                <a:highlight>
                  <a:srgbClr val="FFFFFF"/>
                </a:highlight>
                <a:latin typeface="Courier New"/>
              </a:rPr>
              <a:t>new</a:t>
            </a:r>
            <a:r>
              <a:rPr lang="en-US" sz="1100" dirty="0">
                <a:highlight>
                  <a:srgbClr val="FFFFFF"/>
                </a:highlight>
                <a:latin typeface="Courier New"/>
              </a:rPr>
              <a:t> Serial</a:t>
            </a:r>
            <a:r>
              <a:rPr lang="en-US" sz="1100" b="1" dirty="0">
                <a:solidFill>
                  <a:srgbClr val="000080"/>
                </a:solidFill>
                <a:highlight>
                  <a:srgbClr val="FFFFFF"/>
                </a:highlight>
                <a:latin typeface="Courier New"/>
              </a:rPr>
              <a:t>(</a:t>
            </a:r>
            <a:r>
              <a:rPr lang="en-US" sz="1100" b="1" dirty="0">
                <a:solidFill>
                  <a:srgbClr val="0000FF"/>
                </a:solidFill>
                <a:highlight>
                  <a:srgbClr val="FFFFFF"/>
                </a:highlight>
                <a:latin typeface="Courier New"/>
              </a:rPr>
              <a:t>this</a:t>
            </a:r>
            <a:r>
              <a:rPr lang="en-US" sz="1100" b="1" dirty="0" smtClean="0">
                <a:solidFill>
                  <a:srgbClr val="000080"/>
                </a:solidFill>
                <a:highlight>
                  <a:srgbClr val="FFFFFF"/>
                </a:highlight>
                <a:latin typeface="Courier New"/>
              </a:rPr>
              <a:t>,</a:t>
            </a:r>
            <a:r>
              <a:rPr lang="en-US" sz="1100" dirty="0" smtClean="0">
                <a:solidFill>
                  <a:srgbClr val="808080"/>
                </a:solidFill>
                <a:highlight>
                  <a:srgbClr val="FFFFFF"/>
                </a:highlight>
                <a:latin typeface="Courier New"/>
              </a:rPr>
              <a:t>"</a:t>
            </a:r>
            <a:r>
              <a:rPr lang="en-US" sz="1100" dirty="0">
                <a:solidFill>
                  <a:srgbClr val="808080"/>
                </a:solidFill>
                <a:highlight>
                  <a:srgbClr val="FFFFFF"/>
                </a:highlight>
                <a:latin typeface="Courier New"/>
              </a:rPr>
              <a:t>COM5"</a:t>
            </a:r>
            <a:r>
              <a:rPr lang="en-US" sz="1100" b="1" dirty="0">
                <a:solidFill>
                  <a:srgbClr val="000080"/>
                </a:solidFill>
                <a:highlight>
                  <a:srgbClr val="FFFFFF"/>
                </a:highlight>
                <a:latin typeface="Courier New"/>
              </a:rPr>
              <a:t>,</a:t>
            </a:r>
            <a:r>
              <a:rPr lang="en-US" sz="1100" dirty="0">
                <a:solidFill>
                  <a:srgbClr val="FF8000"/>
                </a:solidFill>
                <a:highlight>
                  <a:srgbClr val="FFFFFF"/>
                </a:highlight>
                <a:latin typeface="Courier New"/>
              </a:rPr>
              <a:t>9600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b="1" dirty="0">
                <a:solidFill>
                  <a:srgbClr val="0000FF"/>
                </a:solidFill>
                <a:highlight>
                  <a:srgbClr val="FFFFFF"/>
                </a:highlight>
                <a:latin typeface="Courier New"/>
              </a:rPr>
              <a:t>if</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err="1">
                <a:highlight>
                  <a:srgbClr val="FFFFFF"/>
                </a:highlight>
                <a:latin typeface="Courier New"/>
              </a:rPr>
              <a:t>miPuerto</a:t>
            </a:r>
            <a:r>
              <a:rPr lang="en-US" sz="1100" b="1" dirty="0" err="1">
                <a:solidFill>
                  <a:srgbClr val="000080"/>
                </a:solidFill>
                <a:highlight>
                  <a:srgbClr val="FFFFFF"/>
                </a:highlight>
                <a:latin typeface="Courier New"/>
              </a:rPr>
              <a:t>.</a:t>
            </a:r>
            <a:r>
              <a:rPr lang="en-US" sz="1100" dirty="0" err="1">
                <a:highlight>
                  <a:srgbClr val="FFFFFF"/>
                </a:highlight>
                <a:latin typeface="Courier New"/>
              </a:rPr>
              <a:t>available</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b="1" dirty="0">
                <a:solidFill>
                  <a:srgbClr val="000080"/>
                </a:solidFill>
                <a:highlight>
                  <a:srgbClr val="FFFFFF"/>
                </a:highlight>
                <a:latin typeface="Courier New"/>
              </a:rPr>
              <a:t>&gt;</a:t>
            </a:r>
            <a:r>
              <a:rPr lang="en-US" sz="1100" dirty="0">
                <a:highlight>
                  <a:srgbClr val="FFFFFF"/>
                </a:highlight>
                <a:latin typeface="Courier New"/>
              </a:rPr>
              <a:t> </a:t>
            </a:r>
            <a:r>
              <a:rPr lang="en-US" sz="1100" dirty="0">
                <a:solidFill>
                  <a:srgbClr val="FF8000"/>
                </a:solidFill>
                <a:highlight>
                  <a:srgbClr val="FFFFFF"/>
                </a:highlight>
                <a:latin typeface="Courier New"/>
              </a:rPr>
              <a:t>0</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s-MX" sz="1100" dirty="0" err="1">
                <a:solidFill>
                  <a:srgbClr val="8000FF"/>
                </a:solidFill>
                <a:highlight>
                  <a:srgbClr val="FFFFFF"/>
                </a:highlight>
                <a:latin typeface="Courier New"/>
              </a:rPr>
              <a:t>int</a:t>
            </a:r>
            <a:r>
              <a:rPr lang="es-MX" sz="1100" dirty="0">
                <a:highlight>
                  <a:srgbClr val="FFFFFF"/>
                </a:highlight>
                <a:latin typeface="Courier New"/>
              </a:rPr>
              <a:t> dato </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err="1">
                <a:highlight>
                  <a:srgbClr val="FFFFFF"/>
                </a:highlight>
                <a:latin typeface="Courier New"/>
              </a:rPr>
              <a:t>miPuerto</a:t>
            </a:r>
            <a:r>
              <a:rPr lang="es-MX" sz="1100" b="1" dirty="0" err="1">
                <a:solidFill>
                  <a:srgbClr val="000080"/>
                </a:solidFill>
                <a:highlight>
                  <a:srgbClr val="FFFFFF"/>
                </a:highlight>
                <a:latin typeface="Courier New"/>
              </a:rPr>
              <a:t>.</a:t>
            </a:r>
            <a:r>
              <a:rPr lang="es-MX" sz="1100" dirty="0" err="1">
                <a:highlight>
                  <a:srgbClr val="FFFFFF"/>
                </a:highlight>
                <a:latin typeface="Courier New"/>
              </a:rPr>
              <a:t>read</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println</a:t>
            </a:r>
            <a:r>
              <a:rPr lang="es-MX" sz="1100" b="1" dirty="0">
                <a:solidFill>
                  <a:srgbClr val="000080"/>
                </a:solidFill>
                <a:highlight>
                  <a:srgbClr val="FFFFFF"/>
                </a:highlight>
                <a:latin typeface="Courier New"/>
              </a:rPr>
              <a:t>(</a:t>
            </a:r>
            <a:r>
              <a:rPr lang="es-MX" sz="1100" dirty="0">
                <a:highlight>
                  <a:srgbClr val="FFFFFF"/>
                </a:highlight>
                <a:latin typeface="Courier New"/>
              </a:rPr>
              <a:t>dato</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12290" name="Picture 2" descr="C:\Users\Mtro. Ibarra\Google Drive\GALILEO Personal Work\Curso Galileo\Processing\processing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69449"/>
            <a:ext cx="2199549" cy="263770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urved Connector 3"/>
          <p:cNvCxnSpPr/>
          <p:nvPr/>
        </p:nvCxnSpPr>
        <p:spPr bwMode="auto">
          <a:xfrm rot="10800000" flipV="1">
            <a:off x="2667094" y="3363838"/>
            <a:ext cx="968803" cy="360040"/>
          </a:xfrm>
          <a:prstGeom prst="curvedConnector3">
            <a:avLst/>
          </a:prstGeom>
          <a:blipFill dpi="0" rotWithShape="0">
            <a:blip r:embed="rId3"/>
            <a:srcRect/>
            <a:tile tx="0" ty="0" sx="100000" sy="100000" flip="none" algn="tl"/>
          </a:blip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 name="Group 13"/>
          <p:cNvGrpSpPr/>
          <p:nvPr/>
        </p:nvGrpSpPr>
        <p:grpSpPr>
          <a:xfrm>
            <a:off x="6031220" y="1707654"/>
            <a:ext cx="504056" cy="461665"/>
            <a:chOff x="1187624" y="3676259"/>
            <a:chExt cx="792088" cy="735647"/>
          </a:xfrm>
        </p:grpSpPr>
        <p:sp>
          <p:nvSpPr>
            <p:cNvPr id="15" name="Rounded Rectangular Callout 14"/>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
        <p:nvSpPr>
          <p:cNvPr id="20" name="TextBox 19"/>
          <p:cNvSpPr txBox="1"/>
          <p:nvPr/>
        </p:nvSpPr>
        <p:spPr>
          <a:xfrm>
            <a:off x="5714354" y="3526725"/>
            <a:ext cx="3158237" cy="1277273"/>
          </a:xfrm>
          <a:prstGeom prst="rect">
            <a:avLst/>
          </a:prstGeom>
          <a:noFill/>
        </p:spPr>
        <p:txBody>
          <a:bodyPr wrap="none" rtlCol="0">
            <a:spAutoFit/>
          </a:bodyPr>
          <a:lstStyle/>
          <a:p>
            <a:pPr algn="l"/>
            <a:r>
              <a:rPr lang="en-US" sz="1100" dirty="0">
                <a:solidFill>
                  <a:srgbClr val="8000FF"/>
                </a:solidFill>
                <a:highlight>
                  <a:srgbClr val="FFFFFF"/>
                </a:highlight>
                <a:latin typeface="Courier New"/>
              </a:rPr>
              <a:t>void</a:t>
            </a:r>
            <a:r>
              <a:rPr lang="en-US" sz="1100" dirty="0">
                <a:highlight>
                  <a:srgbClr val="FFFFFF"/>
                </a:highlight>
                <a:latin typeface="Courier New"/>
              </a:rPr>
              <a:t> draw</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endParaRPr lang="en-US" sz="1100" dirty="0">
              <a:highlight>
                <a:srgbClr val="FFFFFF"/>
              </a:highlight>
              <a:latin typeface="Courier New"/>
            </a:endParaRPr>
          </a:p>
          <a:p>
            <a:pPr algn="l"/>
            <a:r>
              <a:rPr lang="en-US" sz="1100" dirty="0">
                <a:solidFill>
                  <a:srgbClr val="8000FF"/>
                </a:solidFill>
                <a:highlight>
                  <a:srgbClr val="FFFFFF"/>
                </a:highlight>
                <a:latin typeface="Courier New"/>
              </a:rPr>
              <a:t>void</a:t>
            </a:r>
            <a:r>
              <a:rPr lang="en-US" sz="1100" dirty="0">
                <a:highlight>
                  <a:srgbClr val="FFFFFF"/>
                </a:highlight>
                <a:latin typeface="Courier New"/>
              </a:rPr>
              <a:t> </a:t>
            </a:r>
            <a:r>
              <a:rPr lang="en-US" sz="1100" dirty="0" err="1" smtClean="0">
                <a:highlight>
                  <a:srgbClr val="FFFFFF"/>
                </a:highlight>
                <a:latin typeface="Courier New"/>
              </a:rPr>
              <a:t>serialEvent</a:t>
            </a:r>
            <a:r>
              <a:rPr lang="en-US" sz="1100" b="1" dirty="0">
                <a:solidFill>
                  <a:srgbClr val="000080"/>
                </a:solidFill>
                <a:highlight>
                  <a:srgbClr val="FFFFFF"/>
                </a:highlight>
                <a:latin typeface="Courier New"/>
              </a:rPr>
              <a:t>(Serial </a:t>
            </a:r>
            <a:r>
              <a:rPr lang="en-US" sz="1100" b="1" dirty="0" err="1">
                <a:solidFill>
                  <a:srgbClr val="000080"/>
                </a:solidFill>
                <a:highlight>
                  <a:srgbClr val="FFFFFF"/>
                </a:highlight>
                <a:latin typeface="Courier New"/>
              </a:rPr>
              <a:t>miPuerto</a:t>
            </a:r>
            <a:r>
              <a:rPr lang="en-US" sz="1100" b="1" dirty="0" smtClean="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a:solidFill>
                  <a:srgbClr val="8000FF"/>
                </a:solidFill>
                <a:highlight>
                  <a:srgbClr val="FFFFFF"/>
                </a:highlight>
                <a:latin typeface="Courier New"/>
              </a:rPr>
              <a:t>int</a:t>
            </a:r>
            <a:r>
              <a:rPr lang="en-US" sz="1100" dirty="0">
                <a:highlight>
                  <a:srgbClr val="FFFFFF"/>
                </a:highlight>
                <a:latin typeface="Courier New"/>
              </a:rPr>
              <a:t> </a:t>
            </a:r>
            <a:r>
              <a:rPr lang="en-US" sz="1100" dirty="0" err="1">
                <a:highlight>
                  <a:srgbClr val="FFFFFF"/>
                </a:highlight>
                <a:latin typeface="Courier New"/>
              </a:rPr>
              <a:t>dato</a:t>
            </a:r>
            <a:r>
              <a:rPr lang="en-US" sz="1100" dirty="0">
                <a:highlight>
                  <a:srgbClr val="FFFFFF"/>
                </a:highlight>
                <a:latin typeface="Courier New"/>
              </a:rPr>
              <a:t> </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err="1">
                <a:highlight>
                  <a:srgbClr val="FFFFFF"/>
                </a:highlight>
                <a:latin typeface="Courier New"/>
              </a:rPr>
              <a:t>miPuerto</a:t>
            </a:r>
            <a:r>
              <a:rPr lang="en-US" sz="1100" b="1" dirty="0" err="1">
                <a:solidFill>
                  <a:srgbClr val="000080"/>
                </a:solidFill>
                <a:highlight>
                  <a:srgbClr val="FFFFFF"/>
                </a:highlight>
                <a:latin typeface="Courier New"/>
              </a:rPr>
              <a:t>.</a:t>
            </a:r>
            <a:r>
              <a:rPr lang="en-US" sz="1100" dirty="0" err="1">
                <a:highlight>
                  <a:srgbClr val="FFFFFF"/>
                </a:highlight>
                <a:latin typeface="Courier New"/>
              </a:rPr>
              <a:t>read</a:t>
            </a:r>
            <a:r>
              <a:rPr lang="en-US" sz="1100" b="1" dirty="0">
                <a:solidFill>
                  <a:srgbClr val="000080"/>
                </a:solidFill>
                <a:highlight>
                  <a:srgbClr val="FFFFFF"/>
                </a:highlight>
                <a:latin typeface="Courier New"/>
              </a:rPr>
              <a:t>();</a:t>
            </a:r>
            <a:endParaRPr lang="en-US" sz="1100" dirty="0">
              <a:highlight>
                <a:srgbClr val="FFFFFF"/>
              </a:highlight>
              <a:latin typeface="Courier New"/>
            </a:endParaRPr>
          </a:p>
          <a:p>
            <a:pPr algn="l"/>
            <a:r>
              <a:rPr lang="en-US" sz="1100" dirty="0">
                <a:highlight>
                  <a:srgbClr val="FFFFFF"/>
                </a:highlight>
                <a:latin typeface="Courier New"/>
              </a:rPr>
              <a:t>   </a:t>
            </a:r>
            <a:r>
              <a:rPr lang="es-MX" sz="1100" dirty="0" err="1">
                <a:highlight>
                  <a:srgbClr val="FFFFFF"/>
                </a:highlight>
                <a:latin typeface="Courier New"/>
              </a:rPr>
              <a:t>println</a:t>
            </a:r>
            <a:r>
              <a:rPr lang="es-MX" sz="1100" b="1" dirty="0">
                <a:solidFill>
                  <a:srgbClr val="000080"/>
                </a:solidFill>
                <a:highlight>
                  <a:srgbClr val="FFFFFF"/>
                </a:highlight>
                <a:latin typeface="Courier New"/>
              </a:rPr>
              <a:t>(</a:t>
            </a:r>
            <a:r>
              <a:rPr lang="es-MX" sz="1100" dirty="0">
                <a:highlight>
                  <a:srgbClr val="FFFFFF"/>
                </a:highlight>
                <a:latin typeface="Courier New"/>
              </a:rPr>
              <a:t>dato</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smtClean="0">
                <a:solidFill>
                  <a:srgbClr val="000080"/>
                </a:solidFill>
                <a:highlight>
                  <a:srgbClr val="FFFFFF"/>
                </a:highlight>
                <a:latin typeface="Courier New"/>
              </a:rPr>
              <a:t>}</a:t>
            </a:r>
            <a:endParaRPr lang="es-MX" sz="1400" dirty="0">
              <a:solidFill>
                <a:srgbClr val="000080"/>
              </a:solidFill>
              <a:highlight>
                <a:srgbClr val="FFFFFF"/>
              </a:highlight>
              <a:latin typeface="Times New Roman"/>
            </a:endParaRPr>
          </a:p>
        </p:txBody>
      </p:sp>
      <p:sp>
        <p:nvSpPr>
          <p:cNvPr id="21" name="Rectangle 15"/>
          <p:cNvSpPr>
            <a:spLocks/>
          </p:cNvSpPr>
          <p:nvPr/>
        </p:nvSpPr>
        <p:spPr bwMode="auto">
          <a:xfrm>
            <a:off x="5193641" y="3481005"/>
            <a:ext cx="2537224" cy="45719"/>
          </a:xfrm>
          <a:prstGeom prst="rect">
            <a:avLst/>
          </a:prstGeom>
          <a:solidFill>
            <a:schemeClr val="accent2"/>
          </a:solidFill>
          <a:ln>
            <a:noFill/>
          </a:ln>
          <a:extLst/>
        </p:spPr>
        <p:txBody>
          <a:bodyPr lIns="0" tIns="0" rIns="0" bIns="0"/>
          <a:lstStyle/>
          <a:p>
            <a:endParaRPr lang="en-US"/>
          </a:p>
        </p:txBody>
      </p:sp>
    </p:spTree>
    <p:extLst>
      <p:ext uri="{BB962C8B-B14F-4D97-AF65-F5344CB8AC3E}">
        <p14:creationId xmlns:p14="http://schemas.microsoft.com/office/powerpoint/2010/main" val="3965632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890094"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bg1">
                    <a:lumMod val="50000"/>
                  </a:schemeClr>
                </a:solidFill>
                <a:latin typeface="Bebas Neue" charset="0"/>
                <a:ea typeface="ＭＳ Ｐゴシック" charset="0"/>
                <a:cs typeface="Bebas Neue" charset="0"/>
                <a:sym typeface="Bebas Neue" charset="0"/>
              </a:rPr>
              <a:t>Comunicando</a:t>
            </a:r>
          </a:p>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Galileo </a:t>
            </a:r>
            <a:r>
              <a:rPr lang="es-MX" sz="3600" dirty="0" smtClean="0">
                <a:solidFill>
                  <a:schemeClr val="bg1">
                    <a:lumMod val="50000"/>
                  </a:schemeClr>
                </a:solidFill>
                <a:latin typeface="Bebas Neue" charset="0"/>
                <a:ea typeface="ＭＳ Ｐゴシック" charset="0"/>
                <a:cs typeface="Bebas Neue" charset="0"/>
                <a:sym typeface="Bebas Neue" charset="0"/>
              </a:rPr>
              <a:t>con</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Processing</a:t>
            </a:r>
            <a:endParaRPr lang="es-MX"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
        <p:nvSpPr>
          <p:cNvPr id="33" name="Rectangle 2"/>
          <p:cNvSpPr>
            <a:spLocks/>
          </p:cNvSpPr>
          <p:nvPr/>
        </p:nvSpPr>
        <p:spPr bwMode="auto">
          <a:xfrm>
            <a:off x="1691680" y="1741698"/>
            <a:ext cx="5760640" cy="198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a:r>
              <a:rPr lang="es-MX" sz="1100" dirty="0">
                <a:solidFill>
                  <a:srgbClr val="4D4D4D"/>
                </a:solidFill>
                <a:latin typeface="Lato Light" charset="0"/>
                <a:ea typeface="ＭＳ Ｐゴシック" charset="0"/>
                <a:cs typeface="Lato Light" charset="0"/>
                <a:sym typeface="Lato Light" charset="0"/>
              </a:rPr>
              <a:t>Para este primer ejemplo lo que haremos será enviar la información del estado de un </a:t>
            </a:r>
            <a:r>
              <a:rPr lang="es-MX" sz="1100" dirty="0" err="1">
                <a:solidFill>
                  <a:srgbClr val="4D4D4D"/>
                </a:solidFill>
                <a:latin typeface="Lato Light" charset="0"/>
                <a:ea typeface="ＭＳ Ｐゴシック" charset="0"/>
                <a:cs typeface="Lato Light" charset="0"/>
                <a:sym typeface="Lato Light" charset="0"/>
              </a:rPr>
              <a:t>push</a:t>
            </a:r>
            <a:r>
              <a:rPr lang="es-MX" sz="1100" dirty="0">
                <a:solidFill>
                  <a:srgbClr val="4D4D4D"/>
                </a:solidFill>
                <a:latin typeface="Lato Light" charset="0"/>
                <a:ea typeface="ＭＳ Ｐゴシック" charset="0"/>
                <a:cs typeface="Lato Light" charset="0"/>
                <a:sym typeface="Lato Light" charset="0"/>
              </a:rPr>
              <a:t> </a:t>
            </a:r>
            <a:r>
              <a:rPr lang="es-MX" sz="1100" dirty="0" err="1">
                <a:solidFill>
                  <a:srgbClr val="4D4D4D"/>
                </a:solidFill>
                <a:latin typeface="Lato Light" charset="0"/>
                <a:ea typeface="ＭＳ Ｐゴシック" charset="0"/>
                <a:cs typeface="Lato Light" charset="0"/>
                <a:sym typeface="Lato Light" charset="0"/>
              </a:rPr>
              <a:t>button</a:t>
            </a:r>
            <a:r>
              <a:rPr lang="es-MX" sz="1100" dirty="0">
                <a:solidFill>
                  <a:srgbClr val="4D4D4D"/>
                </a:solidFill>
                <a:latin typeface="Lato Light" charset="0"/>
                <a:ea typeface="ＭＳ Ｐゴシック" charset="0"/>
                <a:cs typeface="Lato Light" charset="0"/>
                <a:sym typeface="Lato Light" charset="0"/>
              </a:rPr>
              <a:t> conectado a la tarjeta Galileo, a una interfaz diseñada en Processing</a:t>
            </a:r>
            <a:r>
              <a:rPr lang="es-MX" sz="1100" dirty="0" smtClean="0">
                <a:solidFill>
                  <a:srgbClr val="4D4D4D"/>
                </a:solidFill>
                <a:latin typeface="Lato Light" charset="0"/>
                <a:ea typeface="ＭＳ Ｐゴシック" charset="0"/>
                <a:cs typeface="Lato Light" charset="0"/>
                <a:sym typeface="Lato Light" charset="0"/>
              </a:rPr>
              <a:t>:</a:t>
            </a:r>
          </a:p>
        </p:txBody>
      </p:sp>
      <p:pic>
        <p:nvPicPr>
          <p:cNvPr id="10242" name="Picture 2" descr="C:\Users\Mtro. Ibarra\Google Drive\GALILEO Personal Work\Galileo_Processing_Tutorial\Tutorial01-Galileo-Processing\interfaz_tutorial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934" y="2355726"/>
            <a:ext cx="5014131" cy="228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9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p:cNvSpPr>
          <p:nvPr/>
        </p:nvSpPr>
        <p:spPr bwMode="auto">
          <a:xfrm>
            <a:off x="947949" y="413970"/>
            <a:ext cx="3264011"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rgbClr val="0071C5"/>
                </a:solidFill>
                <a:latin typeface="Bebas Neue" charset="0"/>
                <a:ea typeface="ＭＳ Ｐゴシック" charset="0"/>
                <a:cs typeface="Bebas Neue" charset="0"/>
                <a:sym typeface="Bebas Neue" charset="0"/>
              </a:rPr>
              <a:t>Esquemático</a:t>
            </a:r>
          </a:p>
        </p:txBody>
      </p:sp>
      <p:pic>
        <p:nvPicPr>
          <p:cNvPr id="13314" name="Picture 2" descr="C:\Users\Mtro. Ibarra\Google Drive\GALILEO Personal Work\Galileo_Processing_Tutorial\Tutorial01-Galileo-Processing\Tutorial01_b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3970"/>
            <a:ext cx="3271611" cy="42157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p:cNvSpPr>
          <p:nvPr/>
        </p:nvSpPr>
        <p:spPr bwMode="auto">
          <a:xfrm>
            <a:off x="1319814" y="2521867"/>
            <a:ext cx="2520280" cy="61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a:r>
              <a:rPr lang="es-MX" sz="1100" b="1" dirty="0" smtClean="0">
                <a:solidFill>
                  <a:srgbClr val="FF0000"/>
                </a:solidFill>
                <a:latin typeface="Lato Light" charset="0"/>
                <a:ea typeface="ＭＳ Ｐゴシック" charset="0"/>
                <a:cs typeface="Lato Light" charset="0"/>
                <a:sym typeface="Lato Light" charset="0"/>
              </a:rPr>
              <a:t>NOTA</a:t>
            </a:r>
            <a:r>
              <a:rPr lang="es-MX" sz="1100" dirty="0" smtClean="0">
                <a:solidFill>
                  <a:srgbClr val="4D4D4D"/>
                </a:solidFill>
                <a:latin typeface="Lato Light" charset="0"/>
                <a:ea typeface="ＭＳ Ｐゴシック" charset="0"/>
                <a:cs typeface="Lato Light" charset="0"/>
                <a:sym typeface="Lato Light" charset="0"/>
              </a:rPr>
              <a:t>: Aunque este es el diagrama de conexión para este ejercicio, usaremos el botón A del Joystick:</a:t>
            </a:r>
          </a:p>
        </p:txBody>
      </p:sp>
      <p:pic>
        <p:nvPicPr>
          <p:cNvPr id="13316" name="Picture 4" descr="C:\Users\Mtro. Ibarra\Google Drive\GALILEO Personal Work\Curso Galileo\IO Inputs\Joystick Shield v1.jpg"/>
          <p:cNvPicPr>
            <a:picLocks noChangeAspect="1" noChangeArrowheads="1"/>
          </p:cNvPicPr>
          <p:nvPr/>
        </p:nvPicPr>
        <p:blipFill rotWithShape="1">
          <a:blip r:embed="rId4">
            <a:extLst>
              <a:ext uri="{28A0092B-C50C-407E-A947-70E740481C1C}">
                <a14:useLocalDpi xmlns:a14="http://schemas.microsoft.com/office/drawing/2010/main" val="0"/>
              </a:ext>
            </a:extLst>
          </a:blip>
          <a:srcRect t="12347" b="12347"/>
          <a:stretch/>
        </p:blipFill>
        <p:spPr bwMode="auto">
          <a:xfrm>
            <a:off x="1535838" y="3135895"/>
            <a:ext cx="2088232" cy="157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0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57879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2800" dirty="0" err="1" smtClean="0">
                <a:solidFill>
                  <a:schemeClr val="tx1"/>
                </a:solidFill>
                <a:latin typeface="Bebas Neue" charset="0"/>
                <a:ea typeface="ＭＳ Ｐゴシック" charset="0"/>
                <a:cs typeface="Bebas Neue" charset="0"/>
                <a:sym typeface="Bebas Neue" charset="0"/>
              </a:rPr>
              <a:t>OneLed.ino</a:t>
            </a:r>
            <a:endParaRPr lang="en-US" sz="28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84618"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1251219" y="1711850"/>
            <a:ext cx="6641562" cy="1785104"/>
          </a:xfrm>
          <a:prstGeom prst="rect">
            <a:avLst/>
          </a:prstGeom>
          <a:noFill/>
        </p:spPr>
        <p:txBody>
          <a:bodyPr wrap="none" rtlCol="0">
            <a:spAutoFit/>
          </a:bodyPr>
          <a:lstStyle/>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setup</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pinMode</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r>
              <a:rPr lang="es-MX" sz="1100" dirty="0">
                <a:highlight>
                  <a:srgbClr val="FFFFFF"/>
                </a:highlight>
                <a:latin typeface="Courier New"/>
              </a:rPr>
              <a:t> INPUT</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 Configuración del pin 2 como entrada</a:t>
            </a:r>
          </a:p>
          <a:p>
            <a:pPr algn="l"/>
            <a:r>
              <a:rPr lang="es-MX" sz="1100" dirty="0">
                <a:highlight>
                  <a:srgbClr val="FFFFFF"/>
                </a:highlight>
                <a:latin typeface="Courier New"/>
              </a:rPr>
              <a:t>  </a:t>
            </a:r>
            <a:r>
              <a:rPr lang="es-MX" sz="1100" dirty="0" err="1">
                <a:highlight>
                  <a:srgbClr val="FFFFFF"/>
                </a:highlight>
                <a:latin typeface="Courier New"/>
              </a:rPr>
              <a:t>Serial</a:t>
            </a:r>
            <a:r>
              <a:rPr lang="es-MX" sz="1100" b="1" dirty="0" err="1">
                <a:solidFill>
                  <a:srgbClr val="000080"/>
                </a:solidFill>
                <a:highlight>
                  <a:srgbClr val="FFFFFF"/>
                </a:highlight>
                <a:latin typeface="Courier New"/>
              </a:rPr>
              <a:t>.</a:t>
            </a:r>
            <a:r>
              <a:rPr lang="es-MX" sz="1100" dirty="0" err="1">
                <a:highlight>
                  <a:srgbClr val="FFFFFF"/>
                </a:highlight>
                <a:latin typeface="Courier New"/>
              </a:rPr>
              <a:t>begin</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9600</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//Inicialización de comunicación serial a 9600 baudios</a:t>
            </a: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s-MX" sz="1100" dirty="0">
              <a:highlight>
                <a:srgbClr val="FFFFFF"/>
              </a:highlight>
              <a:latin typeface="Courier New"/>
            </a:endParaRPr>
          </a:p>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loop</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a:solidFill>
                  <a:srgbClr val="008000"/>
                </a:solidFill>
                <a:highlight>
                  <a:srgbClr val="FFFFFF"/>
                </a:highlight>
                <a:latin typeface="Courier New"/>
              </a:rPr>
              <a:t>// Transfiere a través del puerto serial el estado digital del pin 2</a:t>
            </a:r>
          </a:p>
          <a:p>
            <a:pPr algn="l"/>
            <a:r>
              <a:rPr lang="es-MX" sz="1100" dirty="0">
                <a:highlight>
                  <a:srgbClr val="FFFFFF"/>
                </a:highlight>
                <a:latin typeface="Courier New"/>
              </a:rPr>
              <a:t>  </a:t>
            </a:r>
            <a:r>
              <a:rPr lang="es-MX" sz="1100" dirty="0" err="1">
                <a:highlight>
                  <a:srgbClr val="FFFFFF"/>
                </a:highlight>
                <a:latin typeface="Courier New"/>
              </a:rPr>
              <a:t>Serial</a:t>
            </a:r>
            <a:r>
              <a:rPr lang="es-MX" sz="1100" b="1" dirty="0" err="1">
                <a:solidFill>
                  <a:srgbClr val="000080"/>
                </a:solidFill>
                <a:highlight>
                  <a:srgbClr val="FFFFFF"/>
                </a:highlight>
                <a:latin typeface="Courier New"/>
              </a:rPr>
              <a:t>.</a:t>
            </a:r>
            <a:r>
              <a:rPr lang="es-MX" sz="1100" dirty="0" err="1">
                <a:highlight>
                  <a:srgbClr val="FFFFFF"/>
                </a:highlight>
                <a:latin typeface="Courier New"/>
              </a:rPr>
              <a:t>print</a:t>
            </a:r>
            <a:r>
              <a:rPr lang="es-MX" sz="1100" b="1" dirty="0">
                <a:solidFill>
                  <a:srgbClr val="000080"/>
                </a:solidFill>
                <a:highlight>
                  <a:srgbClr val="FFFFFF"/>
                </a:highlight>
                <a:latin typeface="Courier New"/>
              </a:rPr>
              <a:t>(</a:t>
            </a:r>
            <a:r>
              <a:rPr lang="es-MX" sz="1100" dirty="0" err="1">
                <a:highlight>
                  <a:srgbClr val="FFFFFF"/>
                </a:highlight>
                <a:latin typeface="Courier New"/>
              </a:rPr>
              <a:t>digitalRead</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2</a:t>
            </a:r>
            <a:r>
              <a:rPr lang="es-MX" sz="1100" b="1" dirty="0">
                <a:solidFill>
                  <a:srgbClr val="000080"/>
                </a:solidFill>
                <a:highlight>
                  <a:srgbClr val="FFFFFF"/>
                </a:highlight>
                <a:latin typeface="Courier New"/>
              </a:rPr>
              <a:t>));</a:t>
            </a:r>
            <a:r>
              <a:rPr lang="es-MX" sz="1100" dirty="0">
                <a:highlight>
                  <a:srgbClr val="FFFFFF"/>
                </a:highlight>
                <a:latin typeface="Courier New"/>
              </a:rPr>
              <a:t> </a:t>
            </a:r>
          </a:p>
          <a:p>
            <a:pPr algn="l"/>
            <a:r>
              <a:rPr lang="es-MX" sz="1100" dirty="0">
                <a:highlight>
                  <a:srgbClr val="FFFFFF"/>
                </a:highlight>
                <a:latin typeface="Courier New"/>
              </a:rPr>
              <a:t>  </a:t>
            </a:r>
            <a:r>
              <a:rPr lang="es-MX" sz="1100" dirty="0" err="1">
                <a:highlight>
                  <a:srgbClr val="FFFFFF"/>
                </a:highlight>
                <a:latin typeface="Courier New"/>
              </a:rPr>
              <a:t>delay</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100</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//retardo de 100 milisegundos</a:t>
            </a: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sp>
        <p:nvSpPr>
          <p:cNvPr id="22" name="Rectangle 1"/>
          <p:cNvSpPr>
            <a:spLocks/>
          </p:cNvSpPr>
          <p:nvPr/>
        </p:nvSpPr>
        <p:spPr bwMode="auto">
          <a:xfrm>
            <a:off x="947949" y="413970"/>
            <a:ext cx="2903971"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rgbClr val="0071C5"/>
                </a:solidFill>
                <a:latin typeface="Bebas Neue" charset="0"/>
                <a:ea typeface="ＭＳ Ｐゴシック" charset="0"/>
                <a:cs typeface="Bebas Neue" charset="0"/>
                <a:sym typeface="Bebas Neue" charset="0"/>
              </a:rPr>
              <a:t>Galileo</a:t>
            </a:r>
          </a:p>
        </p:txBody>
      </p:sp>
    </p:spTree>
    <p:extLst>
      <p:ext uri="{BB962C8B-B14F-4D97-AF65-F5344CB8AC3E}">
        <p14:creationId xmlns:p14="http://schemas.microsoft.com/office/powerpoint/2010/main" val="391431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a:spLocks/>
          </p:cNvSpPr>
          <p:nvPr/>
        </p:nvSpPr>
        <p:spPr bwMode="auto">
          <a:xfrm>
            <a:off x="251520" y="339502"/>
            <a:ext cx="297703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Reto:</a:t>
            </a:r>
          </a:p>
        </p:txBody>
      </p:sp>
      <p:pic>
        <p:nvPicPr>
          <p:cNvPr id="22" name="Picture 2" descr="C:\Users\Mtro. Ibarra\Google Drive\GALILEO Personal Work\Galileo_Processing_Tutorial\Tutorial01-Galileo-Processing\interfaz_tutorial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7574"/>
            <a:ext cx="6492420"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p:cNvSpPr>
          <p:nvPr/>
        </p:nvSpPr>
        <p:spPr bwMode="auto">
          <a:xfrm>
            <a:off x="5087037" y="4443958"/>
            <a:ext cx="3733435" cy="36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just"/>
            <a:r>
              <a:rPr lang="es-MX" sz="1000" dirty="0">
                <a:solidFill>
                  <a:srgbClr val="4D4D4D"/>
                </a:solidFill>
                <a:latin typeface="Lato Light" charset="0"/>
                <a:ea typeface="ＭＳ Ｐゴシック" charset="0"/>
                <a:cs typeface="Lato Light" charset="0"/>
                <a:sym typeface="Lato Light" charset="0"/>
              </a:rPr>
              <a:t>Para </a:t>
            </a:r>
            <a:r>
              <a:rPr lang="es-MX" sz="1000" dirty="0" smtClean="0">
                <a:solidFill>
                  <a:srgbClr val="4D4D4D"/>
                </a:solidFill>
                <a:latin typeface="Lato Light" charset="0"/>
                <a:ea typeface="ＭＳ Ｐゴシック" charset="0"/>
                <a:cs typeface="Lato Light" charset="0"/>
                <a:sym typeface="Lato Light" charset="0"/>
              </a:rPr>
              <a:t>visitar un tutorial completo sobre este ejercicio da click aquí:</a:t>
            </a:r>
          </a:p>
          <a:p>
            <a:r>
              <a:rPr lang="it-IT" sz="900" dirty="0">
                <a:solidFill>
                  <a:srgbClr val="4D4D4D"/>
                </a:solidFill>
                <a:latin typeface="Lato Light" charset="0"/>
                <a:ea typeface="ＭＳ Ｐゴシック" charset="0"/>
                <a:cs typeface="Lato Light" charset="0"/>
                <a:sym typeface="Lato Light" charset="0"/>
                <a:hlinkClick r:id="rId4"/>
              </a:rPr>
              <a:t>Tutorial: Comunicando Galileo con Processing - PARTE 1</a:t>
            </a:r>
            <a:endParaRPr lang="es-MX" sz="900" dirty="0" smtClean="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403501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8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491630"/>
            <a:ext cx="4137200" cy="14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Comunicando</a:t>
            </a:r>
          </a:p>
          <a:p>
            <a:pPr algn="l">
              <a:lnSpc>
                <a:spcPct val="70000"/>
              </a:lnSpc>
            </a:pPr>
            <a:r>
              <a:rPr lang="es-MX" sz="3800" dirty="0" smtClean="0">
                <a:solidFill>
                  <a:schemeClr val="bg1">
                    <a:lumMod val="50000"/>
                  </a:schemeClr>
                </a:solidFill>
                <a:latin typeface="Bebas Neue" charset="0"/>
                <a:ea typeface="ＭＳ Ｐゴシック" charset="0"/>
                <a:cs typeface="Bebas Neue" charset="0"/>
                <a:sym typeface="Bebas Neue" charset="0"/>
              </a:rPr>
              <a:t>Processing</a:t>
            </a:r>
            <a:r>
              <a:rPr lang="es-MX" sz="3800" dirty="0" smtClean="0">
                <a:solidFill>
                  <a:schemeClr val="accent2"/>
                </a:solidFill>
                <a:latin typeface="Bebas Neue" charset="0"/>
                <a:ea typeface="ＭＳ Ｐゴシック" charset="0"/>
                <a:cs typeface="Bebas Neue" charset="0"/>
                <a:sym typeface="Bebas Neue" charset="0"/>
              </a:rPr>
              <a:t> </a:t>
            </a:r>
          </a:p>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con</a:t>
            </a:r>
            <a:r>
              <a:rPr lang="es-MX" sz="3800" dirty="0" smtClean="0">
                <a:solidFill>
                  <a:schemeClr val="accent2"/>
                </a:solidFill>
                <a:latin typeface="Bebas Neue" charset="0"/>
                <a:ea typeface="ＭＳ Ｐゴシック" charset="0"/>
                <a:cs typeface="Bebas Neue" charset="0"/>
                <a:sym typeface="Bebas Neue" charset="0"/>
              </a:rPr>
              <a:t> </a:t>
            </a:r>
            <a:r>
              <a:rPr lang="es-MX" sz="3800" dirty="0" smtClean="0">
                <a:solidFill>
                  <a:srgbClr val="00AFFF"/>
                </a:solidFill>
                <a:latin typeface="Bebas Neue" charset="0"/>
                <a:ea typeface="ＭＳ Ｐゴシック" charset="0"/>
                <a:cs typeface="Bebas Neue" charset="0"/>
                <a:sym typeface="Bebas Neue" charset="0"/>
              </a:rPr>
              <a:t>Galileo</a:t>
            </a:r>
            <a:endParaRPr lang="es-MX" sz="3800" dirty="0">
              <a:solidFill>
                <a:srgbClr val="00AFFF"/>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1400175" y="3123406"/>
            <a:ext cx="6343649" cy="13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10000"/>
              </a:lnSpc>
            </a:pPr>
            <a:r>
              <a:rPr lang="es-MX" sz="1100" dirty="0" smtClean="0">
                <a:solidFill>
                  <a:srgbClr val="4D4D4D"/>
                </a:solidFill>
                <a:latin typeface="Lato Light" charset="0"/>
                <a:ea typeface="ＭＳ Ｐゴシック" charset="0"/>
                <a:cs typeface="Lato Light" charset="0"/>
                <a:sym typeface="Lato Light" charset="0"/>
              </a:rPr>
              <a:t>Ahora enviaremos datos </a:t>
            </a:r>
            <a:r>
              <a:rPr lang="es-MX" sz="1100" dirty="0">
                <a:solidFill>
                  <a:srgbClr val="4D4D4D"/>
                </a:solidFill>
                <a:latin typeface="Lato Light" charset="0"/>
                <a:ea typeface="ＭＳ Ｐゴシック" charset="0"/>
                <a:cs typeface="Lato Light" charset="0"/>
                <a:sym typeface="Lato Light" charset="0"/>
              </a:rPr>
              <a:t>a la tarjeta Galileo desde una interfaz diseñada en Processing para controlar una tarea, que para este caso se controlará el encendido y apagado de un LED.</a:t>
            </a:r>
          </a:p>
          <a:p>
            <a:pPr>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nSpc>
                <a:spcPct val="110000"/>
              </a:lnSpc>
            </a:pPr>
            <a:r>
              <a:rPr lang="es-MX" sz="1100" dirty="0" smtClean="0">
                <a:solidFill>
                  <a:srgbClr val="4D4D4D"/>
                </a:solidFill>
                <a:latin typeface="Lato Light" charset="0"/>
                <a:ea typeface="ＭＳ Ｐゴシック" charset="0"/>
                <a:cs typeface="Lato Light" charset="0"/>
                <a:sym typeface="Lato Light" charset="0"/>
              </a:rPr>
              <a:t>Para este ejercicio necesitamos saber cómo escribir al puerto serial, para que los datos sean transmitidos hacía la Galileo.</a:t>
            </a: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pic>
        <p:nvPicPr>
          <p:cNvPr id="22"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081"/>
            <a:ext cx="1314573" cy="13145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Mtro. Ibarra\Google Drive\GALILEO Personal Work\Curso Galileo\IO Inputs\Galil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174" y="1264376"/>
            <a:ext cx="1998103" cy="149857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urved Connector 2"/>
          <p:cNvCxnSpPr/>
          <p:nvPr/>
        </p:nvCxnSpPr>
        <p:spPr bwMode="auto">
          <a:xfrm>
            <a:off x="1566093" y="1523487"/>
            <a:ext cx="897932" cy="360040"/>
          </a:xfrm>
          <a:prstGeom prst="curvedConnector3">
            <a:avLst/>
          </a:prstGeom>
          <a:blipFill dpi="0" rotWithShape="0">
            <a:blip r:embed="rId4"/>
            <a:srcRect/>
            <a:tile tx="0" ty="0" sx="100000" sy="100000" flip="none" algn="tl"/>
          </a:blip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26402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303411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bg1">
                    <a:lumMod val="50000"/>
                  </a:schemeClr>
                </a:solidFill>
                <a:latin typeface="Bebas Neue" charset="0"/>
                <a:ea typeface="ＭＳ Ｐゴシック" charset="0"/>
                <a:cs typeface="Bebas Neue" charset="0"/>
                <a:sym typeface="Bebas Neue" charset="0"/>
              </a:rPr>
              <a:t>Comunicando</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Processing</a:t>
            </a:r>
            <a:r>
              <a:rPr lang="es-MX" sz="3600" dirty="0" smtClean="0">
                <a:solidFill>
                  <a:schemeClr val="accent2"/>
                </a:solidFill>
                <a:latin typeface="Bebas Neue" charset="0"/>
                <a:ea typeface="ＭＳ Ｐゴシック" charset="0"/>
                <a:cs typeface="Bebas Neue" charset="0"/>
                <a:sym typeface="Bebas Neue" charset="0"/>
              </a:rPr>
              <a:t> </a:t>
            </a:r>
            <a:r>
              <a:rPr lang="es-MX" sz="3600" dirty="0" smtClean="0">
                <a:solidFill>
                  <a:schemeClr val="bg1">
                    <a:lumMod val="50000"/>
                  </a:schemeClr>
                </a:solidFill>
                <a:latin typeface="Bebas Neue" charset="0"/>
                <a:ea typeface="ＭＳ Ｐゴシック" charset="0"/>
                <a:cs typeface="Bebas Neue" charset="0"/>
                <a:sym typeface="Bebas Neue" charset="0"/>
              </a:rPr>
              <a:t>con </a:t>
            </a:r>
            <a:r>
              <a:rPr lang="es-MX" sz="3600" dirty="0" smtClean="0">
                <a:solidFill>
                  <a:srgbClr val="00AFFF"/>
                </a:solidFill>
                <a:latin typeface="Bebas Neue" charset="0"/>
                <a:ea typeface="ＭＳ Ｐゴシック" charset="0"/>
                <a:cs typeface="Bebas Neue" charset="0"/>
                <a:sym typeface="Bebas Neue" charset="0"/>
              </a:rPr>
              <a:t>Galileo</a:t>
            </a:r>
            <a:endParaRPr lang="es-MX" sz="3600" dirty="0">
              <a:solidFill>
                <a:srgbClr val="00AFFF"/>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
        <p:nvSpPr>
          <p:cNvPr id="30"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sp>
        <p:nvSpPr>
          <p:cNvPr id="33" name="Rectangle 2"/>
          <p:cNvSpPr>
            <a:spLocks/>
          </p:cNvSpPr>
          <p:nvPr/>
        </p:nvSpPr>
        <p:spPr bwMode="auto">
          <a:xfrm>
            <a:off x="1691680" y="1741698"/>
            <a:ext cx="5760640" cy="198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s-MX" sz="1100" dirty="0" smtClean="0"/>
              <a:t>La </a:t>
            </a:r>
            <a:r>
              <a:rPr lang="es-MX" sz="1100" dirty="0"/>
              <a:t>interfaz de Processing contará con un botón virtual, el cual al dar </a:t>
            </a:r>
            <a:r>
              <a:rPr lang="es-MX" sz="1100" dirty="0" smtClean="0"/>
              <a:t>click derecho </a:t>
            </a:r>
            <a:r>
              <a:rPr lang="es-MX" sz="1100" dirty="0"/>
              <a:t>sobre éste, transmitirá serialmente un dato que le informará a la tarjeta Galileo que deberá de encender </a:t>
            </a:r>
            <a:r>
              <a:rPr lang="es-MX" sz="1100" dirty="0" smtClean="0"/>
              <a:t>un LED y si se da click izquierdo, deberá apagarlo:</a:t>
            </a:r>
            <a:endParaRPr lang="es-MX" sz="1100" dirty="0"/>
          </a:p>
        </p:txBody>
      </p:sp>
      <p:pic>
        <p:nvPicPr>
          <p:cNvPr id="14338" name="Picture 2" descr="C:\Users\Mtro. Ibarra\Google Drive\GALILEO Personal Work\Galileo_Processing_Tutorial\Tutorial02-Processing-Galileo\apagado--encendi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704" y="2643758"/>
            <a:ext cx="3928591" cy="17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73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57879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2800" dirty="0" err="1" smtClean="0">
                <a:solidFill>
                  <a:schemeClr val="tx1"/>
                </a:solidFill>
                <a:latin typeface="Bebas Neue" charset="0"/>
                <a:ea typeface="ＭＳ Ｐゴシック" charset="0"/>
                <a:cs typeface="Bebas Neue" charset="0"/>
                <a:sym typeface="Bebas Neue" charset="0"/>
              </a:rPr>
              <a:t>LED_on_off.ino</a:t>
            </a:r>
            <a:endParaRPr lang="en-US" sz="28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84618"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1251219" y="1419622"/>
            <a:ext cx="6641562" cy="3308598"/>
          </a:xfrm>
          <a:prstGeom prst="rect">
            <a:avLst/>
          </a:prstGeom>
          <a:noFill/>
        </p:spPr>
        <p:txBody>
          <a:bodyPr wrap="none" rtlCol="0">
            <a:spAutoFit/>
          </a:bodyPr>
          <a:lstStyle/>
          <a:p>
            <a:pPr algn="l"/>
            <a:r>
              <a:rPr lang="es-MX" sz="1100" dirty="0" err="1">
                <a:solidFill>
                  <a:srgbClr val="8000FF"/>
                </a:solidFill>
                <a:highlight>
                  <a:srgbClr val="FFFFFF"/>
                </a:highlight>
                <a:latin typeface="Courier New"/>
              </a:rPr>
              <a:t>int</a:t>
            </a:r>
            <a:r>
              <a:rPr lang="es-MX" sz="1100" dirty="0">
                <a:highlight>
                  <a:srgbClr val="FFFFFF"/>
                </a:highlight>
                <a:latin typeface="Courier New"/>
              </a:rPr>
              <a:t> </a:t>
            </a:r>
            <a:r>
              <a:rPr lang="es-MX" sz="1100" dirty="0" err="1">
                <a:highlight>
                  <a:srgbClr val="FFFFFF"/>
                </a:highlight>
                <a:latin typeface="Courier New"/>
              </a:rPr>
              <a:t>byteRecibido</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0</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//Variable que almacenará el byte recibido</a:t>
            </a:r>
          </a:p>
          <a:p>
            <a:pPr algn="l"/>
            <a:r>
              <a:rPr lang="es-MX" sz="1100" dirty="0" err="1">
                <a:solidFill>
                  <a:srgbClr val="8000FF"/>
                </a:solidFill>
                <a:highlight>
                  <a:srgbClr val="FFFFFF"/>
                </a:highlight>
                <a:latin typeface="Courier New"/>
              </a:rPr>
              <a:t>const</a:t>
            </a:r>
            <a:r>
              <a:rPr lang="es-MX" sz="1100" dirty="0">
                <a:highlight>
                  <a:srgbClr val="FFFFFF"/>
                </a:highlight>
                <a:latin typeface="Courier New"/>
              </a:rPr>
              <a:t> </a:t>
            </a:r>
            <a:r>
              <a:rPr lang="es-MX" sz="1100" dirty="0" err="1">
                <a:solidFill>
                  <a:srgbClr val="8000FF"/>
                </a:solidFill>
                <a:highlight>
                  <a:srgbClr val="FFFFFF"/>
                </a:highlight>
                <a:latin typeface="Courier New"/>
              </a:rPr>
              <a:t>int</a:t>
            </a:r>
            <a:r>
              <a:rPr lang="es-MX" sz="1100" dirty="0">
                <a:highlight>
                  <a:srgbClr val="FFFFFF"/>
                </a:highlight>
                <a:latin typeface="Courier New"/>
              </a:rPr>
              <a:t> led </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FF8000"/>
                </a:solidFill>
                <a:highlight>
                  <a:srgbClr val="FFFFFF"/>
                </a:highlight>
                <a:latin typeface="Courier New"/>
              </a:rPr>
              <a:t>13</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//Pin al que se conectará el LED</a:t>
            </a:r>
          </a:p>
          <a:p>
            <a:pPr algn="l"/>
            <a:endParaRPr lang="es-MX" sz="1100" dirty="0">
              <a:highlight>
                <a:srgbClr val="FFFFFF"/>
              </a:highlight>
              <a:latin typeface="Courier New"/>
            </a:endParaRPr>
          </a:p>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setup</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Serial</a:t>
            </a:r>
            <a:r>
              <a:rPr lang="es-MX" sz="1100" b="1" dirty="0" err="1">
                <a:solidFill>
                  <a:srgbClr val="000080"/>
                </a:solidFill>
                <a:highlight>
                  <a:srgbClr val="FFFFFF"/>
                </a:highlight>
                <a:latin typeface="Courier New"/>
              </a:rPr>
              <a:t>.</a:t>
            </a:r>
            <a:r>
              <a:rPr lang="es-MX" sz="1100" dirty="0" err="1">
                <a:highlight>
                  <a:srgbClr val="FFFFFF"/>
                </a:highlight>
                <a:latin typeface="Courier New"/>
              </a:rPr>
              <a:t>begin</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9600</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//Inicialización del puerto serial a 9600 baudios</a:t>
            </a:r>
          </a:p>
          <a:p>
            <a:pPr algn="l"/>
            <a:r>
              <a:rPr lang="es-MX" sz="1100" dirty="0">
                <a:highlight>
                  <a:srgbClr val="FFFFFF"/>
                </a:highlight>
                <a:latin typeface="Courier New"/>
              </a:rPr>
              <a:t>  </a:t>
            </a:r>
            <a:r>
              <a:rPr lang="es-MX" sz="1100" dirty="0" err="1">
                <a:highlight>
                  <a:srgbClr val="FFFFFF"/>
                </a:highlight>
                <a:latin typeface="Courier New"/>
              </a:rPr>
              <a:t>pinMode</a:t>
            </a:r>
            <a:r>
              <a:rPr lang="es-MX" sz="1100" b="1" dirty="0">
                <a:solidFill>
                  <a:srgbClr val="000080"/>
                </a:solidFill>
                <a:highlight>
                  <a:srgbClr val="FFFFFF"/>
                </a:highlight>
                <a:latin typeface="Courier New"/>
              </a:rPr>
              <a:t>(</a:t>
            </a:r>
            <a:r>
              <a:rPr lang="es-MX" sz="1100" dirty="0">
                <a:highlight>
                  <a:srgbClr val="FFFFFF"/>
                </a:highlight>
                <a:latin typeface="Courier New"/>
              </a:rPr>
              <a:t>led</a:t>
            </a:r>
            <a:r>
              <a:rPr lang="es-MX" sz="1100" b="1" dirty="0">
                <a:solidFill>
                  <a:srgbClr val="000080"/>
                </a:solidFill>
                <a:highlight>
                  <a:srgbClr val="FFFFFF"/>
                </a:highlight>
                <a:latin typeface="Courier New"/>
              </a:rPr>
              <a:t>,</a:t>
            </a:r>
            <a:r>
              <a:rPr lang="es-MX" sz="1100" dirty="0">
                <a:highlight>
                  <a:srgbClr val="FFFFFF"/>
                </a:highlight>
                <a:latin typeface="Courier New"/>
              </a:rPr>
              <a:t> OUTPUT</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//Se declara el pin 13 como salida</a:t>
            </a:r>
          </a:p>
          <a:p>
            <a:pPr algn="l"/>
            <a:r>
              <a:rPr lang="es-MX" sz="1100" dirty="0">
                <a:highlight>
                  <a:srgbClr val="FFFFFF"/>
                </a:highlight>
                <a:latin typeface="Courier New"/>
              </a:rPr>
              <a:t>  </a:t>
            </a:r>
            <a:r>
              <a:rPr lang="es-MX" sz="1100" dirty="0" err="1">
                <a:highlight>
                  <a:srgbClr val="FFFFFF"/>
                </a:highlight>
                <a:latin typeface="Courier New"/>
              </a:rPr>
              <a:t>digitalWrite</a:t>
            </a:r>
            <a:r>
              <a:rPr lang="es-MX" sz="1100" b="1" dirty="0">
                <a:solidFill>
                  <a:srgbClr val="000080"/>
                </a:solidFill>
                <a:highlight>
                  <a:srgbClr val="FFFFFF"/>
                </a:highlight>
                <a:latin typeface="Courier New"/>
              </a:rPr>
              <a:t>(</a:t>
            </a:r>
            <a:r>
              <a:rPr lang="es-MX" sz="1100" dirty="0">
                <a:highlight>
                  <a:srgbClr val="FFFFFF"/>
                </a:highlight>
                <a:latin typeface="Courier New"/>
              </a:rPr>
              <a:t>led</a:t>
            </a:r>
            <a:r>
              <a:rPr lang="es-MX" sz="1100" b="1" dirty="0">
                <a:solidFill>
                  <a:srgbClr val="000080"/>
                </a:solidFill>
                <a:highlight>
                  <a:srgbClr val="FFFFFF"/>
                </a:highlight>
                <a:latin typeface="Courier New"/>
              </a:rPr>
              <a:t>,</a:t>
            </a:r>
            <a:r>
              <a:rPr lang="es-MX" sz="1100" dirty="0">
                <a:highlight>
                  <a:srgbClr val="FFFFFF"/>
                </a:highlight>
                <a:latin typeface="Courier New"/>
              </a:rPr>
              <a:t> LOW</a:t>
            </a:r>
            <a:r>
              <a:rPr lang="es-MX" sz="1100" b="1" dirty="0">
                <a:solidFill>
                  <a:srgbClr val="000080"/>
                </a:solidFill>
                <a:highlight>
                  <a:srgbClr val="FFFFFF"/>
                </a:highlight>
                <a:latin typeface="Courier New"/>
              </a:rPr>
              <a:t>);</a:t>
            </a:r>
            <a:r>
              <a:rPr lang="es-MX" sz="1100" dirty="0">
                <a:solidFill>
                  <a:srgbClr val="008000"/>
                </a:solidFill>
                <a:highlight>
                  <a:srgbClr val="FFFFFF"/>
                </a:highlight>
                <a:latin typeface="Courier New"/>
              </a:rPr>
              <a:t>//Apagar el LED inicialmente</a:t>
            </a: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s-MX" sz="1100" dirty="0">
              <a:highlight>
                <a:srgbClr val="FFFFFF"/>
              </a:highlight>
              <a:latin typeface="Courier New"/>
            </a:endParaRPr>
          </a:p>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loop</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a:solidFill>
                  <a:srgbClr val="008000"/>
                </a:solidFill>
                <a:highlight>
                  <a:srgbClr val="FFFFFF"/>
                </a:highlight>
                <a:latin typeface="Courier New"/>
              </a:rPr>
              <a:t>//Se comprueba si hay algún dato por leer en el buffer del puerto serial</a:t>
            </a:r>
          </a:p>
          <a:p>
            <a:pPr algn="l"/>
            <a:r>
              <a:rPr lang="es-MX" sz="1100" dirty="0">
                <a:highlight>
                  <a:srgbClr val="FFFFFF"/>
                </a:highlight>
                <a:latin typeface="Courier New"/>
              </a:rPr>
              <a:t>  </a:t>
            </a:r>
            <a:r>
              <a:rPr lang="es-MX" sz="1100" b="1" dirty="0" err="1">
                <a:solidFill>
                  <a:srgbClr val="0000FF"/>
                </a:solidFill>
                <a:highlight>
                  <a:srgbClr val="FFFFFF"/>
                </a:highlight>
                <a:latin typeface="Courier New"/>
              </a:rPr>
              <a:t>if</a:t>
            </a:r>
            <a:r>
              <a:rPr lang="es-MX" sz="1100" dirty="0">
                <a:highlight>
                  <a:srgbClr val="FFFFFF"/>
                </a:highlight>
                <a:latin typeface="Courier New"/>
              </a:rPr>
              <a:t> </a:t>
            </a:r>
            <a:r>
              <a:rPr lang="es-MX" sz="1100" b="1" dirty="0">
                <a:solidFill>
                  <a:srgbClr val="000080"/>
                </a:solidFill>
                <a:highlight>
                  <a:srgbClr val="FFFFFF"/>
                </a:highlight>
                <a:latin typeface="Courier New"/>
              </a:rPr>
              <a:t>(</a:t>
            </a:r>
            <a:r>
              <a:rPr lang="es-MX" sz="1100" dirty="0" err="1">
                <a:highlight>
                  <a:srgbClr val="FFFFFF"/>
                </a:highlight>
                <a:latin typeface="Courier New"/>
              </a:rPr>
              <a:t>Serial</a:t>
            </a:r>
            <a:r>
              <a:rPr lang="es-MX" sz="1100" b="1" dirty="0" err="1">
                <a:solidFill>
                  <a:srgbClr val="000080"/>
                </a:solidFill>
                <a:highlight>
                  <a:srgbClr val="FFFFFF"/>
                </a:highlight>
                <a:latin typeface="Courier New"/>
              </a:rPr>
              <a:t>.</a:t>
            </a:r>
            <a:r>
              <a:rPr lang="es-MX" sz="1100" dirty="0" err="1">
                <a:highlight>
                  <a:srgbClr val="FFFFFF"/>
                </a:highlight>
                <a:latin typeface="Courier New"/>
              </a:rPr>
              <a:t>available</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b="1" dirty="0">
                <a:solidFill>
                  <a:srgbClr val="000080"/>
                </a:solidFill>
                <a:highlight>
                  <a:srgbClr val="FFFFFF"/>
                </a:highlight>
                <a:latin typeface="Courier New"/>
              </a:rPr>
              <a:t>&gt;</a:t>
            </a:r>
            <a:r>
              <a:rPr lang="es-MX" sz="1100" dirty="0">
                <a:highlight>
                  <a:srgbClr val="FFFFFF"/>
                </a:highlight>
                <a:latin typeface="Courier New"/>
              </a:rPr>
              <a:t> </a:t>
            </a:r>
            <a:r>
              <a:rPr lang="es-MX" sz="1100" dirty="0">
                <a:solidFill>
                  <a:srgbClr val="FF8000"/>
                </a:solidFill>
                <a:highlight>
                  <a:srgbClr val="FFFFFF"/>
                </a:highlight>
                <a:latin typeface="Courier New"/>
              </a:rPr>
              <a:t>0</a:t>
            </a:r>
            <a:r>
              <a:rPr lang="es-MX" sz="1100" b="1" dirty="0">
                <a:solidFill>
                  <a:srgbClr val="000080"/>
                </a:solidFill>
                <a:highlight>
                  <a:srgbClr val="FFFFFF"/>
                </a:highlight>
                <a:latin typeface="Courier New"/>
              </a:rPr>
              <a:t>){</a:t>
            </a:r>
            <a:r>
              <a:rPr lang="es-MX" sz="1100" dirty="0">
                <a:highlight>
                  <a:srgbClr val="FFFFFF"/>
                </a:highlight>
                <a:latin typeface="Courier New"/>
              </a:rPr>
              <a:t>  </a:t>
            </a:r>
          </a:p>
          <a:p>
            <a:pPr algn="l"/>
            <a:r>
              <a:rPr lang="es-MX" sz="1100" dirty="0">
                <a:highlight>
                  <a:srgbClr val="FFFFFF"/>
                </a:highlight>
                <a:latin typeface="Courier New"/>
              </a:rPr>
              <a:t>    </a:t>
            </a:r>
            <a:r>
              <a:rPr lang="es-MX" sz="1100" dirty="0" err="1">
                <a:highlight>
                  <a:srgbClr val="FFFFFF"/>
                </a:highlight>
                <a:latin typeface="Courier New"/>
              </a:rPr>
              <a:t>byteRecibido</a:t>
            </a:r>
            <a:r>
              <a:rPr lang="es-MX" sz="1100" b="1" dirty="0">
                <a:solidFill>
                  <a:srgbClr val="000080"/>
                </a:solidFill>
                <a:highlight>
                  <a:srgbClr val="FFFFFF"/>
                </a:highlight>
                <a:latin typeface="Courier New"/>
              </a:rPr>
              <a:t>=</a:t>
            </a:r>
            <a:r>
              <a:rPr lang="es-MX" sz="1100" dirty="0" err="1">
                <a:highlight>
                  <a:srgbClr val="FFFFFF"/>
                </a:highlight>
                <a:latin typeface="Courier New"/>
              </a:rPr>
              <a:t>Serial</a:t>
            </a:r>
            <a:r>
              <a:rPr lang="es-MX" sz="1100" b="1" dirty="0" err="1">
                <a:solidFill>
                  <a:srgbClr val="000080"/>
                </a:solidFill>
                <a:highlight>
                  <a:srgbClr val="FFFFFF"/>
                </a:highlight>
                <a:latin typeface="Courier New"/>
              </a:rPr>
              <a:t>.</a:t>
            </a:r>
            <a:r>
              <a:rPr lang="es-MX" sz="1100" dirty="0" err="1">
                <a:highlight>
                  <a:srgbClr val="FFFFFF"/>
                </a:highlight>
                <a:latin typeface="Courier New"/>
              </a:rPr>
              <a:t>read</a:t>
            </a:r>
            <a:r>
              <a:rPr lang="es-MX" sz="1100" b="1" dirty="0">
                <a:solidFill>
                  <a:srgbClr val="000080"/>
                </a:solidFill>
                <a:highlight>
                  <a:srgbClr val="FFFFFF"/>
                </a:highlight>
                <a:latin typeface="Courier New"/>
              </a:rPr>
              <a:t>();</a:t>
            </a:r>
            <a:r>
              <a:rPr lang="es-MX" sz="1100" dirty="0">
                <a:highlight>
                  <a:srgbClr val="FFFFFF"/>
                </a:highlight>
                <a:latin typeface="Courier New"/>
              </a:rPr>
              <a:t>  </a:t>
            </a:r>
            <a:r>
              <a:rPr lang="es-MX" sz="1100" dirty="0">
                <a:solidFill>
                  <a:srgbClr val="008000"/>
                </a:solidFill>
                <a:highlight>
                  <a:srgbClr val="FFFFFF"/>
                </a:highlight>
                <a:latin typeface="Courier New"/>
              </a:rPr>
              <a:t>//Lectura del dato recibido</a:t>
            </a:r>
          </a:p>
          <a:p>
            <a:pPr algn="l"/>
            <a:r>
              <a:rPr lang="es-MX" sz="1100" dirty="0">
                <a:highlight>
                  <a:srgbClr val="FFFFFF"/>
                </a:highlight>
                <a:latin typeface="Courier New"/>
              </a:rPr>
              <a:t>    </a:t>
            </a:r>
            <a:r>
              <a:rPr lang="es-MX" sz="1100" b="1" dirty="0" err="1">
                <a:solidFill>
                  <a:srgbClr val="0000FF"/>
                </a:solidFill>
                <a:highlight>
                  <a:srgbClr val="FFFFFF"/>
                </a:highlight>
                <a:latin typeface="Courier New"/>
              </a:rPr>
              <a:t>if</a:t>
            </a:r>
            <a:r>
              <a:rPr lang="es-MX" sz="1100" dirty="0">
                <a:highlight>
                  <a:srgbClr val="FFFFFF"/>
                </a:highlight>
                <a:latin typeface="Courier New"/>
              </a:rPr>
              <a:t> </a:t>
            </a:r>
            <a:r>
              <a:rPr lang="es-MX" sz="1100" b="1" dirty="0">
                <a:solidFill>
                  <a:srgbClr val="000080"/>
                </a:solidFill>
                <a:highlight>
                  <a:srgbClr val="FFFFFF"/>
                </a:highlight>
                <a:latin typeface="Courier New"/>
              </a:rPr>
              <a:t>(</a:t>
            </a:r>
            <a:r>
              <a:rPr lang="es-MX" sz="1100" dirty="0" err="1">
                <a:highlight>
                  <a:srgbClr val="FFFFFF"/>
                </a:highlight>
                <a:latin typeface="Courier New"/>
              </a:rPr>
              <a:t>byteRecibido</a:t>
            </a:r>
            <a:r>
              <a:rPr lang="es-MX" sz="1100" b="1" dirty="0" smtClean="0">
                <a:solidFill>
                  <a:srgbClr val="000080"/>
                </a:solidFill>
                <a:highlight>
                  <a:srgbClr val="FFFFFF"/>
                </a:highlight>
                <a:latin typeface="Courier New"/>
              </a:rPr>
              <a:t>==</a:t>
            </a:r>
            <a:r>
              <a:rPr lang="es-MX" sz="1100" dirty="0" smtClean="0">
                <a:solidFill>
                  <a:srgbClr val="808080"/>
                </a:solidFill>
                <a:highlight>
                  <a:srgbClr val="FFFFFF"/>
                </a:highlight>
                <a:latin typeface="Courier New"/>
              </a:rPr>
              <a:t>‘A’</a:t>
            </a:r>
            <a:r>
              <a:rPr lang="es-MX" sz="1100" b="1" dirty="0" smtClean="0">
                <a:solidFill>
                  <a:srgbClr val="000080"/>
                </a:solidFill>
                <a:highlight>
                  <a:srgbClr val="FFFFFF"/>
                </a:highlight>
                <a:latin typeface="Courier New"/>
              </a:rPr>
              <a:t>)</a:t>
            </a:r>
            <a:r>
              <a:rPr lang="es-MX" sz="1100" dirty="0" smtClean="0">
                <a:highlight>
                  <a:srgbClr val="FFFFFF"/>
                </a:highlight>
                <a:latin typeface="Courier New"/>
              </a:rPr>
              <a:t>      </a:t>
            </a:r>
            <a:r>
              <a:rPr lang="es-MX" sz="1100" dirty="0">
                <a:solidFill>
                  <a:srgbClr val="008000"/>
                </a:solidFill>
                <a:highlight>
                  <a:srgbClr val="FFFFFF"/>
                </a:highlight>
                <a:latin typeface="Courier New"/>
              </a:rPr>
              <a:t>//Comprobar que el dato recibido sea una "A"</a:t>
            </a:r>
          </a:p>
          <a:p>
            <a:pPr algn="l"/>
            <a:r>
              <a:rPr lang="es-MX" sz="1100" dirty="0" smtClean="0">
                <a:highlight>
                  <a:srgbClr val="FFFFFF"/>
                </a:highlight>
                <a:latin typeface="Courier New"/>
              </a:rPr>
              <a:t>      </a:t>
            </a:r>
            <a:r>
              <a:rPr lang="en-US" sz="1100" dirty="0" err="1" smtClean="0">
                <a:highlight>
                  <a:srgbClr val="FFFFFF"/>
                </a:highlight>
                <a:latin typeface="Courier New"/>
              </a:rPr>
              <a:t>digitalWrite</a:t>
            </a:r>
            <a:r>
              <a:rPr lang="en-US" sz="1100" b="1" dirty="0" smtClean="0">
                <a:solidFill>
                  <a:srgbClr val="000080"/>
                </a:solidFill>
                <a:highlight>
                  <a:srgbClr val="FFFFFF"/>
                </a:highlight>
                <a:latin typeface="Courier New"/>
              </a:rPr>
              <a:t>(</a:t>
            </a:r>
            <a:r>
              <a:rPr lang="en-US" sz="1100" dirty="0" smtClean="0">
                <a:highlight>
                  <a:srgbClr val="FFFFFF"/>
                </a:highlight>
                <a:latin typeface="Courier New"/>
              </a:rPr>
              <a:t>led</a:t>
            </a:r>
            <a:r>
              <a:rPr lang="en-US" sz="1100" b="1" dirty="0">
                <a:solidFill>
                  <a:srgbClr val="000080"/>
                </a:solidFill>
                <a:highlight>
                  <a:srgbClr val="FFFFFF"/>
                </a:highlight>
                <a:latin typeface="Courier New"/>
              </a:rPr>
              <a:t>,</a:t>
            </a:r>
            <a:r>
              <a:rPr lang="en-US" sz="1100" dirty="0">
                <a:highlight>
                  <a:srgbClr val="FFFFFF"/>
                </a:highlight>
                <a:latin typeface="Courier New"/>
              </a:rPr>
              <a:t> HIGH</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008000"/>
                </a:solidFill>
                <a:highlight>
                  <a:srgbClr val="FFFFFF"/>
                </a:highlight>
                <a:latin typeface="Courier New"/>
              </a:rPr>
              <a:t>//</a:t>
            </a:r>
            <a:r>
              <a:rPr lang="en-US" sz="1100" dirty="0" err="1">
                <a:solidFill>
                  <a:srgbClr val="008000"/>
                </a:solidFill>
                <a:highlight>
                  <a:srgbClr val="FFFFFF"/>
                </a:highlight>
                <a:latin typeface="Courier New"/>
              </a:rPr>
              <a:t>Encender</a:t>
            </a:r>
            <a:r>
              <a:rPr lang="en-US" sz="1100" dirty="0">
                <a:solidFill>
                  <a:srgbClr val="008000"/>
                </a:solidFill>
                <a:highlight>
                  <a:srgbClr val="FFFFFF"/>
                </a:highlight>
                <a:latin typeface="Courier New"/>
              </a:rPr>
              <a:t> el LED</a:t>
            </a:r>
          </a:p>
          <a:p>
            <a:pPr algn="l"/>
            <a:r>
              <a:rPr lang="en-US" sz="1100" dirty="0">
                <a:highlight>
                  <a:srgbClr val="FFFFFF"/>
                </a:highlight>
                <a:latin typeface="Courier New"/>
              </a:rPr>
              <a:t>    </a:t>
            </a:r>
            <a:r>
              <a:rPr lang="en-US" sz="1100" b="1" dirty="0" smtClean="0">
                <a:solidFill>
                  <a:srgbClr val="0000FF"/>
                </a:solidFill>
                <a:highlight>
                  <a:srgbClr val="FFFFFF"/>
                </a:highlight>
                <a:latin typeface="Courier New"/>
              </a:rPr>
              <a:t>else if (</a:t>
            </a:r>
            <a:r>
              <a:rPr lang="es-MX" sz="1100" dirty="0" err="1" smtClean="0">
                <a:highlight>
                  <a:srgbClr val="FFFFFF"/>
                </a:highlight>
                <a:latin typeface="Courier New"/>
              </a:rPr>
              <a:t>byteRecibido</a:t>
            </a:r>
            <a:r>
              <a:rPr lang="es-MX" sz="1100" b="1" dirty="0" smtClean="0">
                <a:solidFill>
                  <a:srgbClr val="000080"/>
                </a:solidFill>
                <a:highlight>
                  <a:srgbClr val="FFFFFF"/>
                </a:highlight>
                <a:latin typeface="Courier New"/>
              </a:rPr>
              <a:t>==</a:t>
            </a:r>
            <a:r>
              <a:rPr lang="es-MX" sz="1100" dirty="0" smtClean="0">
                <a:solidFill>
                  <a:srgbClr val="808080"/>
                </a:solidFill>
                <a:highlight>
                  <a:srgbClr val="FFFFFF"/>
                </a:highlight>
                <a:latin typeface="Courier New"/>
              </a:rPr>
              <a:t>‘B’</a:t>
            </a:r>
            <a:r>
              <a:rPr lang="es-MX" sz="1100" b="1" dirty="0" smtClean="0">
                <a:solidFill>
                  <a:srgbClr val="000080"/>
                </a:solidFill>
                <a:highlight>
                  <a:srgbClr val="FFFFFF"/>
                </a:highlight>
                <a:latin typeface="Courier New"/>
              </a:rPr>
              <a:t>)</a:t>
            </a:r>
            <a:r>
              <a:rPr lang="en-US" sz="1100" b="1" dirty="0" smtClean="0">
                <a:solidFill>
                  <a:srgbClr val="0000FF"/>
                </a:solidFill>
                <a:highlight>
                  <a:srgbClr val="FFFFFF"/>
                </a:highlight>
                <a:latin typeface="Courier New"/>
              </a:rPr>
              <a:t> </a:t>
            </a:r>
            <a:endParaRPr lang="en-US" sz="1100" dirty="0">
              <a:highlight>
                <a:srgbClr val="FFFFFF"/>
              </a:highlight>
              <a:latin typeface="Courier New"/>
            </a:endParaRPr>
          </a:p>
          <a:p>
            <a:pPr algn="l"/>
            <a:r>
              <a:rPr lang="en-US" sz="1100" dirty="0">
                <a:highlight>
                  <a:srgbClr val="FFFFFF"/>
                </a:highlight>
                <a:latin typeface="Courier New"/>
              </a:rPr>
              <a:t>      </a:t>
            </a:r>
            <a:r>
              <a:rPr lang="en-US" sz="1100" dirty="0" err="1" smtClean="0">
                <a:highlight>
                  <a:srgbClr val="FFFFFF"/>
                </a:highlight>
                <a:latin typeface="Courier New"/>
              </a:rPr>
              <a:t>digitalWrite</a:t>
            </a:r>
            <a:r>
              <a:rPr lang="en-US" sz="1100" b="1" dirty="0" smtClean="0">
                <a:solidFill>
                  <a:srgbClr val="000080"/>
                </a:solidFill>
                <a:highlight>
                  <a:srgbClr val="FFFFFF"/>
                </a:highlight>
                <a:latin typeface="Courier New"/>
              </a:rPr>
              <a:t>(</a:t>
            </a:r>
            <a:r>
              <a:rPr lang="en-US" sz="1100" dirty="0" smtClean="0">
                <a:highlight>
                  <a:srgbClr val="FFFFFF"/>
                </a:highlight>
                <a:latin typeface="Courier New"/>
              </a:rPr>
              <a:t>led</a:t>
            </a:r>
            <a:r>
              <a:rPr lang="en-US" sz="1100" b="1" dirty="0">
                <a:solidFill>
                  <a:srgbClr val="000080"/>
                </a:solidFill>
                <a:highlight>
                  <a:srgbClr val="FFFFFF"/>
                </a:highlight>
                <a:latin typeface="Courier New"/>
              </a:rPr>
              <a:t>,</a:t>
            </a:r>
            <a:r>
              <a:rPr lang="en-US" sz="1100" dirty="0">
                <a:highlight>
                  <a:srgbClr val="FFFFFF"/>
                </a:highlight>
                <a:latin typeface="Courier New"/>
              </a:rPr>
              <a:t> LOW</a:t>
            </a:r>
            <a:r>
              <a:rPr lang="en-US" sz="1100" b="1" dirty="0">
                <a:solidFill>
                  <a:srgbClr val="000080"/>
                </a:solidFill>
                <a:highlight>
                  <a:srgbClr val="FFFFFF"/>
                </a:highlight>
                <a:latin typeface="Courier New"/>
              </a:rPr>
              <a:t>);</a:t>
            </a:r>
            <a:r>
              <a:rPr lang="en-US" sz="1100" dirty="0">
                <a:highlight>
                  <a:srgbClr val="FFFFFF"/>
                </a:highlight>
                <a:latin typeface="Courier New"/>
              </a:rPr>
              <a:t>  </a:t>
            </a:r>
            <a:r>
              <a:rPr lang="en-US" sz="1100" dirty="0">
                <a:solidFill>
                  <a:srgbClr val="008000"/>
                </a:solidFill>
                <a:highlight>
                  <a:srgbClr val="FFFFFF"/>
                </a:highlight>
                <a:latin typeface="Courier New"/>
              </a:rPr>
              <a:t>//</a:t>
            </a:r>
            <a:r>
              <a:rPr lang="en-US" sz="1100" dirty="0" err="1">
                <a:solidFill>
                  <a:srgbClr val="008000"/>
                </a:solidFill>
                <a:highlight>
                  <a:srgbClr val="FFFFFF"/>
                </a:highlight>
                <a:latin typeface="Courier New"/>
              </a:rPr>
              <a:t>Apagar</a:t>
            </a:r>
            <a:r>
              <a:rPr lang="en-US" sz="1100" dirty="0">
                <a:solidFill>
                  <a:srgbClr val="008000"/>
                </a:solidFill>
                <a:highlight>
                  <a:srgbClr val="FFFFFF"/>
                </a:highlight>
                <a:latin typeface="Courier New"/>
              </a:rPr>
              <a:t> el </a:t>
            </a:r>
            <a:r>
              <a:rPr lang="en-US" sz="1100" dirty="0" smtClean="0">
                <a:solidFill>
                  <a:srgbClr val="008000"/>
                </a:solidFill>
                <a:highlight>
                  <a:srgbClr val="FFFFFF"/>
                </a:highlight>
                <a:latin typeface="Courier New"/>
              </a:rPr>
              <a:t>LED</a:t>
            </a:r>
            <a:endParaRPr lang="es-MX" sz="1100" dirty="0">
              <a:highlight>
                <a:srgbClr val="FFFFFF"/>
              </a:highlight>
              <a:latin typeface="Courier New"/>
            </a:endParaRPr>
          </a:p>
          <a:p>
            <a:pPr algn="l"/>
            <a:r>
              <a:rPr lang="es-MX" sz="1100" dirty="0">
                <a:highlight>
                  <a:srgbClr val="FFFFFF"/>
                </a:highlight>
                <a:latin typeface="Courier New"/>
              </a:rPr>
              <a:t>  </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sp>
        <p:nvSpPr>
          <p:cNvPr id="22" name="Rectangle 1"/>
          <p:cNvSpPr>
            <a:spLocks/>
          </p:cNvSpPr>
          <p:nvPr/>
        </p:nvSpPr>
        <p:spPr bwMode="auto">
          <a:xfrm>
            <a:off x="947949" y="413970"/>
            <a:ext cx="2903971"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rgbClr val="0071C5"/>
                </a:solidFill>
                <a:latin typeface="Bebas Neue" charset="0"/>
                <a:ea typeface="ＭＳ Ｐゴシック" charset="0"/>
                <a:cs typeface="Bebas Neue" charset="0"/>
                <a:sym typeface="Bebas Neue" charset="0"/>
              </a:rPr>
              <a:t>Galileo</a:t>
            </a:r>
          </a:p>
        </p:txBody>
      </p:sp>
    </p:spTree>
    <p:extLst>
      <p:ext uri="{BB962C8B-B14F-4D97-AF65-F5344CB8AC3E}">
        <p14:creationId xmlns:p14="http://schemas.microsoft.com/office/powerpoint/2010/main" val="112357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4403278" y="1923678"/>
            <a:ext cx="4137200" cy="104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Comenzando </a:t>
            </a:r>
          </a:p>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con </a:t>
            </a:r>
            <a:r>
              <a:rPr lang="es-MX" sz="3800" dirty="0" smtClean="0">
                <a:solidFill>
                  <a:schemeClr val="accent2"/>
                </a:solidFill>
                <a:latin typeface="Bebas Neue" charset="0"/>
                <a:ea typeface="ＭＳ Ｐゴシック" charset="0"/>
                <a:cs typeface="Bebas Neue" charset="0"/>
                <a:sym typeface="Bebas Neue" charset="0"/>
              </a:rPr>
              <a:t>Processing</a:t>
            </a:r>
            <a:endParaRPr lang="es-MX" sz="3800" dirty="0">
              <a:solidFill>
                <a:schemeClr val="bg2"/>
              </a:solidFill>
              <a:latin typeface="Bebas Neue" charset="0"/>
              <a:ea typeface="ＭＳ Ｐゴシック" charset="0"/>
              <a:cs typeface="Bebas Neue" charset="0"/>
              <a:sym typeface="Bebas Neue" charset="0"/>
            </a:endParaRPr>
          </a:p>
        </p:txBody>
      </p:sp>
      <p:sp>
        <p:nvSpPr>
          <p:cNvPr id="32782" name="Rectangle 14"/>
          <p:cNvSpPr>
            <a:spLocks/>
          </p:cNvSpPr>
          <p:nvPr/>
        </p:nvSpPr>
        <p:spPr bwMode="auto">
          <a:xfrm>
            <a:off x="604615" y="3123406"/>
            <a:ext cx="245521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El entorno de programación de Processing permite la creación de imágenes, animaciones y medios de interacción.</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dirty="0" smtClean="0">
                <a:solidFill>
                  <a:srgbClr val="4D4D4D"/>
                </a:solidFill>
                <a:latin typeface="Lato Light" charset="0"/>
                <a:ea typeface="ＭＳ Ｐゴシック" charset="0"/>
                <a:cs typeface="Lato Light" charset="0"/>
                <a:sym typeface="Lato Light" charset="0"/>
              </a:rPr>
              <a:t>Comenzaremos con algunos conceptos básicos y figuras simples que mas adelante nos permitirán diseñar interfaces mas complejas.</a:t>
            </a:r>
            <a:endParaRPr lang="es-MX" sz="1100" dirty="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flipV="1">
            <a:off x="0" y="2847180"/>
            <a:ext cx="8540478" cy="45719"/>
          </a:xfrm>
          <a:prstGeom prst="rect">
            <a:avLst/>
          </a:prstGeom>
          <a:solidFill>
            <a:schemeClr val="accent2"/>
          </a:solidFill>
          <a:ln>
            <a:noFill/>
          </a:ln>
          <a:extLst/>
        </p:spPr>
        <p:txBody>
          <a:bodyPr lIns="0" tIns="0" rIns="0" bIns="0"/>
          <a:lstStyle/>
          <a:p>
            <a:endParaRPr lang="en-US"/>
          </a:p>
        </p:txBody>
      </p:sp>
      <p:pic>
        <p:nvPicPr>
          <p:cNvPr id="1026" name="Picture 2" descr="C:\Users\Control 9\Google Drive\GALILEO Personal Work\Curso Galileo\processing_example_osciloscop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 y="363838"/>
            <a:ext cx="4188971" cy="235453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300192" y="4710204"/>
            <a:ext cx="2520280" cy="264111"/>
          </a:xfrm>
          <a:prstGeom prst="rect">
            <a:avLst/>
          </a:prstGeom>
          <a:noFill/>
          <a:ln>
            <a:noFill/>
          </a:ln>
        </p:spPr>
        <p:txBody>
          <a:bodyPr lIns="0" tIns="0" rIns="0" bIns="0" anchor="ctr"/>
          <a:lstStyle/>
          <a:p>
            <a:pPr algn="r">
              <a:lnSpc>
                <a:spcPct val="110000"/>
              </a:lnSpc>
            </a:pPr>
            <a:r>
              <a:rPr lang="es-MX" sz="1100" b="1" dirty="0" smtClean="0">
                <a:solidFill>
                  <a:srgbClr val="4D4D4D"/>
                </a:solidFill>
                <a:latin typeface="Lato Light" charset="0"/>
                <a:ea typeface="ＭＳ Ｐゴシック" charset="0"/>
                <a:cs typeface="Lato Light" charset="0"/>
              </a:rPr>
              <a:t>Descarga</a:t>
            </a:r>
            <a:r>
              <a:rPr lang="es-MX" sz="1100" dirty="0" smtClean="0">
                <a:solidFill>
                  <a:srgbClr val="4D4D4D"/>
                </a:solidFill>
                <a:latin typeface="Lato Light" charset="0"/>
                <a:ea typeface="ＭＳ Ｐゴシック" charset="0"/>
                <a:cs typeface="Lato Light" charset="0"/>
              </a:rPr>
              <a:t>: http://processing.org</a:t>
            </a:r>
            <a:r>
              <a:rPr lang="es-MX" sz="1100" dirty="0">
                <a:solidFill>
                  <a:srgbClr val="4D4D4D"/>
                </a:solidFill>
                <a:latin typeface="Lato Light" charset="0"/>
                <a:ea typeface="ＭＳ Ｐゴシック" charset="0"/>
                <a:cs typeface="Lato Light" charset="0"/>
              </a:rPr>
              <a:t>/</a:t>
            </a:r>
          </a:p>
        </p:txBody>
      </p:sp>
      <p:grpSp>
        <p:nvGrpSpPr>
          <p:cNvPr id="7" name="6 Grupo"/>
          <p:cNvGrpSpPr/>
          <p:nvPr/>
        </p:nvGrpSpPr>
        <p:grpSpPr>
          <a:xfrm>
            <a:off x="5004048" y="3180841"/>
            <a:ext cx="2448272" cy="370855"/>
            <a:chOff x="5004048" y="3108833"/>
            <a:chExt cx="2448272" cy="370855"/>
          </a:xfrm>
        </p:grpSpPr>
        <p:sp>
          <p:nvSpPr>
            <p:cNvPr id="32783" name="Rectangle 15"/>
            <p:cNvSpPr>
              <a:spLocks/>
            </p:cNvSpPr>
            <p:nvPr/>
          </p:nvSpPr>
          <p:spPr bwMode="auto">
            <a:xfrm>
              <a:off x="5325963" y="3108833"/>
              <a:ext cx="2126357"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Funciones Básicas</a:t>
              </a:r>
            </a:p>
          </p:txBody>
        </p:sp>
        <p:pic>
          <p:nvPicPr>
            <p:cNvPr id="1028" name="Picture 4" descr="C:\Users\Control 9\Google Drive\GALILEO Personal Work\Curso Galileo\256px-Processing_Logo_Clippe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15 Grupo"/>
          <p:cNvGrpSpPr/>
          <p:nvPr/>
        </p:nvGrpSpPr>
        <p:grpSpPr>
          <a:xfrm>
            <a:off x="5004048" y="3713063"/>
            <a:ext cx="2448272" cy="370855"/>
            <a:chOff x="5004048" y="3108833"/>
            <a:chExt cx="2448272" cy="370855"/>
          </a:xfrm>
        </p:grpSpPr>
        <p:sp>
          <p:nvSpPr>
            <p:cNvPr id="17" name="Rectangle 15"/>
            <p:cNvSpPr>
              <a:spLocks/>
            </p:cNvSpPr>
            <p:nvPr/>
          </p:nvSpPr>
          <p:spPr bwMode="auto">
            <a:xfrm>
              <a:off x="5325963" y="3108833"/>
              <a:ext cx="2126357"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Figuras Básicas</a:t>
              </a:r>
            </a:p>
          </p:txBody>
        </p:sp>
        <p:pic>
          <p:nvPicPr>
            <p:cNvPr id="18" name="Picture 4" descr="C:\Users\Control 9\Google Drive\GALILEO Personal Work\Curso Galileo\256px-Processing_Logo_Clippe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18 Grupo"/>
          <p:cNvGrpSpPr/>
          <p:nvPr/>
        </p:nvGrpSpPr>
        <p:grpSpPr>
          <a:xfrm>
            <a:off x="5004048" y="4217119"/>
            <a:ext cx="2448272" cy="370855"/>
            <a:chOff x="5004048" y="3108833"/>
            <a:chExt cx="2448272" cy="370855"/>
          </a:xfrm>
        </p:grpSpPr>
        <p:sp>
          <p:nvSpPr>
            <p:cNvPr id="20" name="Rectangle 15"/>
            <p:cNvSpPr>
              <a:spLocks/>
            </p:cNvSpPr>
            <p:nvPr/>
          </p:nvSpPr>
          <p:spPr bwMode="auto">
            <a:xfrm>
              <a:off x="5325963" y="3108833"/>
              <a:ext cx="2126357" cy="37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Agregando color</a:t>
              </a:r>
            </a:p>
          </p:txBody>
        </p:sp>
        <p:pic>
          <p:nvPicPr>
            <p:cNvPr id="21" name="Picture 4" descr="C:\Users\Control 9\Google Drive\GALILEO Personal Work\Curso Galileo\256px-Processing_Logo_Clippe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46673"/>
              <a:ext cx="295176" cy="29517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a:spLocks/>
          </p:cNvSpPr>
          <p:nvPr/>
        </p:nvSpPr>
        <p:spPr bwMode="auto">
          <a:xfrm>
            <a:off x="251520" y="339502"/>
            <a:ext cx="297703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800" dirty="0" smtClean="0">
                <a:solidFill>
                  <a:schemeClr val="tx1"/>
                </a:solidFill>
                <a:latin typeface="Bebas Neue" charset="0"/>
                <a:ea typeface="ＭＳ Ｐゴシック" charset="0"/>
                <a:cs typeface="Bebas Neue" charset="0"/>
                <a:sym typeface="Bebas Neue" charset="0"/>
              </a:rPr>
              <a:t>Reto:</a:t>
            </a:r>
          </a:p>
        </p:txBody>
      </p:sp>
      <p:pic>
        <p:nvPicPr>
          <p:cNvPr id="8194" name="Picture 2" descr="C:\Users\Mtro. Ibarra\Google Drive\GALILEO Personal Work\Galileo_Processing_Tutorial\Tutorial02-Processing-Galileo\apaga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88" y="339502"/>
            <a:ext cx="1880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tro. Ibarra\Google Drive\GALILEO Personal Work\Galileo_Processing_Tutorial\Tutorial02-Processing-Galileo\apagado_press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182" y="339502"/>
            <a:ext cx="1880547" cy="1980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tro. Ibarra\Google Drive\GALILEO Personal Work\Galileo_Processing_Tutorial\Tutorial02-Processing-Galileo\encendido_press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114" y="2715766"/>
            <a:ext cx="1880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Mtro. Ibarra\Google Drive\GALILEO Personal Work\Galileo_Processing_Tutorial\Tutorial02-Processing-Galileo\encendid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907" y="2715766"/>
            <a:ext cx="1880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 1" descr="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4710376" flipV="1">
            <a:off x="6767496" y="2417744"/>
            <a:ext cx="676403" cy="10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53" descr="1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a:off x="4274989" y="1318624"/>
            <a:ext cx="1284856" cy="17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 53" descr="1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05152" y="3500406"/>
            <a:ext cx="1284856" cy="17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 1" descr="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3534105" flipV="1">
            <a:off x="1419908" y="1444030"/>
            <a:ext cx="676403" cy="10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p:cNvSpPr>
          <p:nvPr/>
        </p:nvSpPr>
        <p:spPr bwMode="auto">
          <a:xfrm>
            <a:off x="4274989" y="937647"/>
            <a:ext cx="1284856"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dar click derecho</a:t>
            </a:r>
            <a:endParaRPr lang="en-US" sz="1100" dirty="0">
              <a:solidFill>
                <a:srgbClr val="4D4D4D"/>
              </a:solidFill>
              <a:latin typeface="Lato Light" charset="0"/>
              <a:ea typeface="ＭＳ Ｐゴシック" charset="0"/>
              <a:cs typeface="Lato Light" charset="0"/>
              <a:sym typeface="Lato Light" charset="0"/>
            </a:endParaRPr>
          </a:p>
        </p:txBody>
      </p:sp>
      <p:sp>
        <p:nvSpPr>
          <p:cNvPr id="19" name="Rectangle 2"/>
          <p:cNvSpPr>
            <a:spLocks/>
          </p:cNvSpPr>
          <p:nvPr/>
        </p:nvSpPr>
        <p:spPr bwMode="auto">
          <a:xfrm>
            <a:off x="6683884" y="2666148"/>
            <a:ext cx="589918"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soltar el botón</a:t>
            </a:r>
            <a:endParaRPr lang="en-US" sz="1100" dirty="0">
              <a:solidFill>
                <a:srgbClr val="4D4D4D"/>
              </a:solidFill>
              <a:latin typeface="Lato Light" charset="0"/>
              <a:ea typeface="ＭＳ Ｐゴシック" charset="0"/>
              <a:cs typeface="Lato Light" charset="0"/>
              <a:sym typeface="Lato Light" charset="0"/>
            </a:endParaRPr>
          </a:p>
        </p:txBody>
      </p:sp>
      <p:sp>
        <p:nvSpPr>
          <p:cNvPr id="20" name="Rectangle 2"/>
          <p:cNvSpPr>
            <a:spLocks/>
          </p:cNvSpPr>
          <p:nvPr/>
        </p:nvSpPr>
        <p:spPr bwMode="auto">
          <a:xfrm>
            <a:off x="3325155" y="3176119"/>
            <a:ext cx="1284856"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dar click izquierdo</a:t>
            </a:r>
            <a:endParaRPr lang="en-US" sz="1100" dirty="0">
              <a:solidFill>
                <a:srgbClr val="4D4D4D"/>
              </a:solidFill>
              <a:latin typeface="Lato Light" charset="0"/>
              <a:ea typeface="ＭＳ Ｐゴシック" charset="0"/>
              <a:cs typeface="Lato Light" charset="0"/>
              <a:sym typeface="Lato Light" charset="0"/>
            </a:endParaRPr>
          </a:p>
        </p:txBody>
      </p:sp>
      <p:sp>
        <p:nvSpPr>
          <p:cNvPr id="21" name="Rectangle 2"/>
          <p:cNvSpPr>
            <a:spLocks/>
          </p:cNvSpPr>
          <p:nvPr/>
        </p:nvSpPr>
        <p:spPr bwMode="auto">
          <a:xfrm>
            <a:off x="1571316" y="1981128"/>
            <a:ext cx="589918" cy="2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s-MX" sz="1100" dirty="0" smtClean="0">
                <a:solidFill>
                  <a:srgbClr val="4D4D4D"/>
                </a:solidFill>
                <a:latin typeface="Lato Light" charset="0"/>
                <a:ea typeface="ＭＳ Ｐゴシック" charset="0"/>
                <a:cs typeface="Lato Light" charset="0"/>
                <a:sym typeface="Lato Light" charset="0"/>
              </a:rPr>
              <a:t>Al soltar el botón</a:t>
            </a:r>
            <a:endParaRPr lang="en-US" sz="1100" dirty="0">
              <a:solidFill>
                <a:srgbClr val="4D4D4D"/>
              </a:solidFill>
              <a:latin typeface="Lato Light" charset="0"/>
              <a:ea typeface="ＭＳ Ｐゴシック" charset="0"/>
              <a:cs typeface="Lato Light" charset="0"/>
              <a:sym typeface="Lato Light" charset="0"/>
            </a:endParaRPr>
          </a:p>
        </p:txBody>
      </p:sp>
      <p:sp>
        <p:nvSpPr>
          <p:cNvPr id="22" name="Rectangle 2"/>
          <p:cNvSpPr>
            <a:spLocks/>
          </p:cNvSpPr>
          <p:nvPr/>
        </p:nvSpPr>
        <p:spPr bwMode="auto">
          <a:xfrm>
            <a:off x="6978844" y="4155926"/>
            <a:ext cx="1871034" cy="65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r>
              <a:rPr lang="es-MX" sz="1000" dirty="0">
                <a:solidFill>
                  <a:srgbClr val="4D4D4D"/>
                </a:solidFill>
                <a:latin typeface="Lato Light" charset="0"/>
                <a:ea typeface="ＭＳ Ｐゴシック" charset="0"/>
                <a:cs typeface="Lato Light" charset="0"/>
                <a:sym typeface="Lato Light" charset="0"/>
              </a:rPr>
              <a:t>Para </a:t>
            </a:r>
            <a:r>
              <a:rPr lang="es-MX" sz="1000" dirty="0" smtClean="0">
                <a:solidFill>
                  <a:srgbClr val="4D4D4D"/>
                </a:solidFill>
                <a:latin typeface="Lato Light" charset="0"/>
                <a:ea typeface="ＭＳ Ｐゴシック" charset="0"/>
                <a:cs typeface="Lato Light" charset="0"/>
                <a:sym typeface="Lato Light" charset="0"/>
              </a:rPr>
              <a:t>visitar un tutorial completo sobre este ejercicio da click aquí:</a:t>
            </a:r>
          </a:p>
          <a:p>
            <a:r>
              <a:rPr lang="it-IT" sz="900" dirty="0">
                <a:solidFill>
                  <a:srgbClr val="4D4D4D"/>
                </a:solidFill>
                <a:latin typeface="Lato Light" charset="0"/>
                <a:ea typeface="ＭＳ Ｐゴシック" charset="0"/>
                <a:cs typeface="Lato Light" charset="0"/>
                <a:sym typeface="Lato Light" charset="0"/>
                <a:hlinkClick r:id="rId9"/>
              </a:rPr>
              <a:t>Tutorial: Comunicando Galileo con Processing - PARTE 2</a:t>
            </a:r>
            <a:endParaRPr lang="es-MX" sz="900" dirty="0" smtClean="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599774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makezineblog.files.wordpress.com/2014/04/1h1a7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921" y="771550"/>
            <a:ext cx="4997351" cy="3748013"/>
          </a:xfrm>
          <a:prstGeom prst="rect">
            <a:avLst/>
          </a:prstGeom>
          <a:noFill/>
          <a:extLst>
            <a:ext uri="{909E8E84-426E-40DD-AFC4-6F175D3DCCD1}">
              <a14:hiddenFill xmlns:a14="http://schemas.microsoft.com/office/drawing/2010/main">
                <a:solidFill>
                  <a:srgbClr val="FFFFFF"/>
                </a:solidFill>
              </a14:hiddenFill>
            </a:ext>
          </a:extLst>
        </p:spPr>
      </p:pic>
      <p:sp>
        <p:nvSpPr>
          <p:cNvPr id="113665" name="Rectangle 1"/>
          <p:cNvSpPr>
            <a:spLocks/>
          </p:cNvSpPr>
          <p:nvPr/>
        </p:nvSpPr>
        <p:spPr bwMode="auto">
          <a:xfrm>
            <a:off x="1597819" y="659606"/>
            <a:ext cx="5948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70000"/>
              </a:lnSpc>
            </a:pPr>
            <a:endParaRPr lang="es-MX" sz="2800" dirty="0">
              <a:solidFill>
                <a:schemeClr val="accent2"/>
              </a:solidFill>
              <a:latin typeface="Bebas Neue" charset="0"/>
              <a:ea typeface="ＭＳ Ｐゴシック" charset="0"/>
              <a:cs typeface="Bebas Neue" charset="0"/>
              <a:sym typeface="Bebas Neue" charset="0"/>
            </a:endParaRPr>
          </a:p>
        </p:txBody>
      </p:sp>
      <p:sp>
        <p:nvSpPr>
          <p:cNvPr id="113666" name="Line 2"/>
          <p:cNvSpPr>
            <a:spLocks noChangeShapeType="1"/>
          </p:cNvSpPr>
          <p:nvPr/>
        </p:nvSpPr>
        <p:spPr bwMode="auto">
          <a:xfrm>
            <a:off x="1010841" y="1280518"/>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668" name="Line 4"/>
          <p:cNvSpPr>
            <a:spLocks noChangeShapeType="1"/>
          </p:cNvSpPr>
          <p:nvPr/>
        </p:nvSpPr>
        <p:spPr bwMode="auto">
          <a:xfrm>
            <a:off x="1010841" y="4299942"/>
            <a:ext cx="7131249" cy="595"/>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6" name="Group 5"/>
          <p:cNvGrpSpPr/>
          <p:nvPr/>
        </p:nvGrpSpPr>
        <p:grpSpPr>
          <a:xfrm>
            <a:off x="683568" y="4587974"/>
            <a:ext cx="2736304" cy="376463"/>
            <a:chOff x="683568" y="4587974"/>
            <a:chExt cx="2736304" cy="376463"/>
          </a:xfrm>
        </p:grpSpPr>
        <p:pic>
          <p:nvPicPr>
            <p:cNvPr id="7" name="Picture 2" descr="http://mirrors.creativecommons.org/presskit/buttons/80x15/png/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672674"/>
              <a:ext cx="1105718" cy="207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p:cNvSpPr>
              <a:spLocks/>
            </p:cNvSpPr>
            <p:nvPr/>
          </p:nvSpPr>
          <p:spPr bwMode="auto">
            <a:xfrm>
              <a:off x="683568" y="4587974"/>
              <a:ext cx="2736304" cy="3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Este tutorial es liberado bajo la licencia:</a:t>
              </a:r>
            </a:p>
            <a:p>
              <a:pPr algn="l">
                <a:lnSpc>
                  <a:spcPct val="140000"/>
                </a:lnSpc>
                <a:buClr>
                  <a:srgbClr val="4D4D4D"/>
                </a:buClr>
                <a:buSzPct val="125000"/>
              </a:pPr>
              <a:endParaRPr lang="es-MX" sz="800" dirty="0">
                <a:solidFill>
                  <a:srgbClr val="4D4D4D"/>
                </a:solidFill>
                <a:latin typeface="Lato Light" charset="0"/>
                <a:ea typeface="ＭＳ Ｐゴシック" charset="0"/>
                <a:cs typeface="Lato Light" charset="0"/>
                <a:sym typeface="Lato Light" charset="0"/>
              </a:endParaRPr>
            </a:p>
            <a:p>
              <a:pPr algn="l">
                <a:lnSpc>
                  <a:spcPct val="140000"/>
                </a:lnSpc>
                <a:buClr>
                  <a:srgbClr val="4D4D4D"/>
                </a:buClr>
                <a:buSzPct val="125000"/>
              </a:pPr>
              <a:r>
                <a:rPr lang="es-MX" sz="800" dirty="0" smtClean="0">
                  <a:solidFill>
                    <a:srgbClr val="4D4D4D"/>
                  </a:solidFill>
                  <a:latin typeface="Lato Light" charset="0"/>
                  <a:ea typeface="ＭＳ Ｐゴシック" charset="0"/>
                  <a:cs typeface="Lato Light" charset="0"/>
                  <a:sym typeface="Lato Light" charset="0"/>
                </a:rPr>
                <a:t>Parte de su contenido fue obtenido de sparkfun.com</a:t>
              </a:r>
            </a:p>
          </p:txBody>
        </p:sp>
      </p:grpSp>
      <p:grpSp>
        <p:nvGrpSpPr>
          <p:cNvPr id="9" name="Group 8"/>
          <p:cNvGrpSpPr/>
          <p:nvPr/>
        </p:nvGrpSpPr>
        <p:grpSpPr>
          <a:xfrm>
            <a:off x="97582" y="4519563"/>
            <a:ext cx="504056" cy="461665"/>
            <a:chOff x="1187624" y="3676259"/>
            <a:chExt cx="792088" cy="735647"/>
          </a:xfrm>
        </p:grpSpPr>
        <p:sp>
          <p:nvSpPr>
            <p:cNvPr id="10" name="Rounded Rectangular Callout 9"/>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Tree>
    <p:extLst>
      <p:ext uri="{BB962C8B-B14F-4D97-AF65-F5344CB8AC3E}">
        <p14:creationId xmlns:p14="http://schemas.microsoft.com/office/powerpoint/2010/main" val="143610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Line 5"/>
          <p:cNvSpPr>
            <a:spLocks noChangeShapeType="1"/>
          </p:cNvSpPr>
          <p:nvPr/>
        </p:nvSpPr>
        <p:spPr bwMode="auto">
          <a:xfrm>
            <a:off x="1043608" y="4803998"/>
            <a:ext cx="7776864" cy="0"/>
          </a:xfrm>
          <a:prstGeom prst="line">
            <a:avLst/>
          </a:prstGeom>
          <a:noFill/>
          <a:ln w="12700" cap="flat">
            <a:solidFill>
              <a:srgbClr val="1A9A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n>
                <a:solidFill>
                  <a:schemeClr val="bg2"/>
                </a:solidFill>
              </a:ln>
            </a:endParaRPr>
          </a:p>
        </p:txBody>
      </p:sp>
      <p:pic>
        <p:nvPicPr>
          <p:cNvPr id="4" name="Picture 2" descr="C:\Users\Control 9\Google Drive\GALILEO Personal Work\Curso Galileo\Processin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6" y="4119708"/>
            <a:ext cx="810517" cy="81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1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5714354" y="195486"/>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3600" dirty="0" smtClean="0">
                <a:solidFill>
                  <a:schemeClr val="accent2"/>
                </a:solidFill>
                <a:latin typeface="Bebas Neue" charset="0"/>
                <a:ea typeface="ＭＳ Ｐゴシック" charset="0"/>
                <a:cs typeface="Bebas Neue" charset="0"/>
                <a:sym typeface="Bebas Neue" charset="0"/>
              </a:rPr>
              <a:t>Funciones</a:t>
            </a:r>
          </a:p>
          <a:p>
            <a:pPr algn="l">
              <a:lnSpc>
                <a:spcPct val="70000"/>
              </a:lnSpc>
            </a:pPr>
            <a:r>
              <a:rPr lang="es-MX" sz="3600" dirty="0" smtClean="0">
                <a:solidFill>
                  <a:schemeClr val="tx1"/>
                </a:solidFill>
                <a:latin typeface="Bebas Neue" charset="0"/>
                <a:ea typeface="ＭＳ Ｐゴシック" charset="0"/>
                <a:cs typeface="Bebas Neue" charset="0"/>
                <a:sym typeface="Bebas Neue" charset="0"/>
              </a:rPr>
              <a:t>Básicas</a:t>
            </a:r>
            <a:endParaRPr lang="es-MX" sz="3600" dirty="0">
              <a:solidFill>
                <a:schemeClr val="tx1"/>
              </a:solidFill>
              <a:latin typeface="Bebas Neue" charset="0"/>
              <a:ea typeface="ＭＳ Ｐゴシック" charset="0"/>
              <a:cs typeface="Bebas Neue" charset="0"/>
              <a:sym typeface="Bebas Neue" charset="0"/>
            </a:endParaRPr>
          </a:p>
        </p:txBody>
      </p:sp>
      <p:sp>
        <p:nvSpPr>
          <p:cNvPr id="67586" name="Rectangle 2"/>
          <p:cNvSpPr>
            <a:spLocks/>
          </p:cNvSpPr>
          <p:nvPr/>
        </p:nvSpPr>
        <p:spPr bwMode="auto">
          <a:xfrm>
            <a:off x="2555776" y="1567086"/>
            <a:ext cx="4536504" cy="28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s-MX" sz="1100" dirty="0" smtClean="0">
                <a:solidFill>
                  <a:srgbClr val="4D4D4D"/>
                </a:solidFill>
                <a:latin typeface="Lato Light" charset="0"/>
                <a:ea typeface="ＭＳ Ｐゴシック" charset="0"/>
                <a:cs typeface="Lato Light" charset="0"/>
                <a:sym typeface="Lato Light" charset="0"/>
              </a:rPr>
              <a:t>Processing, al igual que Arduino tiene dos funciones básicas:</a:t>
            </a:r>
          </a:p>
          <a:p>
            <a:pPr algn="l"/>
            <a:endParaRPr lang="es-MX" sz="1100" dirty="0">
              <a:solidFill>
                <a:srgbClr val="4D4D4D"/>
              </a:solidFill>
              <a:latin typeface="Lato Light" charset="0"/>
              <a:ea typeface="ＭＳ Ｐゴシック" charset="0"/>
              <a:cs typeface="Lato Light" charset="0"/>
              <a:sym typeface="Lato Light" charset="0"/>
            </a:endParaRPr>
          </a:p>
          <a:p>
            <a:pPr marL="514350" lvl="2" indent="-171450" algn="l">
              <a:buFont typeface="Arial" panose="020B0604020202020204" pitchFamily="34" charset="0"/>
              <a:buChar char="•"/>
            </a:pPr>
            <a:r>
              <a:rPr lang="en-US" sz="1100" b="1" dirty="0" smtClean="0">
                <a:solidFill>
                  <a:srgbClr val="4D4D4D"/>
                </a:solidFill>
                <a:latin typeface="Lato Light" charset="0"/>
                <a:ea typeface="ＭＳ Ｐゴシック" charset="0"/>
                <a:cs typeface="Lato Light" charset="0"/>
                <a:sym typeface="Lato Light" charset="0"/>
              </a:rPr>
              <a:t>setup( )</a:t>
            </a:r>
          </a:p>
          <a:p>
            <a:pPr marL="514350" lvl="2" indent="-171450" algn="l">
              <a:buFont typeface="Arial" panose="020B0604020202020204" pitchFamily="34" charset="0"/>
              <a:buChar char="•"/>
            </a:pPr>
            <a:r>
              <a:rPr lang="es-MX" sz="1100" b="1" dirty="0" err="1" smtClean="0">
                <a:solidFill>
                  <a:srgbClr val="4D4D4D"/>
                </a:solidFill>
                <a:latin typeface="Lato Light" charset="0"/>
                <a:ea typeface="ＭＳ Ｐゴシック" charset="0"/>
                <a:cs typeface="Lato Light" charset="0"/>
                <a:sym typeface="Lato Light" charset="0"/>
              </a:rPr>
              <a:t>draw</a:t>
            </a:r>
            <a:r>
              <a:rPr lang="es-MX" sz="1100" b="1" dirty="0" smtClean="0">
                <a:solidFill>
                  <a:srgbClr val="4D4D4D"/>
                </a:solidFill>
                <a:latin typeface="Lato Light" charset="0"/>
                <a:ea typeface="ＭＳ Ｐゴシック" charset="0"/>
                <a:cs typeface="Lato Light" charset="0"/>
                <a:sym typeface="Lato Light" charset="0"/>
              </a:rPr>
              <a:t>( )</a:t>
            </a:r>
          </a:p>
          <a:p>
            <a:pPr algn="l"/>
            <a:endParaRPr lang="es-MX" sz="1100" dirty="0" smtClean="0">
              <a:solidFill>
                <a:srgbClr val="4D4D4D"/>
              </a:solidFill>
              <a:latin typeface="Lato Light" charset="0"/>
              <a:ea typeface="ＭＳ Ｐゴシック" charset="0"/>
              <a:cs typeface="Lato Light" charset="0"/>
              <a:sym typeface="Lato Light" charset="0"/>
            </a:endParaRPr>
          </a:p>
          <a:p>
            <a:pPr algn="l"/>
            <a:r>
              <a:rPr lang="es-MX" sz="1100" dirty="0" smtClean="0">
                <a:solidFill>
                  <a:srgbClr val="4D4D4D"/>
                </a:solidFill>
                <a:latin typeface="Lato Light" charset="0"/>
                <a:ea typeface="ＭＳ Ｐゴシック" charset="0"/>
                <a:cs typeface="Lato Light" charset="0"/>
                <a:sym typeface="Lato Light" charset="0"/>
              </a:rPr>
              <a:t>La función «</a:t>
            </a:r>
            <a:r>
              <a:rPr lang="es-MX" sz="1100" b="1" dirty="0" err="1" smtClean="0">
                <a:solidFill>
                  <a:srgbClr val="4D4D4D"/>
                </a:solidFill>
                <a:latin typeface="Lato Light" charset="0"/>
                <a:ea typeface="ＭＳ Ｐゴシック" charset="0"/>
                <a:cs typeface="Lato Light" charset="0"/>
                <a:sym typeface="Lato Light" charset="0"/>
              </a:rPr>
              <a:t>setup</a:t>
            </a:r>
            <a:r>
              <a:rPr lang="es-MX" sz="1100" b="1" dirty="0" smtClean="0">
                <a:solidFill>
                  <a:srgbClr val="4D4D4D"/>
                </a:solidFill>
                <a:latin typeface="Lato Light" charset="0"/>
                <a:ea typeface="ＭＳ Ｐゴシック" charset="0"/>
                <a:cs typeface="Lato Light" charset="0"/>
                <a:sym typeface="Lato Light" charset="0"/>
              </a:rPr>
              <a:t>( )</a:t>
            </a:r>
            <a:r>
              <a:rPr lang="es-MX" sz="1100" dirty="0" smtClean="0">
                <a:solidFill>
                  <a:srgbClr val="4D4D4D"/>
                </a:solidFill>
                <a:latin typeface="Lato Light" charset="0"/>
                <a:ea typeface="ＭＳ Ｐゴシック" charset="0"/>
                <a:cs typeface="Lato Light" charset="0"/>
                <a:sym typeface="Lato Light" charset="0"/>
              </a:rPr>
              <a:t>» se ejecuta una sola vez al inicio del programa.</a:t>
            </a:r>
          </a:p>
          <a:p>
            <a:pPr algn="l"/>
            <a:endParaRPr lang="es-ES" sz="1100" dirty="0" smtClean="0">
              <a:solidFill>
                <a:srgbClr val="4D4D4D"/>
              </a:solidFill>
              <a:latin typeface="Lato Light" charset="0"/>
              <a:ea typeface="ＭＳ Ｐゴシック" charset="0"/>
              <a:cs typeface="Lato Light" charset="0"/>
              <a:sym typeface="Lato Light" charset="0"/>
            </a:endParaRPr>
          </a:p>
          <a:p>
            <a:pPr algn="l"/>
            <a:r>
              <a:rPr lang="es-ES" sz="1100" dirty="0" smtClean="0">
                <a:solidFill>
                  <a:srgbClr val="4D4D4D"/>
                </a:solidFill>
                <a:latin typeface="Lato Light" charset="0"/>
                <a:ea typeface="ＭＳ Ｐゴシック" charset="0"/>
                <a:cs typeface="Lato Light" charset="0"/>
                <a:sym typeface="Lato Light" charset="0"/>
              </a:rPr>
              <a:t>La función «</a:t>
            </a:r>
            <a:r>
              <a:rPr lang="es-ES" sz="1100" b="1" dirty="0" err="1" smtClean="0">
                <a:solidFill>
                  <a:srgbClr val="4D4D4D"/>
                </a:solidFill>
                <a:latin typeface="Lato Light" charset="0"/>
                <a:ea typeface="ＭＳ Ｐゴシック" charset="0"/>
                <a:cs typeface="Lato Light" charset="0"/>
                <a:sym typeface="Lato Light" charset="0"/>
              </a:rPr>
              <a:t>draw</a:t>
            </a:r>
            <a:r>
              <a:rPr lang="es-ES" sz="1100" b="1" dirty="0" smtClean="0">
                <a:solidFill>
                  <a:srgbClr val="4D4D4D"/>
                </a:solidFill>
                <a:latin typeface="Lato Light" charset="0"/>
                <a:ea typeface="ＭＳ Ｐゴシック" charset="0"/>
                <a:cs typeface="Lato Light" charset="0"/>
                <a:sym typeface="Lato Light" charset="0"/>
              </a:rPr>
              <a:t>( )</a:t>
            </a:r>
            <a:r>
              <a:rPr lang="es-ES" sz="1100" dirty="0" smtClean="0">
                <a:solidFill>
                  <a:srgbClr val="4D4D4D"/>
                </a:solidFill>
                <a:latin typeface="Lato Light" charset="0"/>
                <a:ea typeface="ＭＳ Ｐゴシック" charset="0"/>
                <a:cs typeface="Lato Light" charset="0"/>
                <a:sym typeface="Lato Light" charset="0"/>
              </a:rPr>
              <a:t>» hace las veces de la función «</a:t>
            </a:r>
            <a:r>
              <a:rPr lang="es-ES" sz="1100" b="1" dirty="0" err="1" smtClean="0">
                <a:solidFill>
                  <a:srgbClr val="4D4D4D"/>
                </a:solidFill>
                <a:latin typeface="Lato Light" charset="0"/>
                <a:ea typeface="ＭＳ Ｐゴシック" charset="0"/>
                <a:cs typeface="Lato Light" charset="0"/>
                <a:sym typeface="Lato Light" charset="0"/>
              </a:rPr>
              <a:t>loop</a:t>
            </a:r>
            <a:r>
              <a:rPr lang="es-ES" sz="1100" b="1" dirty="0" smtClean="0">
                <a:solidFill>
                  <a:srgbClr val="4D4D4D"/>
                </a:solidFill>
                <a:latin typeface="Lato Light" charset="0"/>
                <a:ea typeface="ＭＳ Ｐゴシック" charset="0"/>
                <a:cs typeface="Lato Light" charset="0"/>
                <a:sym typeface="Lato Light" charset="0"/>
              </a:rPr>
              <a:t>( )</a:t>
            </a:r>
            <a:r>
              <a:rPr lang="es-ES" sz="1100" dirty="0" smtClean="0">
                <a:solidFill>
                  <a:srgbClr val="4D4D4D"/>
                </a:solidFill>
                <a:latin typeface="Lato Light" charset="0"/>
                <a:ea typeface="ＭＳ Ｐゴシック" charset="0"/>
                <a:cs typeface="Lato Light" charset="0"/>
                <a:sym typeface="Lato Light" charset="0"/>
              </a:rPr>
              <a:t>» de Arduino, la cual se ejecuta repetitivamente mientras el programa se encuentre ejecutándose.</a:t>
            </a:r>
            <a:endParaRPr lang="es-MX" sz="1100" dirty="0" smtClean="0">
              <a:solidFill>
                <a:srgbClr val="4D4D4D"/>
              </a:solidFill>
              <a:latin typeface="Lato Light" charset="0"/>
              <a:ea typeface="ＭＳ Ｐゴシック" charset="0"/>
              <a:cs typeface="Lato Light" charset="0"/>
              <a:sym typeface="Lato Light" charset="0"/>
            </a:endParaRPr>
          </a:p>
          <a:p>
            <a:pPr algn="l"/>
            <a:endParaRPr lang="es-ES" sz="1100" dirty="0" smtClean="0">
              <a:solidFill>
                <a:srgbClr val="4D4D4D"/>
              </a:solidFill>
              <a:latin typeface="Lato Light" charset="0"/>
              <a:ea typeface="ＭＳ Ｐゴシック" charset="0"/>
              <a:cs typeface="Lato Light" charset="0"/>
              <a:sym typeface="Lato Light" charset="0"/>
            </a:endParaRPr>
          </a:p>
          <a:p>
            <a:pPr algn="l"/>
            <a:r>
              <a:rPr lang="es-ES" sz="1100" dirty="0" smtClean="0">
                <a:solidFill>
                  <a:srgbClr val="4D4D4D"/>
                </a:solidFill>
                <a:latin typeface="Lato Light" charset="0"/>
                <a:ea typeface="ＭＳ Ｐゴシック" charset="0"/>
                <a:cs typeface="Lato Light" charset="0"/>
                <a:sym typeface="Lato Light" charset="0"/>
              </a:rPr>
              <a:t>Otras dos funciones básicas que necesitaremos son:</a:t>
            </a:r>
          </a:p>
          <a:p>
            <a:pPr algn="l"/>
            <a:endParaRPr lang="es-MX" sz="1100" dirty="0" smtClean="0">
              <a:solidFill>
                <a:srgbClr val="4D4D4D"/>
              </a:solidFill>
              <a:latin typeface="Lato Light" charset="0"/>
              <a:ea typeface="ＭＳ Ｐゴシック" charset="0"/>
              <a:cs typeface="Lato Light" charset="0"/>
              <a:sym typeface="Lato Light" charset="0"/>
            </a:endParaRPr>
          </a:p>
          <a:p>
            <a:pPr marL="514350" lvl="2" indent="-171450" algn="l">
              <a:buFont typeface="Arial" panose="020B0604020202020204" pitchFamily="34" charset="0"/>
              <a:buChar char="•"/>
            </a:pPr>
            <a:r>
              <a:rPr lang="en-US" sz="1100" b="1" dirty="0" smtClean="0">
                <a:solidFill>
                  <a:srgbClr val="4D4D4D"/>
                </a:solidFill>
                <a:latin typeface="Lato Light" charset="0"/>
                <a:ea typeface="ＭＳ Ｐゴシック" charset="0"/>
                <a:cs typeface="Lato Light" charset="0"/>
                <a:sym typeface="Lato Light" charset="0"/>
              </a:rPr>
              <a:t>size( )</a:t>
            </a:r>
          </a:p>
          <a:p>
            <a:pPr marL="514350" lvl="2" indent="-171450" algn="l">
              <a:buFont typeface="Arial" panose="020B0604020202020204" pitchFamily="34" charset="0"/>
              <a:buChar char="•"/>
            </a:pPr>
            <a:r>
              <a:rPr lang="es-MX" sz="1100" b="1" dirty="0" err="1" smtClean="0">
                <a:solidFill>
                  <a:srgbClr val="4D4D4D"/>
                </a:solidFill>
                <a:latin typeface="Lato Light" charset="0"/>
                <a:ea typeface="ＭＳ Ｐゴシック" charset="0"/>
                <a:cs typeface="Lato Light" charset="0"/>
                <a:sym typeface="Lato Light" charset="0"/>
              </a:rPr>
              <a:t>background</a:t>
            </a:r>
            <a:r>
              <a:rPr lang="es-MX" sz="1100" b="1" dirty="0" smtClean="0">
                <a:solidFill>
                  <a:srgbClr val="4D4D4D"/>
                </a:solidFill>
                <a:latin typeface="Lato Light" charset="0"/>
                <a:ea typeface="ＭＳ Ｐゴシック" charset="0"/>
                <a:cs typeface="Lato Light" charset="0"/>
                <a:sym typeface="Lato Light" charset="0"/>
              </a:rPr>
              <a:t>( )</a:t>
            </a:r>
            <a:endParaRPr lang="es-ES" sz="1100" dirty="0" smtClean="0">
              <a:solidFill>
                <a:srgbClr val="4D4D4D"/>
              </a:solidFill>
              <a:latin typeface="Lato Light" charset="0"/>
              <a:ea typeface="ＭＳ Ｐゴシック" charset="0"/>
              <a:cs typeface="Lato Light" charset="0"/>
              <a:sym typeface="Lato Light" charset="0"/>
            </a:endParaRPr>
          </a:p>
          <a:p>
            <a:pPr algn="l"/>
            <a:endParaRPr lang="es-MX" sz="1100" dirty="0">
              <a:solidFill>
                <a:srgbClr val="4D4D4D"/>
              </a:solidFill>
              <a:latin typeface="Lato Light" charset="0"/>
              <a:ea typeface="ＭＳ Ｐゴシック" charset="0"/>
              <a:cs typeface="Lato Light" charset="0"/>
              <a:sym typeface="Lato Light" charset="0"/>
            </a:endParaRPr>
          </a:p>
        </p:txBody>
      </p:sp>
      <p:sp>
        <p:nvSpPr>
          <p:cNvPr id="67599" name="Rectangle 15"/>
          <p:cNvSpPr>
            <a:spLocks/>
          </p:cNvSpPr>
          <p:nvPr/>
        </p:nvSpPr>
        <p:spPr bwMode="auto">
          <a:xfrm>
            <a:off x="1403650" y="1203599"/>
            <a:ext cx="4132112" cy="51544"/>
          </a:xfrm>
          <a:prstGeom prst="rect">
            <a:avLst/>
          </a:prstGeom>
          <a:solidFill>
            <a:schemeClr val="accent2"/>
          </a:solidFill>
          <a:ln>
            <a:noFill/>
          </a:ln>
          <a:extLst/>
        </p:spPr>
        <p:txBody>
          <a:bodyPr lIns="0" tIns="0" rIns="0" bIns="0"/>
          <a:lstStyle/>
          <a:p>
            <a:endParaRPr lang="en-US"/>
          </a:p>
        </p:txBody>
      </p:sp>
    </p:spTree>
    <p:extLst>
      <p:ext uri="{BB962C8B-B14F-4D97-AF65-F5344CB8AC3E}">
        <p14:creationId xmlns:p14="http://schemas.microsoft.com/office/powerpoint/2010/main" val="35490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p:cNvSpPr>
          <p:nvPr/>
        </p:nvSpPr>
        <p:spPr bwMode="auto">
          <a:xfrm>
            <a:off x="5870450" y="771550"/>
            <a:ext cx="2977034" cy="9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r">
              <a:lnSpc>
                <a:spcPct val="70000"/>
              </a:lnSpc>
            </a:pPr>
            <a:r>
              <a:rPr lang="es-MX" sz="3800" dirty="0" err="1" smtClean="0">
                <a:solidFill>
                  <a:schemeClr val="tx1"/>
                </a:solidFill>
                <a:latin typeface="Bebas Neue" charset="0"/>
                <a:ea typeface="ＭＳ Ｐゴシック" charset="0"/>
                <a:cs typeface="Bebas Neue" charset="0"/>
                <a:sym typeface="Bebas Neue" charset="0"/>
              </a:rPr>
              <a:t>size</a:t>
            </a:r>
            <a:r>
              <a:rPr lang="es-MX" sz="3800" dirty="0" smtClean="0">
                <a:solidFill>
                  <a:schemeClr val="tx1"/>
                </a:solidFill>
                <a:latin typeface="Bebas Neue" charset="0"/>
                <a:ea typeface="ＭＳ Ｐゴシック" charset="0"/>
                <a:cs typeface="Bebas Neue" charset="0"/>
                <a:sym typeface="Bebas Neue" charset="0"/>
              </a:rPr>
              <a:t>( )</a:t>
            </a:r>
          </a:p>
          <a:p>
            <a:pPr algn="r">
              <a:lnSpc>
                <a:spcPct val="70000"/>
              </a:lnSpc>
            </a:pPr>
            <a:r>
              <a:rPr lang="es-MX" sz="3800" dirty="0" err="1" smtClean="0">
                <a:solidFill>
                  <a:schemeClr val="accent2"/>
                </a:solidFill>
                <a:latin typeface="Bebas Neue" charset="0"/>
                <a:ea typeface="ＭＳ Ｐゴシック" charset="0"/>
                <a:cs typeface="Bebas Neue" charset="0"/>
                <a:sym typeface="Bebas Neue" charset="0"/>
              </a:rPr>
              <a:t>background</a:t>
            </a:r>
            <a:r>
              <a:rPr lang="es-MX" sz="3800" dirty="0" smtClean="0">
                <a:solidFill>
                  <a:schemeClr val="accent2"/>
                </a:solidFill>
                <a:latin typeface="Bebas Neue" charset="0"/>
                <a:ea typeface="ＭＳ Ｐゴシック" charset="0"/>
                <a:cs typeface="Bebas Neue" charset="0"/>
                <a:sym typeface="Bebas Neue" charset="0"/>
              </a:rPr>
              <a:t>( )</a:t>
            </a:r>
          </a:p>
        </p:txBody>
      </p:sp>
      <p:sp>
        <p:nvSpPr>
          <p:cNvPr id="32782" name="Rectangle 14"/>
          <p:cNvSpPr>
            <a:spLocks/>
          </p:cNvSpPr>
          <p:nvPr/>
        </p:nvSpPr>
        <p:spPr bwMode="auto">
          <a:xfrm>
            <a:off x="3870343" y="2115294"/>
            <a:ext cx="2429849"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just">
              <a:lnSpc>
                <a:spcPct val="110000"/>
              </a:lnSpc>
            </a:pPr>
            <a:r>
              <a:rPr lang="es-MX" sz="1100" b="1" dirty="0" err="1" smtClean="0">
                <a:solidFill>
                  <a:srgbClr val="4D4D4D"/>
                </a:solidFill>
                <a:latin typeface="Lato Light" charset="0"/>
                <a:ea typeface="ＭＳ Ｐゴシック" charset="0"/>
                <a:cs typeface="Lato Light" charset="0"/>
                <a:sym typeface="Lato Light" charset="0"/>
              </a:rPr>
              <a:t>background</a:t>
            </a:r>
            <a:r>
              <a:rPr lang="es-MX" sz="1100" b="1" dirty="0" smtClean="0">
                <a:solidFill>
                  <a:srgbClr val="4D4D4D"/>
                </a:solidFill>
                <a:latin typeface="Lato Light" charset="0"/>
                <a:ea typeface="ＭＳ Ｐゴシック" charset="0"/>
                <a:cs typeface="Lato Light" charset="0"/>
                <a:sym typeface="Lato Light" charset="0"/>
              </a:rPr>
              <a:t>( )</a:t>
            </a:r>
          </a:p>
          <a:p>
            <a:pPr algn="just">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just">
              <a:lnSpc>
                <a:spcPct val="110000"/>
              </a:lnSpc>
            </a:pPr>
            <a:r>
              <a:rPr lang="es-MX" sz="1100" dirty="0" smtClean="0">
                <a:solidFill>
                  <a:srgbClr val="4D4D4D"/>
                </a:solidFill>
                <a:latin typeface="Lato Light" charset="0"/>
                <a:ea typeface="ＭＳ Ｐゴシック" charset="0"/>
                <a:cs typeface="Lato Light" charset="0"/>
                <a:sym typeface="Lato Light" charset="0"/>
              </a:rPr>
              <a:t>Establece el color usado para el fondo de la ventana de la interfaz. El fondo predeterminado es de color gris claro.</a:t>
            </a:r>
          </a:p>
          <a:p>
            <a:pPr algn="just">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just">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p>
          <a:p>
            <a:pPr algn="just">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just">
              <a:lnSpc>
                <a:spcPct val="110000"/>
              </a:lnSpc>
            </a:pPr>
            <a:r>
              <a:rPr lang="es-MX" sz="1100" dirty="0" err="1" smtClean="0">
                <a:solidFill>
                  <a:srgbClr val="4D4D4D"/>
                </a:solidFill>
                <a:latin typeface="Lato Light" charset="0"/>
                <a:ea typeface="ＭＳ Ｐゴシック" charset="0"/>
                <a:cs typeface="Lato Light" charset="0"/>
                <a:sym typeface="Lato Light" charset="0"/>
              </a:rPr>
              <a:t>background</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grayscale</a:t>
            </a:r>
            <a:r>
              <a:rPr lang="es-MX" sz="1100" dirty="0" smtClean="0">
                <a:solidFill>
                  <a:srgbClr val="4D4D4D"/>
                </a:solidFill>
                <a:latin typeface="Lato Light" charset="0"/>
                <a:ea typeface="ＭＳ Ｐゴシック" charset="0"/>
                <a:cs typeface="Lato Light" charset="0"/>
                <a:sym typeface="Lato Light" charset="0"/>
              </a:rPr>
              <a:t>)</a:t>
            </a:r>
          </a:p>
          <a:p>
            <a:pPr lvl="2" algn="just">
              <a:lnSpc>
                <a:spcPct val="110000"/>
              </a:lnSpc>
            </a:pPr>
            <a:r>
              <a:rPr lang="es-MX" sz="1100" dirty="0" err="1" smtClean="0">
                <a:solidFill>
                  <a:srgbClr val="4D4D4D"/>
                </a:solidFill>
                <a:latin typeface="Lato Light" charset="0"/>
                <a:ea typeface="ＭＳ Ｐゴシック" charset="0"/>
                <a:cs typeface="Lato Light" charset="0"/>
                <a:sym typeface="Lato Light" charset="0"/>
              </a:rPr>
              <a:t>background</a:t>
            </a:r>
            <a:r>
              <a:rPr lang="es-MX" sz="1100" dirty="0" smtClean="0">
                <a:solidFill>
                  <a:srgbClr val="4D4D4D"/>
                </a:solidFill>
                <a:latin typeface="Lato Light" charset="0"/>
                <a:ea typeface="ＭＳ Ｐゴシック" charset="0"/>
                <a:cs typeface="Lato Light" charset="0"/>
                <a:sym typeface="Lato Light" charset="0"/>
              </a:rPr>
              <a:t>(R,G,B)</a:t>
            </a:r>
          </a:p>
          <a:p>
            <a:pPr lvl="2" algn="just">
              <a:lnSpc>
                <a:spcPct val="110000"/>
              </a:lnSpc>
            </a:pPr>
            <a:r>
              <a:rPr lang="es-MX" sz="1100" dirty="0" err="1" smtClean="0">
                <a:solidFill>
                  <a:srgbClr val="4D4D4D"/>
                </a:solidFill>
                <a:latin typeface="Lato Light" charset="0"/>
                <a:ea typeface="ＭＳ Ｐゴシック" charset="0"/>
                <a:cs typeface="Lato Light" charset="0"/>
                <a:sym typeface="Lato Light" charset="0"/>
              </a:rPr>
              <a:t>background</a:t>
            </a:r>
            <a:r>
              <a:rPr lang="es-MX" sz="1100" dirty="0" smtClean="0">
                <a:solidFill>
                  <a:srgbClr val="4D4D4D"/>
                </a:solidFill>
                <a:latin typeface="Lato Light" charset="0"/>
                <a:ea typeface="ＭＳ Ｐゴシック" charset="0"/>
                <a:cs typeface="Lato Light" charset="0"/>
                <a:sym typeface="Lato Light" charset="0"/>
              </a:rPr>
              <a:t>(</a:t>
            </a:r>
            <a:r>
              <a:rPr lang="es-MX" sz="1100" dirty="0" err="1" smtClean="0">
                <a:solidFill>
                  <a:srgbClr val="4D4D4D"/>
                </a:solidFill>
                <a:latin typeface="Lato Light" charset="0"/>
                <a:ea typeface="ＭＳ Ｐゴシック" charset="0"/>
                <a:cs typeface="Lato Light" charset="0"/>
                <a:sym typeface="Lato Light" charset="0"/>
              </a:rPr>
              <a:t>rgb</a:t>
            </a:r>
            <a:r>
              <a:rPr lang="es-MX" sz="1100" dirty="0" smtClean="0">
                <a:solidFill>
                  <a:srgbClr val="4D4D4D"/>
                </a:solidFill>
                <a:latin typeface="Lato Light" charset="0"/>
                <a:ea typeface="ＭＳ Ｐゴシック" charset="0"/>
                <a:cs typeface="Lato Light" charset="0"/>
                <a:sym typeface="Lato Light" charset="0"/>
              </a:rPr>
              <a:t>)</a:t>
            </a:r>
            <a:endParaRPr lang="es-MX" sz="1100" dirty="0">
              <a:solidFill>
                <a:srgbClr val="4D4D4D"/>
              </a:solidFill>
              <a:latin typeface="Lato Light" charset="0"/>
              <a:ea typeface="ＭＳ Ｐゴシック" charset="0"/>
              <a:cs typeface="Lato Light" charset="0"/>
              <a:sym typeface="Lato Light" charset="0"/>
            </a:endParaRPr>
          </a:p>
          <a:p>
            <a:pPr lvl="2" algn="just">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p:txBody>
      </p:sp>
      <p:sp>
        <p:nvSpPr>
          <p:cNvPr id="32784" name="Rectangle 16"/>
          <p:cNvSpPr>
            <a:spLocks/>
          </p:cNvSpPr>
          <p:nvPr/>
        </p:nvSpPr>
        <p:spPr bwMode="auto">
          <a:xfrm>
            <a:off x="4716016" y="1678310"/>
            <a:ext cx="4114800" cy="33338"/>
          </a:xfrm>
          <a:prstGeom prst="rect">
            <a:avLst/>
          </a:prstGeom>
          <a:solidFill>
            <a:schemeClr val="accent2"/>
          </a:solidFill>
          <a:ln>
            <a:noFill/>
          </a:ln>
          <a:extLst/>
        </p:spPr>
        <p:txBody>
          <a:bodyPr lIns="0" tIns="0" rIns="0" bIns="0"/>
          <a:lstStyle/>
          <a:p>
            <a:endParaRPr lang="en-US"/>
          </a:p>
        </p:txBody>
      </p:sp>
      <p:sp>
        <p:nvSpPr>
          <p:cNvPr id="10" name="Rectangle 14"/>
          <p:cNvSpPr>
            <a:spLocks/>
          </p:cNvSpPr>
          <p:nvPr/>
        </p:nvSpPr>
        <p:spPr bwMode="auto">
          <a:xfrm>
            <a:off x="899592" y="2115294"/>
            <a:ext cx="2232248" cy="27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10000"/>
              </a:lnSpc>
            </a:pPr>
            <a:r>
              <a:rPr lang="es-MX" sz="1100" b="1" dirty="0" err="1" smtClean="0">
                <a:solidFill>
                  <a:srgbClr val="4D4D4D"/>
                </a:solidFill>
                <a:latin typeface="Lato Light" charset="0"/>
                <a:ea typeface="ＭＳ Ｐゴシック" charset="0"/>
                <a:cs typeface="Lato Light" charset="0"/>
                <a:sym typeface="Lato Light" charset="0"/>
              </a:rPr>
              <a:t>size</a:t>
            </a:r>
            <a:r>
              <a:rPr lang="es-MX" sz="1100" b="1" dirty="0" smtClean="0">
                <a:solidFill>
                  <a:srgbClr val="4D4D4D"/>
                </a:solidFill>
                <a:latin typeface="Lato Light" charset="0"/>
                <a:ea typeface="ＭＳ Ｐゴシック" charset="0"/>
                <a:cs typeface="Lato Light" charset="0"/>
                <a:sym typeface="Lato Light" charset="0"/>
              </a:rPr>
              <a:t>(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just">
              <a:lnSpc>
                <a:spcPct val="110000"/>
              </a:lnSpc>
            </a:pPr>
            <a:r>
              <a:rPr lang="es-MX" sz="1100" dirty="0" smtClean="0">
                <a:solidFill>
                  <a:srgbClr val="4D4D4D"/>
                </a:solidFill>
                <a:latin typeface="Lato Light" charset="0"/>
                <a:ea typeface="ＭＳ Ｐゴシック" charset="0"/>
                <a:cs typeface="Lato Light" charset="0"/>
                <a:sym typeface="Lato Light" charset="0"/>
              </a:rPr>
              <a:t>Define la dimensión de la ventana de la interfaz en pixeles. Esta función debe ser la primer línea de código dentro de la función </a:t>
            </a:r>
            <a:r>
              <a:rPr lang="es-MX" sz="1100" b="1" dirty="0" smtClean="0">
                <a:solidFill>
                  <a:srgbClr val="4D4D4D"/>
                </a:solidFill>
                <a:latin typeface="Lato Light" charset="0"/>
                <a:ea typeface="ＭＳ Ｐゴシック" charset="0"/>
                <a:cs typeface="Lato Light" charset="0"/>
                <a:sym typeface="Lato Light" charset="0"/>
              </a:rPr>
              <a:t>setup( )</a:t>
            </a: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Sintaxis</a:t>
            </a:r>
            <a:r>
              <a:rPr lang="es-MX" sz="1100" b="1" dirty="0">
                <a:solidFill>
                  <a:srgbClr val="4D4D4D"/>
                </a:solidFill>
                <a:latin typeface="Lato Light" charset="0"/>
                <a:ea typeface="ＭＳ Ｐゴシック" charset="0"/>
                <a:cs typeface="Lato Light" charset="0"/>
                <a:sym typeface="Lato Light" charset="0"/>
              </a:rPr>
              <a:t>:</a:t>
            </a:r>
            <a:endParaRPr lang="es-MX" sz="1100" b="1" dirty="0" smtClean="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a:solidFill>
                <a:srgbClr val="4D4D4D"/>
              </a:solidFill>
              <a:latin typeface="Lato Light" charset="0"/>
              <a:ea typeface="ＭＳ Ｐゴシック" charset="0"/>
              <a:cs typeface="Lato Light" charset="0"/>
              <a:sym typeface="Lato Light" charset="0"/>
            </a:endParaRPr>
          </a:p>
          <a:p>
            <a:pPr lvl="2" algn="l">
              <a:lnSpc>
                <a:spcPct val="110000"/>
              </a:lnSpc>
            </a:pPr>
            <a:r>
              <a:rPr lang="es-MX" sz="1100" dirty="0" err="1" smtClean="0">
                <a:solidFill>
                  <a:srgbClr val="4D4D4D"/>
                </a:solidFill>
                <a:latin typeface="Lato Light" charset="0"/>
                <a:ea typeface="ＭＳ Ｐゴシック" charset="0"/>
                <a:cs typeface="Lato Light" charset="0"/>
                <a:sym typeface="Lato Light" charset="0"/>
              </a:rPr>
              <a:t>size</a:t>
            </a:r>
            <a:r>
              <a:rPr lang="es-MX" sz="1100" dirty="0" smtClean="0">
                <a:solidFill>
                  <a:srgbClr val="4D4D4D"/>
                </a:solidFill>
                <a:latin typeface="Lato Light" charset="0"/>
                <a:ea typeface="ＭＳ Ｐゴシック" charset="0"/>
                <a:cs typeface="Lato Light" charset="0"/>
                <a:sym typeface="Lato Light" charset="0"/>
              </a:rPr>
              <a:t>(w, h)</a:t>
            </a:r>
            <a:endParaRPr lang="es-MX" sz="1100" dirty="0">
              <a:solidFill>
                <a:srgbClr val="4D4D4D"/>
              </a:solidFill>
              <a:latin typeface="Lato Light" charset="0"/>
              <a:ea typeface="ＭＳ Ｐゴシック" charset="0"/>
              <a:cs typeface="Lato Light" charset="0"/>
              <a:sym typeface="Lato Light" charset="0"/>
            </a:endParaRPr>
          </a:p>
          <a:p>
            <a:pPr algn="l">
              <a:lnSpc>
                <a:spcPct val="110000"/>
              </a:lnSpc>
            </a:pPr>
            <a:endParaRPr lang="es-MX" sz="1100" dirty="0" smtClean="0">
              <a:solidFill>
                <a:srgbClr val="4D4D4D"/>
              </a:solidFill>
              <a:latin typeface="Lato Light" charset="0"/>
              <a:ea typeface="ＭＳ Ｐゴシック" charset="0"/>
              <a:cs typeface="Lato Light" charset="0"/>
              <a:sym typeface="Lato Light" charset="0"/>
            </a:endParaRPr>
          </a:p>
          <a:p>
            <a:pPr algn="l">
              <a:lnSpc>
                <a:spcPct val="110000"/>
              </a:lnSpc>
            </a:pPr>
            <a:r>
              <a:rPr lang="es-MX" sz="1100" b="1" dirty="0" smtClean="0">
                <a:solidFill>
                  <a:srgbClr val="4D4D4D"/>
                </a:solidFill>
                <a:latin typeface="Lato Light" charset="0"/>
                <a:ea typeface="ＭＳ Ｐゴシック" charset="0"/>
                <a:cs typeface="Lato Light" charset="0"/>
                <a:sym typeface="Lato Light" charset="0"/>
              </a:rPr>
              <a:t>w</a:t>
            </a:r>
            <a:r>
              <a:rPr lang="es-MX" sz="1100" dirty="0" smtClean="0">
                <a:solidFill>
                  <a:srgbClr val="4D4D4D"/>
                </a:solidFill>
                <a:latin typeface="Lato Light" charset="0"/>
                <a:ea typeface="ＭＳ Ｐゴシック" charset="0"/>
                <a:cs typeface="Lato Light" charset="0"/>
                <a:sym typeface="Lato Light" charset="0"/>
              </a:rPr>
              <a:t>  -&gt;  ancho de la ventana (</a:t>
            </a:r>
            <a:r>
              <a:rPr lang="es-MX" sz="1100" dirty="0" err="1" smtClean="0">
                <a:solidFill>
                  <a:srgbClr val="4D4D4D"/>
                </a:solidFill>
                <a:latin typeface="Lato Light" charset="0"/>
                <a:ea typeface="ＭＳ Ｐゴシック" charset="0"/>
                <a:cs typeface="Lato Light" charset="0"/>
                <a:sym typeface="Lato Light" charset="0"/>
              </a:rPr>
              <a:t>int</a:t>
            </a:r>
            <a:r>
              <a:rPr lang="es-MX" sz="1100" dirty="0" smtClean="0">
                <a:solidFill>
                  <a:srgbClr val="4D4D4D"/>
                </a:solidFill>
                <a:latin typeface="Lato Light" charset="0"/>
                <a:ea typeface="ＭＳ Ｐゴシック" charset="0"/>
                <a:cs typeface="Lato Light" charset="0"/>
                <a:sym typeface="Lato Light" charset="0"/>
              </a:rPr>
              <a:t>)</a:t>
            </a:r>
          </a:p>
          <a:p>
            <a:pPr algn="l">
              <a:lnSpc>
                <a:spcPct val="110000"/>
              </a:lnSpc>
            </a:pPr>
            <a:r>
              <a:rPr lang="es-ES" sz="1100" b="1" dirty="0" smtClean="0">
                <a:solidFill>
                  <a:srgbClr val="4D4D4D"/>
                </a:solidFill>
                <a:latin typeface="Lato Light" charset="0"/>
                <a:ea typeface="ＭＳ Ｐゴシック" charset="0"/>
                <a:cs typeface="Lato Light" charset="0"/>
                <a:sym typeface="Lato Light" charset="0"/>
              </a:rPr>
              <a:t>h</a:t>
            </a:r>
            <a:r>
              <a:rPr lang="es-ES" sz="1100" dirty="0" smtClean="0">
                <a:solidFill>
                  <a:srgbClr val="4D4D4D"/>
                </a:solidFill>
                <a:latin typeface="Lato Light" charset="0"/>
                <a:ea typeface="ＭＳ Ｐゴシック" charset="0"/>
                <a:cs typeface="Lato Light" charset="0"/>
                <a:sym typeface="Lato Light" charset="0"/>
              </a:rPr>
              <a:t>  -&gt;  alto de la ventana (</a:t>
            </a:r>
            <a:r>
              <a:rPr lang="es-ES" sz="1100" dirty="0" err="1" smtClean="0">
                <a:solidFill>
                  <a:srgbClr val="4D4D4D"/>
                </a:solidFill>
                <a:latin typeface="Lato Light" charset="0"/>
                <a:ea typeface="ＭＳ Ｐゴシック" charset="0"/>
                <a:cs typeface="Lato Light" charset="0"/>
                <a:sym typeface="Lato Light" charset="0"/>
              </a:rPr>
              <a:t>int</a:t>
            </a:r>
            <a:r>
              <a:rPr lang="es-ES" sz="1100" dirty="0" smtClean="0">
                <a:solidFill>
                  <a:srgbClr val="4D4D4D"/>
                </a:solidFill>
                <a:latin typeface="Lato Light" charset="0"/>
                <a:ea typeface="ＭＳ Ｐゴシック" charset="0"/>
                <a:cs typeface="Lato Light" charset="0"/>
                <a:sym typeface="Lato Light" charset="0"/>
              </a:rPr>
              <a:t>)</a:t>
            </a:r>
            <a:endParaRPr lang="es-MX" sz="1100" dirty="0" smtClean="0">
              <a:solidFill>
                <a:srgbClr val="4D4D4D"/>
              </a:solidFill>
              <a:latin typeface="Lato Light" charset="0"/>
              <a:ea typeface="ＭＳ Ｐゴシック" charset="0"/>
              <a:cs typeface="Lato Light" charset="0"/>
              <a:sym typeface="Lato Light" charset="0"/>
            </a:endParaRPr>
          </a:p>
        </p:txBody>
      </p:sp>
      <p:sp>
        <p:nvSpPr>
          <p:cNvPr id="7" name="Line 15"/>
          <p:cNvSpPr>
            <a:spLocks noChangeShapeType="1"/>
          </p:cNvSpPr>
          <p:nvPr/>
        </p:nvSpPr>
        <p:spPr bwMode="auto">
          <a:xfrm rot="10800000" flipH="1">
            <a:off x="3450704" y="2787774"/>
            <a:ext cx="0" cy="1691878"/>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2" name="Bild 1" desc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088457" flipV="1">
            <a:off x="5348264" y="4029596"/>
            <a:ext cx="5572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p:cNvSpPr>
          <p:nvPr/>
        </p:nvSpPr>
        <p:spPr bwMode="auto">
          <a:xfrm>
            <a:off x="6163642" y="4227934"/>
            <a:ext cx="229679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140000"/>
              </a:lnSpc>
              <a:buClr>
                <a:srgbClr val="4D4D4D"/>
              </a:buClr>
              <a:buSzPct val="125000"/>
            </a:pPr>
            <a:r>
              <a:rPr lang="es-MX" sz="1100" b="1" dirty="0" err="1" smtClean="0">
                <a:solidFill>
                  <a:srgbClr val="4D4D4D"/>
                </a:solidFill>
                <a:latin typeface="Lato Light" charset="0"/>
                <a:ea typeface="ＭＳ Ｐゴシック" charset="0"/>
                <a:cs typeface="Lato Light" charset="0"/>
                <a:sym typeface="Lato Light" charset="0"/>
              </a:rPr>
              <a:t>rgb</a:t>
            </a:r>
            <a:r>
              <a:rPr lang="es-MX" sz="1100" dirty="0" smtClean="0">
                <a:solidFill>
                  <a:srgbClr val="4D4D4D"/>
                </a:solidFill>
                <a:latin typeface="Lato Light" charset="0"/>
                <a:ea typeface="ＭＳ Ｐゴシック" charset="0"/>
                <a:cs typeface="Lato Light" charset="0"/>
                <a:sym typeface="Lato Light" charset="0"/>
              </a:rPr>
              <a:t> -&gt; Codificación hexadecimal</a:t>
            </a:r>
          </a:p>
          <a:p>
            <a:pPr algn="l">
              <a:lnSpc>
                <a:spcPct val="140000"/>
              </a:lnSpc>
              <a:buClr>
                <a:srgbClr val="4D4D4D"/>
              </a:buClr>
              <a:buSzPct val="125000"/>
            </a:pPr>
            <a:r>
              <a:rPr lang="es-ES" sz="1100" dirty="0">
                <a:solidFill>
                  <a:srgbClr val="4D4D4D"/>
                </a:solidFill>
                <a:latin typeface="Lato Light" charset="0"/>
                <a:ea typeface="ＭＳ Ｐゴシック" charset="0"/>
                <a:cs typeface="Lato Light" charset="0"/>
                <a:sym typeface="Lato Light" charset="0"/>
              </a:rPr>
              <a:t>	</a:t>
            </a:r>
            <a:r>
              <a:rPr lang="es-ES" sz="1100" dirty="0" smtClean="0">
                <a:solidFill>
                  <a:srgbClr val="4D4D4D"/>
                </a:solidFill>
                <a:latin typeface="Lato Light" charset="0"/>
                <a:ea typeface="ＭＳ Ｐゴシック" charset="0"/>
                <a:cs typeface="Lato Light" charset="0"/>
                <a:sym typeface="Lato Light" charset="0"/>
              </a:rPr>
              <a:t>#FFFFFF  -&gt;  Blanco</a:t>
            </a:r>
            <a:endParaRPr lang="es-MX" sz="1100" dirty="0" smtClean="0">
              <a:solidFill>
                <a:srgbClr val="4D4D4D"/>
              </a:solidFill>
              <a:latin typeface="Lato Light" charset="0"/>
              <a:ea typeface="ＭＳ Ｐゴシック" charset="0"/>
              <a:cs typeface="Lato Light" charset="0"/>
              <a:sym typeface="Lato Light" charset="0"/>
            </a:endParaRPr>
          </a:p>
        </p:txBody>
      </p:sp>
    </p:spTree>
    <p:extLst>
      <p:ext uri="{BB962C8B-B14F-4D97-AF65-F5344CB8AC3E}">
        <p14:creationId xmlns:p14="http://schemas.microsoft.com/office/powerpoint/2010/main" val="22599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p:cNvSpPr>
          <p:nvPr/>
        </p:nvSpPr>
        <p:spPr bwMode="auto">
          <a:xfrm>
            <a:off x="6241677" y="267494"/>
            <a:ext cx="22907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r>
              <a:rPr lang="es-MX" sz="4000" dirty="0" smtClean="0">
                <a:solidFill>
                  <a:schemeClr val="accent2"/>
                </a:solidFill>
                <a:latin typeface="Bebas Neue" charset="0"/>
                <a:ea typeface="ＭＳ Ｐゴシック" charset="0"/>
                <a:cs typeface="Bebas Neue" charset="0"/>
                <a:sym typeface="Bebas Neue" charset="0"/>
              </a:rPr>
              <a:t>Código</a:t>
            </a:r>
          </a:p>
          <a:p>
            <a:pPr algn="l">
              <a:lnSpc>
                <a:spcPct val="70000"/>
              </a:lnSpc>
            </a:pPr>
            <a:r>
              <a:rPr lang="en-US" sz="3600" dirty="0" err="1" smtClean="0">
                <a:solidFill>
                  <a:schemeClr val="tx1"/>
                </a:solidFill>
                <a:latin typeface="Bebas Neue" charset="0"/>
                <a:ea typeface="ＭＳ Ｐゴシック" charset="0"/>
                <a:cs typeface="Bebas Neue" charset="0"/>
                <a:sym typeface="Bebas Neue" charset="0"/>
              </a:rPr>
              <a:t>base.pde</a:t>
            </a:r>
            <a:endParaRPr lang="en-US" sz="3600" dirty="0">
              <a:solidFill>
                <a:schemeClr val="tx1"/>
              </a:solidFill>
              <a:latin typeface="Bebas Neue" charset="0"/>
              <a:ea typeface="ＭＳ Ｐゴシック" charset="0"/>
              <a:cs typeface="Bebas Neue" charset="0"/>
              <a:sym typeface="Bebas Neue" charset="0"/>
            </a:endParaRPr>
          </a:p>
        </p:txBody>
      </p:sp>
      <p:sp>
        <p:nvSpPr>
          <p:cNvPr id="67599" name="Rectangle 15"/>
          <p:cNvSpPr>
            <a:spLocks/>
          </p:cNvSpPr>
          <p:nvPr/>
        </p:nvSpPr>
        <p:spPr bwMode="auto">
          <a:xfrm>
            <a:off x="4415259" y="1284287"/>
            <a:ext cx="1647825" cy="42863"/>
          </a:xfrm>
          <a:prstGeom prst="rect">
            <a:avLst/>
          </a:prstGeom>
          <a:solidFill>
            <a:schemeClr val="accent2"/>
          </a:solidFill>
          <a:ln>
            <a:noFill/>
          </a:ln>
          <a:extLst/>
        </p:spPr>
        <p:txBody>
          <a:bodyPr lIns="0" tIns="0" rIns="0" bIns="0"/>
          <a:lstStyle/>
          <a:p>
            <a:endParaRPr lang="en-US"/>
          </a:p>
        </p:txBody>
      </p:sp>
      <p:sp>
        <p:nvSpPr>
          <p:cNvPr id="2" name="TextBox 1"/>
          <p:cNvSpPr txBox="1"/>
          <p:nvPr/>
        </p:nvSpPr>
        <p:spPr>
          <a:xfrm>
            <a:off x="6516216" y="2283718"/>
            <a:ext cx="1544012" cy="1107996"/>
          </a:xfrm>
          <a:prstGeom prst="rect">
            <a:avLst/>
          </a:prstGeom>
          <a:noFill/>
        </p:spPr>
        <p:txBody>
          <a:bodyPr wrap="none" rtlCol="0">
            <a:spAutoFit/>
          </a:bodyPr>
          <a:lstStyle/>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setup</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dirty="0">
                <a:highlight>
                  <a:srgbClr val="FFFFFF"/>
                </a:highlight>
                <a:latin typeface="Courier New"/>
              </a:rPr>
              <a:t>  </a:t>
            </a:r>
            <a:r>
              <a:rPr lang="es-MX" sz="1100" dirty="0" err="1">
                <a:highlight>
                  <a:srgbClr val="FFFFFF"/>
                </a:highlight>
                <a:latin typeface="Courier New"/>
              </a:rPr>
              <a:t>size</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r>
              <a:rPr lang="es-MX" sz="1100" dirty="0">
                <a:solidFill>
                  <a:srgbClr val="FF8000"/>
                </a:solidFill>
                <a:highlight>
                  <a:srgbClr val="FFFFFF"/>
                </a:highlight>
                <a:latin typeface="Courier New"/>
              </a:rPr>
              <a:t>500</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endParaRPr lang="es-MX" sz="1100" dirty="0">
              <a:highlight>
                <a:srgbClr val="FFFFFF"/>
              </a:highlight>
              <a:latin typeface="Courier New"/>
            </a:endParaRPr>
          </a:p>
          <a:p>
            <a:pPr algn="l"/>
            <a:r>
              <a:rPr lang="es-MX" sz="1100" dirty="0" err="1">
                <a:solidFill>
                  <a:srgbClr val="8000FF"/>
                </a:solidFill>
                <a:highlight>
                  <a:srgbClr val="FFFFFF"/>
                </a:highlight>
                <a:latin typeface="Courier New"/>
              </a:rPr>
              <a:t>void</a:t>
            </a:r>
            <a:r>
              <a:rPr lang="es-MX" sz="1100" dirty="0">
                <a:highlight>
                  <a:srgbClr val="FFFFFF"/>
                </a:highlight>
                <a:latin typeface="Courier New"/>
              </a:rPr>
              <a:t> </a:t>
            </a:r>
            <a:r>
              <a:rPr lang="es-MX" sz="1100" dirty="0" err="1">
                <a:highlight>
                  <a:srgbClr val="FFFFFF"/>
                </a:highlight>
                <a:latin typeface="Courier New"/>
              </a:rPr>
              <a:t>draw</a:t>
            </a:r>
            <a:r>
              <a:rPr lang="es-MX" sz="1100" b="1" dirty="0">
                <a:solidFill>
                  <a:srgbClr val="000080"/>
                </a:solidFill>
                <a:highlight>
                  <a:srgbClr val="FFFFFF"/>
                </a:highlight>
                <a:latin typeface="Courier New"/>
              </a:rPr>
              <a:t>(){</a:t>
            </a:r>
            <a:endParaRPr lang="es-MX" sz="1100" dirty="0">
              <a:highlight>
                <a:srgbClr val="FFFFFF"/>
              </a:highlight>
              <a:latin typeface="Courier New"/>
            </a:endParaRPr>
          </a:p>
          <a:p>
            <a:pPr algn="l"/>
            <a:r>
              <a:rPr lang="es-MX" sz="1100" b="1" dirty="0">
                <a:solidFill>
                  <a:srgbClr val="000080"/>
                </a:solidFill>
                <a:highlight>
                  <a:srgbClr val="FFFFFF"/>
                </a:highlight>
                <a:latin typeface="Courier New"/>
              </a:rPr>
              <a:t>}</a:t>
            </a:r>
            <a:endParaRPr lang="es-MX" sz="1100" dirty="0">
              <a:highlight>
                <a:srgbClr val="FFFFFF"/>
              </a:highlight>
              <a:latin typeface="Courier New"/>
            </a:endParaRPr>
          </a:p>
        </p:txBody>
      </p:sp>
      <p:pic>
        <p:nvPicPr>
          <p:cNvPr id="1027" name="Picture 3" descr="C:\Users\Mtro. Ibarra\Google Drive\GALILEO Personal Work\Curso Galileo\Processing\b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76280"/>
            <a:ext cx="3528392" cy="3695773"/>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 1" descr="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914096" flipV="1">
            <a:off x="6122368" y="2421671"/>
            <a:ext cx="404642" cy="65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p:cNvSpPr>
          <p:nvPr/>
        </p:nvSpPr>
        <p:spPr bwMode="auto">
          <a:xfrm>
            <a:off x="4873526" y="2909723"/>
            <a:ext cx="136815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40000"/>
              </a:lnSpc>
              <a:buClr>
                <a:srgbClr val="4D4D4D"/>
              </a:buClr>
              <a:buSzPct val="125000"/>
            </a:pPr>
            <a:r>
              <a:rPr lang="es-MX" sz="1100" dirty="0" smtClean="0">
                <a:solidFill>
                  <a:srgbClr val="4D4D4D"/>
                </a:solidFill>
                <a:latin typeface="Lato Light" charset="0"/>
                <a:ea typeface="ＭＳ Ｐゴシック" charset="0"/>
                <a:cs typeface="Lato Light" charset="0"/>
                <a:sym typeface="Lato Light" charset="0"/>
              </a:rPr>
              <a:t>Crea una ventana de 500x500 pixeles</a:t>
            </a:r>
          </a:p>
        </p:txBody>
      </p:sp>
      <p:cxnSp>
        <p:nvCxnSpPr>
          <p:cNvPr id="4" name="Straight Arrow Connector 3"/>
          <p:cNvCxnSpPr/>
          <p:nvPr/>
        </p:nvCxnSpPr>
        <p:spPr bwMode="auto">
          <a:xfrm flipH="1">
            <a:off x="625846" y="1149592"/>
            <a:ext cx="208881" cy="378042"/>
          </a:xfrm>
          <a:prstGeom prst="straightConnector1">
            <a:avLst/>
          </a:prstGeom>
          <a:blipFill dpi="0" rotWithShape="0">
            <a:blip r:embed="rId4"/>
            <a:srcRect/>
            <a:tile tx="0" ty="0" sx="100000" sy="100000" flip="none" algn="tl"/>
          </a:blip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Rectangle 22"/>
          <p:cNvSpPr>
            <a:spLocks/>
          </p:cNvSpPr>
          <p:nvPr/>
        </p:nvSpPr>
        <p:spPr bwMode="auto">
          <a:xfrm>
            <a:off x="834727" y="717544"/>
            <a:ext cx="57213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buClr>
                <a:srgbClr val="4D4D4D"/>
              </a:buClr>
              <a:buSzPct val="125000"/>
            </a:pPr>
            <a:r>
              <a:rPr lang="es-MX" sz="1400" b="1" dirty="0" smtClean="0">
                <a:solidFill>
                  <a:schemeClr val="tx1">
                    <a:lumMod val="65000"/>
                    <a:lumOff val="35000"/>
                  </a:schemeClr>
                </a:solidFill>
                <a:latin typeface="Lato Light" charset="0"/>
                <a:ea typeface="ＭＳ Ｐゴシック" charset="0"/>
                <a:cs typeface="Lato Light" charset="0"/>
                <a:sym typeface="Lato Light" charset="0"/>
              </a:rPr>
              <a:t>Origen (0,0)</a:t>
            </a:r>
          </a:p>
        </p:txBody>
      </p:sp>
      <p:grpSp>
        <p:nvGrpSpPr>
          <p:cNvPr id="24" name="Group 23"/>
          <p:cNvGrpSpPr/>
          <p:nvPr/>
        </p:nvGrpSpPr>
        <p:grpSpPr>
          <a:xfrm>
            <a:off x="868766" y="195486"/>
            <a:ext cx="504056" cy="461665"/>
            <a:chOff x="1187624" y="3676259"/>
            <a:chExt cx="792088" cy="735647"/>
          </a:xfrm>
        </p:grpSpPr>
        <p:sp>
          <p:nvSpPr>
            <p:cNvPr id="25" name="Rounded Rectangular Callout 24"/>
            <p:cNvSpPr/>
            <p:nvPr/>
          </p:nvSpPr>
          <p:spPr bwMode="auto">
            <a:xfrm>
              <a:off x="1187624" y="3723878"/>
              <a:ext cx="792088" cy="612648"/>
            </a:xfrm>
            <a:prstGeom prst="wedgeRoundRectCallout">
              <a:avLst>
                <a:gd name="adj1" fmla="val -16735"/>
                <a:gd name="adj2" fmla="val 74734"/>
                <a:gd name="adj3" fmla="val 16667"/>
              </a:avLst>
            </a:prstGeom>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56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TextBox 25"/>
            <p:cNvSpPr txBox="1"/>
            <p:nvPr/>
          </p:nvSpPr>
          <p:spPr>
            <a:xfrm>
              <a:off x="1357964" y="3676259"/>
              <a:ext cx="451405" cy="735647"/>
            </a:xfrm>
            <a:prstGeom prst="rect">
              <a:avLst/>
            </a:prstGeom>
            <a:noFill/>
          </p:spPr>
          <p:txBody>
            <a:bodyPr wrap="none" rtlCol="0">
              <a:spAutoFit/>
            </a:bodyPr>
            <a:lstStyle/>
            <a:p>
              <a:r>
                <a:rPr lang="es-MX" sz="2400" b="1" dirty="0" smtClean="0">
                  <a:solidFill>
                    <a:srgbClr val="00AFFF"/>
                  </a:solidFill>
                </a:rPr>
                <a:t>!</a:t>
              </a:r>
              <a:endParaRPr lang="es-MX" sz="2400" b="1" dirty="0">
                <a:solidFill>
                  <a:srgbClr val="00AFFF"/>
                </a:solidFill>
              </a:endParaRPr>
            </a:p>
          </p:txBody>
        </p:sp>
      </p:grpSp>
    </p:spTree>
    <p:extLst>
      <p:ext uri="{BB962C8B-B14F-4D97-AF65-F5344CB8AC3E}">
        <p14:creationId xmlns:p14="http://schemas.microsoft.com/office/powerpoint/2010/main" val="294676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Custom 25">
      <a:dk1>
        <a:srgbClr val="000000"/>
      </a:dk1>
      <a:lt1>
        <a:srgbClr val="FFFFFF"/>
      </a:lt1>
      <a:dk2>
        <a:srgbClr val="0096E1"/>
      </a:dk2>
      <a:lt2>
        <a:srgbClr val="737373"/>
      </a:lt2>
      <a:accent1>
        <a:srgbClr val="012495"/>
      </a:accent1>
      <a:accent2>
        <a:srgbClr val="00AFFF"/>
      </a:accent2>
      <a:accent3>
        <a:srgbClr val="43C1FF"/>
      </a:accent3>
      <a:accent4>
        <a:srgbClr val="3C3C3C"/>
      </a:accent4>
      <a:accent5>
        <a:srgbClr val="828282"/>
      </a:accent5>
      <a:accent6>
        <a:srgbClr val="C8C8C8"/>
      </a:accent6>
      <a:hlink>
        <a:srgbClr val="3445A1"/>
      </a:hlink>
      <a:folHlink>
        <a:srgbClr val="3FA7D7"/>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3456</TotalTime>
  <Pages>0</Pages>
  <Words>2626</Words>
  <Characters>0</Characters>
  <Application>Microsoft Office PowerPoint</Application>
  <PresentationFormat>Presentación en pantalla (16:9)</PresentationFormat>
  <Lines>0</Lines>
  <Paragraphs>564</Paragraphs>
  <Slides>51</Slides>
  <Notes>0</Notes>
  <HiddenSlides>0</HiddenSlides>
  <MMClips>0</MMClips>
  <ScaleCrop>false</ScaleCrop>
  <HeadingPairs>
    <vt:vector size="4" baseType="variant">
      <vt:variant>
        <vt:lpstr>Tema</vt:lpstr>
      </vt:variant>
      <vt:variant>
        <vt:i4>14</vt:i4>
      </vt:variant>
      <vt:variant>
        <vt:lpstr>Títulos de diapositiva</vt:lpstr>
      </vt:variant>
      <vt:variant>
        <vt:i4>51</vt:i4>
      </vt:variant>
    </vt:vector>
  </HeadingPairs>
  <TitlesOfParts>
    <vt:vector size="65" baseType="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MEMS-C9</cp:lastModifiedBy>
  <cp:revision>448</cp:revision>
  <cp:lastPrinted>2014-11-11T21:58:24Z</cp:lastPrinted>
  <dcterms:modified xsi:type="dcterms:W3CDTF">2014-12-11T22:58:57Z</dcterms:modified>
</cp:coreProperties>
</file>