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notesMasterIdLst>
    <p:notesMasterId r:id="rId42"/>
  </p:notesMasterIdLst>
  <p:sldIdLst>
    <p:sldId id="256" r:id="rId15"/>
    <p:sldId id="355" r:id="rId16"/>
    <p:sldId id="360" r:id="rId17"/>
    <p:sldId id="366" r:id="rId18"/>
    <p:sldId id="274" r:id="rId19"/>
    <p:sldId id="401" r:id="rId20"/>
    <p:sldId id="368" r:id="rId21"/>
    <p:sldId id="358" r:id="rId22"/>
    <p:sldId id="379" r:id="rId23"/>
    <p:sldId id="376" r:id="rId24"/>
    <p:sldId id="381" r:id="rId25"/>
    <p:sldId id="382" r:id="rId26"/>
    <p:sldId id="380" r:id="rId27"/>
    <p:sldId id="384" r:id="rId28"/>
    <p:sldId id="385" r:id="rId29"/>
    <p:sldId id="386" r:id="rId30"/>
    <p:sldId id="411" r:id="rId31"/>
    <p:sldId id="402" r:id="rId32"/>
    <p:sldId id="407" r:id="rId33"/>
    <p:sldId id="406" r:id="rId34"/>
    <p:sldId id="403" r:id="rId35"/>
    <p:sldId id="412" r:id="rId36"/>
    <p:sldId id="405" r:id="rId37"/>
    <p:sldId id="408" r:id="rId38"/>
    <p:sldId id="409" r:id="rId39"/>
    <p:sldId id="410" r:id="rId40"/>
    <p:sldId id="413" r:id="rId41"/>
  </p:sldIdLst>
  <p:sldSz cx="9144000" cy="5143500" type="screen16x9"/>
  <p:notesSz cx="6858000" cy="9144000"/>
  <p:defaultTextStyle>
    <a:defPPr>
      <a:defRPr lang="en-US"/>
    </a:defPPr>
    <a:lvl1pPr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1pPr>
    <a:lvl2pPr marL="17145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2pPr>
    <a:lvl3pPr marL="34290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3pPr>
    <a:lvl4pPr marL="51435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4pPr>
    <a:lvl5pPr marL="68580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5pPr>
    <a:lvl6pPr marL="857250" algn="l" defTabSz="17145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6pPr>
    <a:lvl7pPr marL="1028700" algn="l" defTabSz="17145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7pPr>
    <a:lvl8pPr marL="1200150" algn="l" defTabSz="17145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8pPr>
    <a:lvl9pPr marL="1371600" algn="l" defTabSz="17145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9AD9"/>
    <a:srgbClr val="00A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895" autoAdjust="0"/>
  </p:normalViewPr>
  <p:slideViewPr>
    <p:cSldViewPr>
      <p:cViewPr varScale="1">
        <p:scale>
          <a:sx n="95" d="100"/>
          <a:sy n="95" d="100"/>
        </p:scale>
        <p:origin x="-582"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85A59D-70F8-D247-82DD-BA5A6D366B3E}" type="datetimeFigureOut">
              <a:rPr lang="en-US" smtClean="0"/>
              <a:t>11/27/2014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35223-E47F-1946-8A6D-4B121950ACDE}" type="slidenum">
              <a:rPr lang="en-US" smtClean="0"/>
              <a:t>‹#›</a:t>
            </a:fld>
            <a:endParaRPr lang="en-US"/>
          </a:p>
        </p:txBody>
      </p:sp>
    </p:spTree>
    <p:extLst>
      <p:ext uri="{BB962C8B-B14F-4D97-AF65-F5344CB8AC3E}">
        <p14:creationId xmlns:p14="http://schemas.microsoft.com/office/powerpoint/2010/main" val="39196526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724007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1385231"/>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vert="horz" lIns="34290" tIns="17145" rIns="34290" bIns="17145"/>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6407494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99288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a:prstGeom prst="rect">
            <a:avLst/>
          </a:prstGeom>
        </p:spPr>
        <p:txBody>
          <a:bodyPr vert="horz" lIns="34290" tIns="17145" rIns="34290" bIns="17145"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77784878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087997"/>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710253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Tree>
    <p:extLst>
      <p:ext uri="{BB962C8B-B14F-4D97-AF65-F5344CB8AC3E}">
        <p14:creationId xmlns:p14="http://schemas.microsoft.com/office/powerpoint/2010/main" val="619178362"/>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09122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a:prstGeom prst="rect">
            <a:avLst/>
          </a:prstGeom>
        </p:spPr>
        <p:txBody>
          <a:bodyPr vert="horz" lIns="34290" tIns="17145" rIns="34290" bIns="17145"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95634977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a:prstGeom prst="rect">
            <a:avLst/>
          </a:prstGeom>
        </p:spPr>
        <p:txBody>
          <a:bodyPr vert="horz" lIns="34290" tIns="17145" rIns="34290" bIns="17145"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52790728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19284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862013"/>
            <a:ext cx="1959769" cy="2381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862013"/>
            <a:ext cx="5822156" cy="2381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87931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8"/>
            <a:ext cx="2057400" cy="4388644"/>
          </a:xfrm>
          <a:prstGeom prst="rect">
            <a:avLst/>
          </a:prstGeom>
        </p:spPr>
        <p:txBody>
          <a:bodyPr vert="eaVert"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8"/>
            <a:ext cx="6115050" cy="4388644"/>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7367862"/>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0998614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585989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897971268"/>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55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7689650"/>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560082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743619"/>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04400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43465680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15090047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9137682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266140"/>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041872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1459833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219680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558073743"/>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2111906"/>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027099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884201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06039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018095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7148708"/>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756600983"/>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682851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89170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81759014"/>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6443"/>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448908764"/>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81575" y="1462087"/>
            <a:ext cx="1726406"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5131" y="1462087"/>
            <a:ext cx="1726406"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364423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82716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159246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4909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39054879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22953383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811286954"/>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1211009"/>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9370929"/>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04088803"/>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8971080"/>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661318022"/>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55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6691501"/>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0780762"/>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969540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7226914"/>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57297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4002763050"/>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338889554"/>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3300167"/>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47239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91548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54002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80584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4943350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34286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91247980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32984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69251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828747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04438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9921162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024977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1331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6157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0376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70845128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28382138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23565313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3919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0150"/>
            <a:ext cx="2057400" cy="33944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611505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204135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vert="horz" lIns="34290" tIns="17145" rIns="34290" bIns="17145"/>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1728626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48148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a:prstGeom prst="rect">
            <a:avLst/>
          </a:prstGeom>
        </p:spPr>
        <p:txBody>
          <a:bodyPr vert="horz" lIns="34290" tIns="17145" rIns="34290" bIns="17145"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84200972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Content Placeholder 2"/>
          <p:cNvSpPr>
            <a:spLocks noGrp="1"/>
          </p:cNvSpPr>
          <p:nvPr>
            <p:ph sz="half" idx="1"/>
          </p:nvPr>
        </p:nvSpPr>
        <p:spPr>
          <a:xfrm>
            <a:off x="652462" y="666750"/>
            <a:ext cx="3890963" cy="3805238"/>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666750"/>
            <a:ext cx="3890963" cy="3805238"/>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861799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347423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Tree>
    <p:extLst>
      <p:ext uri="{BB962C8B-B14F-4D97-AF65-F5344CB8AC3E}">
        <p14:creationId xmlns:p14="http://schemas.microsoft.com/office/powerpoint/2010/main" val="42570202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2647950"/>
            <a:ext cx="3890963" cy="595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2647950"/>
            <a:ext cx="3890963" cy="595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603584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62022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a:prstGeom prst="rect">
            <a:avLst/>
          </a:prstGeom>
        </p:spPr>
        <p:txBody>
          <a:bodyPr vert="horz" lIns="34290" tIns="17145" rIns="34290" bIns="17145"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3860816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a:prstGeom prst="rect">
            <a:avLst/>
          </a:prstGeom>
        </p:spPr>
        <p:txBody>
          <a:bodyPr vert="horz" lIns="34290" tIns="17145" rIns="34290" bIns="17145"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94366505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872524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266009"/>
          </a:xfrm>
          <a:prstGeom prst="rect">
            <a:avLst/>
          </a:prstGeom>
        </p:spPr>
        <p:txBody>
          <a:bodyPr vert="eaVert"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115050" cy="42660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870605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2281209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836444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64235937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04608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89627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445643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692369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62669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94274306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43746318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678890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0150"/>
            <a:ext cx="2057400" cy="358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6115050" cy="3581400"/>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83724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9796771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50446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63974724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63724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430580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015202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857170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22219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80990828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404322154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683287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0150"/>
            <a:ext cx="2057400" cy="358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6115050" cy="3581400"/>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650272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0150010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638805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5273474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06720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3371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132655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018726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677470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1654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58283304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21827855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972618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81475" y="804862"/>
            <a:ext cx="1176338" cy="3519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2" y="804862"/>
            <a:ext cx="3471863" cy="3519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32745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7009801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90982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66403696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43340937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3371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522922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034562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429741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59023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48345021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11858487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19277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81475" y="804862"/>
            <a:ext cx="1176338" cy="3519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2" y="804862"/>
            <a:ext cx="3471863" cy="3519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841333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112216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52255564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852693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1686151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813816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774628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272860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50835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05239257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12823558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67548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3350"/>
            <a:ext cx="2057400" cy="44612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3350"/>
            <a:ext cx="6115050" cy="44612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38122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52463" y="862012"/>
            <a:ext cx="783907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b" anchorCtr="0" compatLnSpc="1">
            <a:prstTxWarp prst="textNoShape">
              <a:avLst/>
            </a:prstTxWarp>
          </a:bodyPr>
          <a:lstStyle/>
          <a:p>
            <a:pPr lvl="0"/>
            <a:r>
              <a:rPr lang="en-US">
                <a:sym typeface="Gill Sans" charset="0"/>
              </a:rPr>
              <a:t>Click to edit Master title style</a:t>
            </a:r>
          </a:p>
        </p:txBody>
      </p:sp>
      <p:sp>
        <p:nvSpPr>
          <p:cNvPr id="1026" name="Rectangle 2"/>
          <p:cNvSpPr>
            <a:spLocks noGrp="1" noChangeArrowheads="1"/>
          </p:cNvSpPr>
          <p:nvPr>
            <p:ph type="body" idx="1"/>
          </p:nvPr>
        </p:nvSpPr>
        <p:spPr bwMode="auto">
          <a:xfrm>
            <a:off x="652463" y="2647950"/>
            <a:ext cx="7839075"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191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1pPr>
      <a:lvl2pPr marL="585788"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2pPr>
      <a:lvl3pPr marL="752475"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3pPr>
      <a:lvl4pPr marL="919163"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4pPr>
      <a:lvl5pPr marL="10858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5pPr>
      <a:lvl6pPr marL="12573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6pPr>
      <a:lvl7pPr marL="14287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7pPr>
      <a:lvl8pPr marL="16002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8pPr>
      <a:lvl9pPr marL="17716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
        <p:nvSpPr>
          <p:cNvPr id="11266" name="Rectangle 2"/>
          <p:cNvSpPr>
            <a:spLocks noGrp="1" noChangeArrowheads="1"/>
          </p:cNvSpPr>
          <p:nvPr>
            <p:ph type="body" idx="1"/>
          </p:nvPr>
        </p:nvSpPr>
        <p:spPr bwMode="auto">
          <a:xfrm>
            <a:off x="652462" y="1462087"/>
            <a:ext cx="3829050"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Grp="1" noChangeArrowheads="1"/>
          </p:cNvSpPr>
          <p:nvPr>
            <p:ph type="body" idx="1"/>
          </p:nvPr>
        </p:nvSpPr>
        <p:spPr bwMode="auto">
          <a:xfrm>
            <a:off x="652463" y="1462087"/>
            <a:ext cx="7839075"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Grp="1" noChangeArrowheads="1"/>
          </p:cNvSpPr>
          <p:nvPr>
            <p:ph type="body" idx="1"/>
          </p:nvPr>
        </p:nvSpPr>
        <p:spPr bwMode="auto">
          <a:xfrm>
            <a:off x="4981575" y="1462087"/>
            <a:ext cx="3509963"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body" idx="1"/>
          </p:nvPr>
        </p:nvSpPr>
        <p:spPr bwMode="auto">
          <a:xfrm>
            <a:off x="652462" y="1462087"/>
            <a:ext cx="3829050"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4338" name="Rectangle 2"/>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
        <p:nvSpPr>
          <p:cNvPr id="2050" name="Rectangle 2"/>
          <p:cNvSpPr>
            <a:spLocks noGrp="1" noChangeArrowheads="1"/>
          </p:cNvSpPr>
          <p:nvPr>
            <p:ph type="body" idx="1"/>
          </p:nvPr>
        </p:nvSpPr>
        <p:spPr bwMode="auto">
          <a:xfrm>
            <a:off x="652463" y="1462087"/>
            <a:ext cx="7839075"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000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1pPr>
      <a:lvl2pPr marL="566738"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2pPr>
      <a:lvl3pPr marL="733425"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3pPr>
      <a:lvl4pPr marL="900113"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4pPr>
      <a:lvl5pPr marL="10668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5pPr>
      <a:lvl6pPr marL="12382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6pPr>
      <a:lvl7pPr marL="14097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7pPr>
      <a:lvl8pPr marL="15811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8pPr>
      <a:lvl9pPr marL="17526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52463" y="1566863"/>
            <a:ext cx="7839075"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652463" y="666750"/>
            <a:ext cx="7839075" cy="3805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0005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1pPr>
      <a:lvl2pPr marL="566738"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2pPr>
      <a:lvl3pPr marL="733425"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3pPr>
      <a:lvl4pPr marL="900113"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4pPr>
      <a:lvl5pPr marL="106680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5pPr>
      <a:lvl6pPr marL="123825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6pPr>
      <a:lvl7pPr marL="140970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7pPr>
      <a:lvl8pPr marL="158115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8pPr>
      <a:lvl9pPr marL="175260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652463" y="3886200"/>
            <a:ext cx="7839075"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652463" y="3886200"/>
            <a:ext cx="7839075"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652463" y="804862"/>
            <a:ext cx="470535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b" anchorCtr="0" compatLnSpc="1">
            <a:prstTxWarp prst="textNoShape">
              <a:avLst/>
            </a:prstTxWarp>
          </a:bodyPr>
          <a:lstStyle/>
          <a:p>
            <a:pPr lvl="0"/>
            <a:r>
              <a:rPr lang="en-US">
                <a:sym typeface="Gill Sans" charset="0"/>
              </a:rPr>
              <a:t>Click to edit Master title style</a:t>
            </a:r>
          </a:p>
        </p:txBody>
      </p:sp>
      <p:sp>
        <p:nvSpPr>
          <p:cNvPr id="7170" name="Rectangle 2"/>
          <p:cNvSpPr>
            <a:spLocks noGrp="1" noChangeArrowheads="1"/>
          </p:cNvSpPr>
          <p:nvPr>
            <p:ph type="body" idx="1"/>
          </p:nvPr>
        </p:nvSpPr>
        <p:spPr bwMode="auto">
          <a:xfrm>
            <a:off x="652463" y="2586037"/>
            <a:ext cx="470535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fontAlgn="base">
        <a:spcBef>
          <a:spcPct val="0"/>
        </a:spcBef>
        <a:spcAft>
          <a:spcPct val="0"/>
        </a:spcAft>
        <a:defRPr sz="3600">
          <a:solidFill>
            <a:schemeClr val="tx1"/>
          </a:solidFill>
          <a:latin typeface="+mj-lt"/>
          <a:ea typeface="+mj-ea"/>
          <a:cs typeface="+mj-cs"/>
          <a:sym typeface="Gill Sans" charset="0"/>
        </a:defRPr>
      </a:lvl1pPr>
      <a:lvl2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700">
          <a:solidFill>
            <a:schemeClr val="tx1"/>
          </a:solidFill>
          <a:latin typeface="+mn-lt"/>
          <a:ea typeface="+mn-ea"/>
          <a:cs typeface="+mn-cs"/>
          <a:sym typeface="Gill Sans" charset="0"/>
        </a:defRPr>
      </a:lvl1pPr>
      <a:lvl2pPr algn="ctr" rtl="0" fontAlgn="base">
        <a:spcBef>
          <a:spcPct val="0"/>
        </a:spcBef>
        <a:spcAft>
          <a:spcPct val="0"/>
        </a:spcAft>
        <a:defRPr sz="1700">
          <a:solidFill>
            <a:schemeClr val="tx1"/>
          </a:solidFill>
          <a:latin typeface="+mn-lt"/>
          <a:ea typeface="+mn-ea"/>
          <a:cs typeface="+mn-cs"/>
          <a:sym typeface="Gill Sans" charset="0"/>
        </a:defRPr>
      </a:lvl2pPr>
      <a:lvl3pPr algn="ctr" rtl="0" fontAlgn="base">
        <a:spcBef>
          <a:spcPct val="0"/>
        </a:spcBef>
        <a:spcAft>
          <a:spcPct val="0"/>
        </a:spcAft>
        <a:defRPr sz="1700">
          <a:solidFill>
            <a:schemeClr val="tx1"/>
          </a:solidFill>
          <a:latin typeface="+mn-lt"/>
          <a:ea typeface="+mn-ea"/>
          <a:cs typeface="+mn-cs"/>
          <a:sym typeface="Gill Sans" charset="0"/>
        </a:defRPr>
      </a:lvl3pPr>
      <a:lvl4pPr algn="ctr" rtl="0" fontAlgn="base">
        <a:spcBef>
          <a:spcPct val="0"/>
        </a:spcBef>
        <a:spcAft>
          <a:spcPct val="0"/>
        </a:spcAft>
        <a:defRPr sz="1700">
          <a:solidFill>
            <a:schemeClr val="tx1"/>
          </a:solidFill>
          <a:latin typeface="+mn-lt"/>
          <a:ea typeface="+mn-ea"/>
          <a:cs typeface="+mn-cs"/>
          <a:sym typeface="Gill Sans" charset="0"/>
        </a:defRPr>
      </a:lvl4pPr>
      <a:lvl5pPr algn="ctr" rtl="0" fontAlgn="base">
        <a:spcBef>
          <a:spcPct val="0"/>
        </a:spcBef>
        <a:spcAft>
          <a:spcPct val="0"/>
        </a:spcAft>
        <a:defRPr sz="1700">
          <a:solidFill>
            <a:schemeClr val="tx1"/>
          </a:solidFill>
          <a:latin typeface="+mn-lt"/>
          <a:ea typeface="+mn-ea"/>
          <a:cs typeface="+mn-cs"/>
          <a:sym typeface="Gill Sans" charset="0"/>
        </a:defRPr>
      </a:lvl5pPr>
      <a:lvl6pPr marL="171450" algn="ctr" rtl="0" fontAlgn="base">
        <a:spcBef>
          <a:spcPct val="0"/>
        </a:spcBef>
        <a:spcAft>
          <a:spcPct val="0"/>
        </a:spcAft>
        <a:defRPr sz="1700">
          <a:solidFill>
            <a:schemeClr val="tx1"/>
          </a:solidFill>
          <a:latin typeface="+mn-lt"/>
          <a:ea typeface="+mn-ea"/>
          <a:cs typeface="+mn-cs"/>
          <a:sym typeface="Gill Sans" charset="0"/>
        </a:defRPr>
      </a:lvl6pPr>
      <a:lvl7pPr marL="342900" algn="ctr" rtl="0" fontAlgn="base">
        <a:spcBef>
          <a:spcPct val="0"/>
        </a:spcBef>
        <a:spcAft>
          <a:spcPct val="0"/>
        </a:spcAft>
        <a:defRPr sz="1700">
          <a:solidFill>
            <a:schemeClr val="tx1"/>
          </a:solidFill>
          <a:latin typeface="+mn-lt"/>
          <a:ea typeface="+mn-ea"/>
          <a:cs typeface="+mn-cs"/>
          <a:sym typeface="Gill Sans" charset="0"/>
        </a:defRPr>
      </a:lvl7pPr>
      <a:lvl8pPr marL="514350" algn="ctr" rtl="0" fontAlgn="base">
        <a:spcBef>
          <a:spcPct val="0"/>
        </a:spcBef>
        <a:spcAft>
          <a:spcPct val="0"/>
        </a:spcAft>
        <a:defRPr sz="1700">
          <a:solidFill>
            <a:schemeClr val="tx1"/>
          </a:solidFill>
          <a:latin typeface="+mn-lt"/>
          <a:ea typeface="+mn-ea"/>
          <a:cs typeface="+mn-cs"/>
          <a:sym typeface="Gill Sans" charset="0"/>
        </a:defRPr>
      </a:lvl8pPr>
      <a:lvl9pPr marL="685800" algn="ctr" rtl="0" fontAlgn="base">
        <a:spcBef>
          <a:spcPct val="0"/>
        </a:spcBef>
        <a:spcAft>
          <a:spcPct val="0"/>
        </a:spcAft>
        <a:defRPr sz="17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652463" y="804862"/>
            <a:ext cx="470535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b" anchorCtr="0" compatLnSpc="1">
            <a:prstTxWarp prst="textNoShape">
              <a:avLst/>
            </a:prstTxWarp>
          </a:bodyPr>
          <a:lstStyle/>
          <a:p>
            <a:pPr lvl="0"/>
            <a:r>
              <a:rPr lang="en-US">
                <a:sym typeface="Gill Sans" charset="0"/>
              </a:rPr>
              <a:t>Click to edit Master title style</a:t>
            </a:r>
          </a:p>
        </p:txBody>
      </p:sp>
      <p:sp>
        <p:nvSpPr>
          <p:cNvPr id="8194" name="Rectangle 2"/>
          <p:cNvSpPr>
            <a:spLocks noGrp="1" noChangeArrowheads="1"/>
          </p:cNvSpPr>
          <p:nvPr>
            <p:ph type="body" idx="1"/>
          </p:nvPr>
        </p:nvSpPr>
        <p:spPr bwMode="auto">
          <a:xfrm>
            <a:off x="652463" y="2586037"/>
            <a:ext cx="470535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fontAlgn="base">
        <a:spcBef>
          <a:spcPct val="0"/>
        </a:spcBef>
        <a:spcAft>
          <a:spcPct val="0"/>
        </a:spcAft>
        <a:defRPr sz="3600">
          <a:solidFill>
            <a:schemeClr val="tx1"/>
          </a:solidFill>
          <a:latin typeface="+mj-lt"/>
          <a:ea typeface="+mj-ea"/>
          <a:cs typeface="+mj-cs"/>
          <a:sym typeface="Gill Sans" charset="0"/>
        </a:defRPr>
      </a:lvl1pPr>
      <a:lvl2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700">
          <a:solidFill>
            <a:schemeClr val="tx1"/>
          </a:solidFill>
          <a:latin typeface="+mn-lt"/>
          <a:ea typeface="+mn-ea"/>
          <a:cs typeface="+mn-cs"/>
          <a:sym typeface="Gill Sans" charset="0"/>
        </a:defRPr>
      </a:lvl1pPr>
      <a:lvl2pPr algn="ctr" rtl="0" fontAlgn="base">
        <a:spcBef>
          <a:spcPct val="0"/>
        </a:spcBef>
        <a:spcAft>
          <a:spcPct val="0"/>
        </a:spcAft>
        <a:defRPr sz="1700">
          <a:solidFill>
            <a:schemeClr val="tx1"/>
          </a:solidFill>
          <a:latin typeface="+mn-lt"/>
          <a:ea typeface="+mn-ea"/>
          <a:cs typeface="+mn-cs"/>
          <a:sym typeface="Gill Sans" charset="0"/>
        </a:defRPr>
      </a:lvl2pPr>
      <a:lvl3pPr algn="ctr" rtl="0" fontAlgn="base">
        <a:spcBef>
          <a:spcPct val="0"/>
        </a:spcBef>
        <a:spcAft>
          <a:spcPct val="0"/>
        </a:spcAft>
        <a:defRPr sz="1700">
          <a:solidFill>
            <a:schemeClr val="tx1"/>
          </a:solidFill>
          <a:latin typeface="+mn-lt"/>
          <a:ea typeface="+mn-ea"/>
          <a:cs typeface="+mn-cs"/>
          <a:sym typeface="Gill Sans" charset="0"/>
        </a:defRPr>
      </a:lvl3pPr>
      <a:lvl4pPr algn="ctr" rtl="0" fontAlgn="base">
        <a:spcBef>
          <a:spcPct val="0"/>
        </a:spcBef>
        <a:spcAft>
          <a:spcPct val="0"/>
        </a:spcAft>
        <a:defRPr sz="1700">
          <a:solidFill>
            <a:schemeClr val="tx1"/>
          </a:solidFill>
          <a:latin typeface="+mn-lt"/>
          <a:ea typeface="+mn-ea"/>
          <a:cs typeface="+mn-cs"/>
          <a:sym typeface="Gill Sans" charset="0"/>
        </a:defRPr>
      </a:lvl4pPr>
      <a:lvl5pPr algn="ctr" rtl="0" fontAlgn="base">
        <a:spcBef>
          <a:spcPct val="0"/>
        </a:spcBef>
        <a:spcAft>
          <a:spcPct val="0"/>
        </a:spcAft>
        <a:defRPr sz="1700">
          <a:solidFill>
            <a:schemeClr val="tx1"/>
          </a:solidFill>
          <a:latin typeface="+mn-lt"/>
          <a:ea typeface="+mn-ea"/>
          <a:cs typeface="+mn-cs"/>
          <a:sym typeface="Gill Sans" charset="0"/>
        </a:defRPr>
      </a:lvl5pPr>
      <a:lvl6pPr marL="171450" algn="ctr" rtl="0" fontAlgn="base">
        <a:spcBef>
          <a:spcPct val="0"/>
        </a:spcBef>
        <a:spcAft>
          <a:spcPct val="0"/>
        </a:spcAft>
        <a:defRPr sz="1700">
          <a:solidFill>
            <a:schemeClr val="tx1"/>
          </a:solidFill>
          <a:latin typeface="+mn-lt"/>
          <a:ea typeface="+mn-ea"/>
          <a:cs typeface="+mn-cs"/>
          <a:sym typeface="Gill Sans" charset="0"/>
        </a:defRPr>
      </a:lvl6pPr>
      <a:lvl7pPr marL="342900" algn="ctr" rtl="0" fontAlgn="base">
        <a:spcBef>
          <a:spcPct val="0"/>
        </a:spcBef>
        <a:spcAft>
          <a:spcPct val="0"/>
        </a:spcAft>
        <a:defRPr sz="1700">
          <a:solidFill>
            <a:schemeClr val="tx1"/>
          </a:solidFill>
          <a:latin typeface="+mn-lt"/>
          <a:ea typeface="+mn-ea"/>
          <a:cs typeface="+mn-cs"/>
          <a:sym typeface="Gill Sans" charset="0"/>
        </a:defRPr>
      </a:lvl7pPr>
      <a:lvl8pPr marL="514350" algn="ctr" rtl="0" fontAlgn="base">
        <a:spcBef>
          <a:spcPct val="0"/>
        </a:spcBef>
        <a:spcAft>
          <a:spcPct val="0"/>
        </a:spcAft>
        <a:defRPr sz="1700">
          <a:solidFill>
            <a:schemeClr val="tx1"/>
          </a:solidFill>
          <a:latin typeface="+mn-lt"/>
          <a:ea typeface="+mn-ea"/>
          <a:cs typeface="+mn-cs"/>
          <a:sym typeface="Gill Sans" charset="0"/>
        </a:defRPr>
      </a:lvl8pPr>
      <a:lvl9pPr marL="685800" algn="ctr" rtl="0" fontAlgn="base">
        <a:spcBef>
          <a:spcPct val="0"/>
        </a:spcBef>
        <a:spcAft>
          <a:spcPct val="0"/>
        </a:spcAft>
        <a:defRPr sz="17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933450" y="133350"/>
            <a:ext cx="7277100"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191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1pPr>
      <a:lvl2pPr marL="585788"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2pPr>
      <a:lvl3pPr marL="752475"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3pPr>
      <a:lvl4pPr marL="919163"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4pPr>
      <a:lvl5pPr marL="10858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5pPr>
      <a:lvl6pPr marL="12573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6pPr>
      <a:lvl7pPr marL="14287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7pPr>
      <a:lvl8pPr marL="16002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8pPr>
      <a:lvl9pPr marL="17716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makezineblog.files.wordpress.com/2014/04/1h1a76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371" y="771550"/>
            <a:ext cx="4176464" cy="3132348"/>
          </a:xfrm>
          <a:prstGeom prst="rect">
            <a:avLst/>
          </a:prstGeom>
          <a:noFill/>
          <a:extLst>
            <a:ext uri="{909E8E84-426E-40DD-AFC4-6F175D3DCCD1}">
              <a14:hiddenFill xmlns:a14="http://schemas.microsoft.com/office/drawing/2010/main">
                <a:solidFill>
                  <a:srgbClr val="FFFFFF"/>
                </a:solidFill>
              </a14:hiddenFill>
            </a:ext>
          </a:extLst>
        </p:spPr>
      </p:pic>
      <p:grpSp>
        <p:nvGrpSpPr>
          <p:cNvPr id="15362" name="Group 2"/>
          <p:cNvGrpSpPr>
            <a:grpSpLocks/>
          </p:cNvGrpSpPr>
          <p:nvPr/>
        </p:nvGrpSpPr>
        <p:grpSpPr bwMode="auto">
          <a:xfrm>
            <a:off x="1978918" y="3782516"/>
            <a:ext cx="5185370" cy="805458"/>
            <a:chOff x="-1" y="0"/>
            <a:chExt cx="6529" cy="1352"/>
          </a:xfrm>
        </p:grpSpPr>
        <p:sp>
          <p:nvSpPr>
            <p:cNvPr id="15363" name="Rectangle 3"/>
            <p:cNvSpPr>
              <a:spLocks/>
            </p:cNvSpPr>
            <p:nvPr/>
          </p:nvSpPr>
          <p:spPr bwMode="auto">
            <a:xfrm>
              <a:off x="-1" y="0"/>
              <a:ext cx="6529" cy="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s-MX" sz="2800" dirty="0">
                  <a:solidFill>
                    <a:schemeClr val="tx1"/>
                  </a:solidFill>
                  <a:latin typeface="Bebas Neue" charset="0"/>
                  <a:ea typeface="ＭＳ Ｐゴシック" charset="0"/>
                  <a:cs typeface="Bebas Neue" charset="0"/>
                  <a:sym typeface="Bebas Neue" charset="0"/>
                </a:rPr>
                <a:t>Intel Galileo: </a:t>
              </a:r>
              <a:r>
                <a:rPr lang="es-MX" sz="2800" dirty="0" smtClean="0">
                  <a:solidFill>
                    <a:schemeClr val="accent2"/>
                  </a:solidFill>
                  <a:latin typeface="Bebas Neue" charset="0"/>
                  <a:ea typeface="ＭＳ Ｐゴシック" charset="0"/>
                  <a:cs typeface="Bebas Neue" charset="0"/>
                  <a:sym typeface="Bebas Neue" charset="0"/>
                </a:rPr>
                <a:t>Medios de Entrada</a:t>
              </a:r>
              <a:endParaRPr lang="es-MX" sz="2800" dirty="0">
                <a:solidFill>
                  <a:schemeClr val="accent2"/>
                </a:solidFill>
                <a:latin typeface="Bebas Neue" charset="0"/>
                <a:ea typeface="ＭＳ Ｐゴシック" charset="0"/>
                <a:cs typeface="Bebas Neue" charset="0"/>
                <a:sym typeface="Bebas Neue" charset="0"/>
              </a:endParaRPr>
            </a:p>
          </p:txBody>
        </p:sp>
        <p:sp>
          <p:nvSpPr>
            <p:cNvPr id="15364" name="Rectangle 4"/>
            <p:cNvSpPr>
              <a:spLocks/>
            </p:cNvSpPr>
            <p:nvPr/>
          </p:nvSpPr>
          <p:spPr bwMode="auto">
            <a:xfrm>
              <a:off x="0" y="680"/>
              <a:ext cx="652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endParaRPr lang="es-MX" sz="1200" dirty="0">
                <a:latin typeface="Lato Light" charset="0"/>
                <a:ea typeface="ＭＳ Ｐゴシック" charset="0"/>
                <a:cs typeface="Lato Light" charset="0"/>
                <a:sym typeface="Lato Light" charset="0"/>
              </a:endParaRPr>
            </a:p>
          </p:txBody>
        </p:sp>
      </p:grpSp>
      <p:sp>
        <p:nvSpPr>
          <p:cNvPr id="15365" name="Line 5"/>
          <p:cNvSpPr>
            <a:spLocks noChangeShapeType="1"/>
          </p:cNvSpPr>
          <p:nvPr/>
        </p:nvSpPr>
        <p:spPr bwMode="auto">
          <a:xfrm>
            <a:off x="2646760" y="3559274"/>
            <a:ext cx="3868936" cy="0"/>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ln>
                <a:solidFill>
                  <a:schemeClr val="bg2"/>
                </a:solidFill>
              </a:ln>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4572000" y="1331019"/>
            <a:ext cx="396847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Entradas </a:t>
            </a:r>
          </a:p>
          <a:p>
            <a:pPr algn="l">
              <a:lnSpc>
                <a:spcPct val="70000"/>
              </a:lnSpc>
            </a:pPr>
            <a:r>
              <a:rPr lang="es-MX" sz="3800" dirty="0" smtClean="0">
                <a:solidFill>
                  <a:schemeClr val="accent2"/>
                </a:solidFill>
                <a:latin typeface="Bebas Neue" charset="0"/>
                <a:ea typeface="ＭＳ Ｐゴシック" charset="0"/>
                <a:cs typeface="Bebas Neue" charset="0"/>
                <a:sym typeface="Bebas Neue" charset="0"/>
              </a:rPr>
              <a:t>Analógicas</a:t>
            </a:r>
            <a:endParaRPr lang="es-MX" sz="3800" dirty="0">
              <a:solidFill>
                <a:schemeClr val="bg2"/>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604615" y="3051398"/>
            <a:ext cx="3175297" cy="88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La tarjeta Galileo cuenta con 6 entradas analógicas (A0 – A5).</a:t>
            </a:r>
          </a:p>
          <a:p>
            <a:pPr algn="l">
              <a:lnSpc>
                <a:spcPct val="110000"/>
              </a:lnSpc>
            </a:pPr>
            <a:endParaRPr lang="es-MX" sz="6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Estas entradas funcionan como convertidores Analógico a Digital (</a:t>
            </a:r>
            <a:r>
              <a:rPr lang="es-MX" sz="1100" dirty="0" err="1" smtClean="0">
                <a:solidFill>
                  <a:srgbClr val="4D4D4D"/>
                </a:solidFill>
                <a:latin typeface="Lato Light" charset="0"/>
                <a:ea typeface="ＭＳ Ｐゴシック" charset="0"/>
                <a:cs typeface="Lato Light" charset="0"/>
                <a:sym typeface="Lato Light" charset="0"/>
              </a:rPr>
              <a:t>ADCs</a:t>
            </a:r>
            <a:r>
              <a:rPr lang="es-MX" sz="1100" dirty="0" smtClean="0">
                <a:solidFill>
                  <a:srgbClr val="4D4D4D"/>
                </a:solidFill>
                <a:latin typeface="Lato Light" charset="0"/>
                <a:ea typeface="ＭＳ Ｐゴシック" charset="0"/>
                <a:cs typeface="Lato Light" charset="0"/>
                <a:sym typeface="Lato Light" charset="0"/>
              </a:rPr>
              <a:t>) </a:t>
            </a:r>
            <a:r>
              <a:rPr lang="es-MX" sz="1100" b="1" dirty="0" smtClean="0">
                <a:solidFill>
                  <a:srgbClr val="4D4D4D"/>
                </a:solidFill>
                <a:latin typeface="Lato Light" charset="0"/>
                <a:ea typeface="ＭＳ Ｐゴシック" charset="0"/>
                <a:cs typeface="Lato Light" charset="0"/>
                <a:sym typeface="Lato Light" charset="0"/>
              </a:rPr>
              <a:t>de 10 bits.</a:t>
            </a:r>
            <a:endParaRPr lang="es-MX" sz="1100" b="1" dirty="0">
              <a:solidFill>
                <a:srgbClr val="4D4D4D"/>
              </a:solidFill>
              <a:latin typeface="Lato Light" charset="0"/>
              <a:ea typeface="ＭＳ Ｐゴシック" charset="0"/>
              <a:cs typeface="Lato Light" charset="0"/>
              <a:sym typeface="Lato Light" charset="0"/>
            </a:endParaRPr>
          </a:p>
        </p:txBody>
      </p:sp>
      <p:sp>
        <p:nvSpPr>
          <p:cNvPr id="32783" name="Rectangle 15"/>
          <p:cNvSpPr>
            <a:spLocks/>
          </p:cNvSpPr>
          <p:nvPr/>
        </p:nvSpPr>
        <p:spPr bwMode="auto">
          <a:xfrm>
            <a:off x="5074518" y="3014575"/>
            <a:ext cx="3277691" cy="101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El voltaje de referencia de las entradas analógicas se puede ajustar mediante el pin </a:t>
            </a:r>
            <a:r>
              <a:rPr lang="es-MX" sz="1100" dirty="0" err="1" smtClean="0">
                <a:solidFill>
                  <a:srgbClr val="4D4D4D"/>
                </a:solidFill>
                <a:latin typeface="Lato Light" charset="0"/>
                <a:ea typeface="ＭＳ Ｐゴシック" charset="0"/>
                <a:cs typeface="Lato Light" charset="0"/>
                <a:sym typeface="Lato Light" charset="0"/>
              </a:rPr>
              <a:t>Vin</a:t>
            </a:r>
            <a:r>
              <a:rPr lang="es-MX" sz="1100" dirty="0" smtClean="0">
                <a:solidFill>
                  <a:srgbClr val="4D4D4D"/>
                </a:solidFill>
                <a:latin typeface="Lato Light" charset="0"/>
                <a:ea typeface="ＭＳ Ｐゴシック" charset="0"/>
                <a:cs typeface="Lato Light" charset="0"/>
                <a:sym typeface="Lato Light" charset="0"/>
              </a:rPr>
              <a:t> y el jumper </a:t>
            </a:r>
            <a:r>
              <a:rPr lang="es-MX" sz="1100" dirty="0" err="1" smtClean="0">
                <a:solidFill>
                  <a:srgbClr val="4D4D4D"/>
                </a:solidFill>
                <a:latin typeface="Lato Light" charset="0"/>
                <a:ea typeface="ＭＳ Ｐゴシック" charset="0"/>
                <a:cs typeface="Lato Light" charset="0"/>
                <a:sym typeface="Lato Light" charset="0"/>
              </a:rPr>
              <a:t>Vin</a:t>
            </a:r>
            <a:r>
              <a:rPr lang="es-MX" sz="1100" dirty="0" smtClean="0">
                <a:solidFill>
                  <a:srgbClr val="4D4D4D"/>
                </a:solidFill>
                <a:latin typeface="Lato Light" charset="0"/>
                <a:ea typeface="ＭＳ Ｐゴシック" charset="0"/>
                <a:cs typeface="Lato Light" charset="0"/>
                <a:sym typeface="Lato Light" charset="0"/>
              </a:rPr>
              <a:t>.</a:t>
            </a:r>
          </a:p>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El jumper </a:t>
            </a:r>
            <a:r>
              <a:rPr lang="es-MX" sz="1100" dirty="0" err="1" smtClean="0">
                <a:solidFill>
                  <a:srgbClr val="4D4D4D"/>
                </a:solidFill>
                <a:latin typeface="Lato Light" charset="0"/>
                <a:ea typeface="ＭＳ Ｐゴシック" charset="0"/>
                <a:cs typeface="Lato Light" charset="0"/>
                <a:sym typeface="Lato Light" charset="0"/>
              </a:rPr>
              <a:t>Vin</a:t>
            </a:r>
            <a:r>
              <a:rPr lang="es-MX" sz="1100" dirty="0" smtClean="0">
                <a:solidFill>
                  <a:srgbClr val="4D4D4D"/>
                </a:solidFill>
                <a:latin typeface="Lato Light" charset="0"/>
                <a:ea typeface="ＭＳ Ｐゴシック" charset="0"/>
                <a:cs typeface="Lato Light" charset="0"/>
                <a:sym typeface="Lato Light" charset="0"/>
              </a:rPr>
              <a:t> es utilizado para configurar un voltaje de referencia de 5V </a:t>
            </a:r>
          </a:p>
        </p:txBody>
      </p:sp>
      <p:sp>
        <p:nvSpPr>
          <p:cNvPr id="32784" name="Rectangle 16"/>
          <p:cNvSpPr>
            <a:spLocks/>
          </p:cNvSpPr>
          <p:nvPr/>
        </p:nvSpPr>
        <p:spPr bwMode="auto">
          <a:xfrm flipV="1">
            <a:off x="0" y="2847180"/>
            <a:ext cx="8540478" cy="45719"/>
          </a:xfrm>
          <a:prstGeom prst="rect">
            <a:avLst/>
          </a:prstGeom>
          <a:solidFill>
            <a:schemeClr val="accent2"/>
          </a:solidFill>
          <a:ln>
            <a:noFill/>
          </a:ln>
          <a:extLst/>
        </p:spPr>
        <p:txBody>
          <a:bodyPr lIns="0" tIns="0" rIns="0" bIns="0"/>
          <a:lstStyle/>
          <a:p>
            <a:endParaRPr lang="en-US"/>
          </a:p>
        </p:txBody>
      </p:sp>
      <p:grpSp>
        <p:nvGrpSpPr>
          <p:cNvPr id="11" name="Group 10"/>
          <p:cNvGrpSpPr/>
          <p:nvPr/>
        </p:nvGrpSpPr>
        <p:grpSpPr>
          <a:xfrm>
            <a:off x="4211572" y="4191105"/>
            <a:ext cx="504056" cy="461665"/>
            <a:chOff x="1187624" y="3676259"/>
            <a:chExt cx="792088" cy="735647"/>
          </a:xfrm>
        </p:grpSpPr>
        <p:sp>
          <p:nvSpPr>
            <p:cNvPr id="12" name="Rounded Rectangular Callout 11"/>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Box 12"/>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pic>
        <p:nvPicPr>
          <p:cNvPr id="1028" name="Picture 4" descr="C:\Users\Mtro. Ibarra\Google Drive\GALILEO Personal Work\Curso Galileo\Galileo.jpg"/>
          <p:cNvPicPr>
            <a:picLocks noChangeAspect="1" noChangeArrowheads="1"/>
          </p:cNvPicPr>
          <p:nvPr/>
        </p:nvPicPr>
        <p:blipFill rotWithShape="1">
          <a:blip r:embed="rId2">
            <a:extLst>
              <a:ext uri="{28A0092B-C50C-407E-A947-70E740481C1C}">
                <a14:useLocalDpi xmlns:a14="http://schemas.microsoft.com/office/drawing/2010/main" val="0"/>
              </a:ext>
            </a:extLst>
          </a:blip>
          <a:srcRect l="23121" t="12231" r="6348" b="28856"/>
          <a:stretch/>
        </p:blipFill>
        <p:spPr bwMode="auto">
          <a:xfrm>
            <a:off x="0" y="-1"/>
            <a:ext cx="4544864" cy="284718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tro. Ibarra\Google Drive\GALILEO Personal Work\Curso Galileo\IntelGalileo_fabD_Front.jpg"/>
          <p:cNvPicPr>
            <a:picLocks noChangeAspect="1" noChangeArrowheads="1"/>
          </p:cNvPicPr>
          <p:nvPr/>
        </p:nvPicPr>
        <p:blipFill rotWithShape="1">
          <a:blip r:embed="rId3">
            <a:extLst>
              <a:ext uri="{28A0092B-C50C-407E-A947-70E740481C1C}">
                <a14:useLocalDpi xmlns:a14="http://schemas.microsoft.com/office/drawing/2010/main" val="0"/>
              </a:ext>
            </a:extLst>
          </a:blip>
          <a:srcRect l="43724" t="66947" r="10822" b="13993"/>
          <a:stretch/>
        </p:blipFill>
        <p:spPr bwMode="auto">
          <a:xfrm>
            <a:off x="864915" y="4057543"/>
            <a:ext cx="2914997" cy="92033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p:cNvSpPr>
          <p:nvPr/>
        </p:nvSpPr>
        <p:spPr bwMode="auto">
          <a:xfrm>
            <a:off x="4831085" y="4170711"/>
            <a:ext cx="3917379" cy="48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b="1" dirty="0" smtClean="0">
                <a:solidFill>
                  <a:srgbClr val="FF0000"/>
                </a:solidFill>
                <a:latin typeface="Lato Light" charset="0"/>
                <a:ea typeface="ＭＳ Ｐゴシック" charset="0"/>
                <a:cs typeface="Lato Light" charset="0"/>
                <a:sym typeface="Lato Light" charset="0"/>
              </a:rPr>
              <a:t>Cuidado</a:t>
            </a:r>
            <a:r>
              <a:rPr lang="es-MX" sz="1100" dirty="0" smtClean="0">
                <a:solidFill>
                  <a:srgbClr val="4D4D4D"/>
                </a:solidFill>
                <a:latin typeface="Lato Light" charset="0"/>
                <a:ea typeface="ＭＳ Ｐゴシック" charset="0"/>
                <a:cs typeface="Lato Light" charset="0"/>
                <a:sym typeface="Lato Light" charset="0"/>
              </a:rPr>
              <a:t>: Si el jumper </a:t>
            </a:r>
            <a:r>
              <a:rPr lang="es-MX" sz="1100" dirty="0" err="1" smtClean="0">
                <a:solidFill>
                  <a:srgbClr val="4D4D4D"/>
                </a:solidFill>
                <a:latin typeface="Lato Light" charset="0"/>
                <a:ea typeface="ＭＳ Ｐゴシック" charset="0"/>
                <a:cs typeface="Lato Light" charset="0"/>
                <a:sym typeface="Lato Light" charset="0"/>
              </a:rPr>
              <a:t>Vin</a:t>
            </a:r>
            <a:r>
              <a:rPr lang="es-MX" sz="1100" dirty="0" smtClean="0">
                <a:solidFill>
                  <a:srgbClr val="4D4D4D"/>
                </a:solidFill>
                <a:latin typeface="Lato Light" charset="0"/>
                <a:ea typeface="ＭＳ Ｐゴシック" charset="0"/>
                <a:cs typeface="Lato Light" charset="0"/>
                <a:sym typeface="Lato Light" charset="0"/>
              </a:rPr>
              <a:t> está conectado y en el pin </a:t>
            </a:r>
            <a:r>
              <a:rPr lang="es-MX" sz="1100" dirty="0" err="1" smtClean="0">
                <a:solidFill>
                  <a:srgbClr val="4D4D4D"/>
                </a:solidFill>
                <a:latin typeface="Lato Light" charset="0"/>
                <a:ea typeface="ＭＳ Ｐゴシック" charset="0"/>
                <a:cs typeface="Lato Light" charset="0"/>
                <a:sym typeface="Lato Light" charset="0"/>
              </a:rPr>
              <a:t>Vin</a:t>
            </a:r>
            <a:r>
              <a:rPr lang="es-MX" sz="1100" dirty="0" smtClean="0">
                <a:solidFill>
                  <a:srgbClr val="4D4D4D"/>
                </a:solidFill>
                <a:latin typeface="Lato Light" charset="0"/>
                <a:ea typeface="ＭＳ Ｐゴシック" charset="0"/>
                <a:cs typeface="Lato Light" charset="0"/>
                <a:sym typeface="Lato Light" charset="0"/>
              </a:rPr>
              <a:t> se conecta otra fuente de poder, podría dañar la tarjeta.</a:t>
            </a:r>
          </a:p>
        </p:txBody>
      </p:sp>
    </p:spTree>
    <p:extLst>
      <p:ext uri="{BB962C8B-B14F-4D97-AF65-F5344CB8AC3E}">
        <p14:creationId xmlns:p14="http://schemas.microsoft.com/office/powerpoint/2010/main" val="35222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5870450" y="195486"/>
            <a:ext cx="2977034"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err="1" smtClean="0">
                <a:solidFill>
                  <a:schemeClr val="tx1"/>
                </a:solidFill>
                <a:latin typeface="Bebas Neue" charset="0"/>
                <a:ea typeface="ＭＳ Ｐゴシック" charset="0"/>
                <a:cs typeface="Bebas Neue" charset="0"/>
                <a:sym typeface="Bebas Neue" charset="0"/>
              </a:rPr>
              <a:t>analogRead</a:t>
            </a:r>
            <a:r>
              <a:rPr lang="es-MX" sz="3800" dirty="0" smtClean="0">
                <a:solidFill>
                  <a:schemeClr val="tx1"/>
                </a:solidFill>
                <a:latin typeface="Bebas Neue" charset="0"/>
                <a:ea typeface="ＭＳ Ｐゴシック" charset="0"/>
                <a:cs typeface="Bebas Neue" charset="0"/>
                <a:sym typeface="Bebas Neue" charset="0"/>
              </a:rPr>
              <a:t>()</a:t>
            </a:r>
          </a:p>
        </p:txBody>
      </p:sp>
      <p:sp>
        <p:nvSpPr>
          <p:cNvPr id="32784" name="Rectangle 16"/>
          <p:cNvSpPr>
            <a:spLocks/>
          </p:cNvSpPr>
          <p:nvPr/>
        </p:nvSpPr>
        <p:spPr bwMode="auto">
          <a:xfrm>
            <a:off x="4716016" y="1678310"/>
            <a:ext cx="4114800" cy="33338"/>
          </a:xfrm>
          <a:prstGeom prst="rect">
            <a:avLst/>
          </a:prstGeom>
          <a:solidFill>
            <a:schemeClr val="accent2"/>
          </a:solidFill>
          <a:ln>
            <a:noFill/>
          </a:ln>
          <a:extLst/>
        </p:spPr>
        <p:txBody>
          <a:bodyPr lIns="0" tIns="0" rIns="0" bIns="0"/>
          <a:lstStyle/>
          <a:p>
            <a:endParaRPr lang="en-US"/>
          </a:p>
        </p:txBody>
      </p:sp>
      <p:sp>
        <p:nvSpPr>
          <p:cNvPr id="10" name="Rectangle 14"/>
          <p:cNvSpPr>
            <a:spLocks/>
          </p:cNvSpPr>
          <p:nvPr/>
        </p:nvSpPr>
        <p:spPr bwMode="auto">
          <a:xfrm>
            <a:off x="467544" y="1711648"/>
            <a:ext cx="4104456" cy="316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err="1" smtClean="0">
                <a:solidFill>
                  <a:srgbClr val="4D4D4D"/>
                </a:solidFill>
                <a:latin typeface="Lato Light" charset="0"/>
                <a:ea typeface="ＭＳ Ｐゴシック" charset="0"/>
                <a:cs typeface="Lato Light" charset="0"/>
                <a:sym typeface="Lato Light" charset="0"/>
              </a:rPr>
              <a:t>analogRead</a:t>
            </a:r>
            <a:r>
              <a:rPr lang="es-MX" sz="1100" b="1" dirty="0" smtClean="0">
                <a:solidFill>
                  <a:srgbClr val="4D4D4D"/>
                </a:solidFill>
                <a:latin typeface="Lato Light" charset="0"/>
                <a:ea typeface="ＭＳ Ｐゴシック" charset="0"/>
                <a:cs typeface="Lato Light" charset="0"/>
                <a:sym typeface="Lato Light" charset="0"/>
              </a:rPr>
              <a:t>()</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just">
              <a:lnSpc>
                <a:spcPct val="110000"/>
              </a:lnSpc>
            </a:pPr>
            <a:r>
              <a:rPr lang="es-MX" sz="1100" dirty="0" smtClean="0">
                <a:solidFill>
                  <a:srgbClr val="4D4D4D"/>
                </a:solidFill>
                <a:latin typeface="Lato Light" charset="0"/>
                <a:ea typeface="ＭＳ Ｐゴシック" charset="0"/>
                <a:cs typeface="Lato Light" charset="0"/>
                <a:sym typeface="Lato Light" charset="0"/>
              </a:rPr>
              <a:t>Esta función es utilizada para leer un valor analógico de alguna de las terminales de entrada A0 a A5. Este valor es representado por 10 bits, arrojando valores enteros (</a:t>
            </a:r>
            <a:r>
              <a:rPr lang="es-MX" sz="1100" b="1" dirty="0" err="1" smtClean="0">
                <a:solidFill>
                  <a:srgbClr val="4D4D4D"/>
                </a:solidFill>
                <a:latin typeface="Lato Light" charset="0"/>
                <a:ea typeface="ＭＳ Ｐゴシック" charset="0"/>
                <a:cs typeface="Lato Light" charset="0"/>
                <a:sym typeface="Lato Light" charset="0"/>
              </a:rPr>
              <a:t>int</a:t>
            </a:r>
            <a:r>
              <a:rPr lang="es-MX" sz="1100" dirty="0" smtClean="0">
                <a:solidFill>
                  <a:srgbClr val="4D4D4D"/>
                </a:solidFill>
                <a:latin typeface="Lato Light" charset="0"/>
                <a:ea typeface="ＭＳ Ｐゴシック" charset="0"/>
                <a:cs typeface="Lato Light" charset="0"/>
                <a:sym typeface="Lato Light" charset="0"/>
              </a:rPr>
              <a:t>) entre 0 y 1023.</a:t>
            </a:r>
          </a:p>
          <a:p>
            <a:pPr algn="just">
              <a:lnSpc>
                <a:spcPct val="110000"/>
              </a:lnSpc>
            </a:pPr>
            <a:endParaRPr lang="en-US" sz="1100" dirty="0">
              <a:solidFill>
                <a:srgbClr val="4D4D4D"/>
              </a:solidFill>
              <a:latin typeface="Lato Light" charset="0"/>
              <a:ea typeface="ＭＳ Ｐゴシック" charset="0"/>
              <a:cs typeface="Lato Light" charset="0"/>
              <a:sym typeface="Lato Light" charset="0"/>
            </a:endParaRPr>
          </a:p>
          <a:p>
            <a:pPr algn="just">
              <a:lnSpc>
                <a:spcPct val="110000"/>
              </a:lnSpc>
            </a:pPr>
            <a:r>
              <a:rPr lang="es-MX" sz="1100" dirty="0" smtClean="0">
                <a:solidFill>
                  <a:srgbClr val="4D4D4D"/>
                </a:solidFill>
                <a:latin typeface="Lato Light" charset="0"/>
                <a:ea typeface="ＭＳ Ｐゴシック" charset="0"/>
                <a:cs typeface="Lato Light" charset="0"/>
                <a:sym typeface="Lato Light" charset="0"/>
              </a:rPr>
              <a:t>Esta función tarda cerca de 100 microsegundos para leer una entrada analógica, por lo que el máximo número de lecturas es de 10,000 por segundo.</a:t>
            </a: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Sintaxis</a:t>
            </a:r>
            <a:r>
              <a:rPr lang="es-MX" sz="1100" b="1" dirty="0">
                <a:solidFill>
                  <a:srgbClr val="4D4D4D"/>
                </a:solidFill>
                <a:latin typeface="Lato Light" charset="0"/>
                <a:ea typeface="ＭＳ Ｐゴシック" charset="0"/>
                <a:cs typeface="Lato Light" charset="0"/>
                <a:sym typeface="Lato Light" charset="0"/>
              </a:rPr>
              <a:t>:</a:t>
            </a:r>
            <a:endParaRPr lang="es-MX" sz="1100" b="1" dirty="0" smtClean="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lvl="2"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analogRead</a:t>
            </a:r>
            <a:r>
              <a:rPr lang="es-MX" sz="1100" dirty="0" smtClean="0">
                <a:solidFill>
                  <a:srgbClr val="4D4D4D"/>
                </a:solidFill>
                <a:latin typeface="Lato Light" charset="0"/>
                <a:ea typeface="ＭＳ Ｐゴシック" charset="0"/>
                <a:cs typeface="Lato Light" charset="0"/>
                <a:sym typeface="Lato Light" charset="0"/>
              </a:rPr>
              <a:t>(pin)</a:t>
            </a: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smtClean="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Donde</a:t>
            </a:r>
            <a:r>
              <a:rPr lang="es-MX" sz="1100" b="1" dirty="0" smtClean="0">
                <a:solidFill>
                  <a:srgbClr val="4D4D4D"/>
                </a:solidFill>
                <a:latin typeface="Lato Light" charset="0"/>
                <a:ea typeface="ＭＳ Ｐゴシック" charset="0"/>
                <a:cs typeface="Lato Light" charset="0"/>
                <a:sym typeface="Lato Light" charset="0"/>
              </a:rPr>
              <a:t> pin</a:t>
            </a:r>
            <a:r>
              <a:rPr lang="es-MX" sz="1100" dirty="0" smtClean="0">
                <a:solidFill>
                  <a:srgbClr val="4D4D4D"/>
                </a:solidFill>
                <a:latin typeface="Lato Light" charset="0"/>
                <a:ea typeface="ＭＳ Ｐゴシック" charset="0"/>
                <a:cs typeface="Lato Light" charset="0"/>
                <a:sym typeface="Lato Light" charset="0"/>
              </a:rPr>
              <a:t> es el número de la terminal analógica a leer (A0 – A5)</a:t>
            </a:r>
          </a:p>
          <a:p>
            <a:pPr algn="l">
              <a:lnSpc>
                <a:spcPct val="110000"/>
              </a:lnSpc>
            </a:pPr>
            <a:endParaRPr lang="es-MX" sz="1100" dirty="0" smtClean="0">
              <a:solidFill>
                <a:srgbClr val="4D4D4D"/>
              </a:solidFill>
              <a:latin typeface="Lato Light" charset="0"/>
              <a:ea typeface="ＭＳ Ｐゴシック" charset="0"/>
              <a:cs typeface="Lato Light" charset="0"/>
              <a:sym typeface="Lato Light" charset="0"/>
            </a:endParaRPr>
          </a:p>
        </p:txBody>
      </p:sp>
      <p:pic>
        <p:nvPicPr>
          <p:cNvPr id="2050" name="Picture 2" descr="http://www.seas.upenn.edu/~ese206/labs/adc206/Image2.gif"/>
          <p:cNvPicPr>
            <a:picLocks noChangeAspect="1" noChangeArrowheads="1"/>
          </p:cNvPicPr>
          <p:nvPr/>
        </p:nvPicPr>
        <p:blipFill rotWithShape="1">
          <a:blip r:embed="rId2">
            <a:extLst>
              <a:ext uri="{28A0092B-C50C-407E-A947-70E740481C1C}">
                <a14:useLocalDpi xmlns:a14="http://schemas.microsoft.com/office/drawing/2010/main" val="0"/>
              </a:ext>
            </a:extLst>
          </a:blip>
          <a:srcRect r="54255" b="11068"/>
          <a:stretch/>
        </p:blipFill>
        <p:spPr bwMode="auto">
          <a:xfrm>
            <a:off x="5954266" y="2398476"/>
            <a:ext cx="1638300" cy="159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689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6241677" y="267494"/>
            <a:ext cx="257879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2800" dirty="0" err="1" smtClean="0">
                <a:solidFill>
                  <a:schemeClr val="tx1"/>
                </a:solidFill>
                <a:latin typeface="Bebas Neue" charset="0"/>
                <a:ea typeface="ＭＳ Ｐゴシック" charset="0"/>
                <a:cs typeface="Bebas Neue" charset="0"/>
                <a:sym typeface="Bebas Neue" charset="0"/>
              </a:rPr>
              <a:t>AnalogInput.ino</a:t>
            </a:r>
            <a:endParaRPr lang="en-US" sz="28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3635896" y="1593208"/>
            <a:ext cx="3030426"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Se declara una variable que representará la terminal analógica A0.</a:t>
            </a:r>
            <a:endParaRPr lang="en-US" sz="1100" dirty="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4484618"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755576" y="1689938"/>
            <a:ext cx="3752950" cy="2631490"/>
          </a:xfrm>
          <a:prstGeom prst="rect">
            <a:avLst/>
          </a:prstGeom>
          <a:noFill/>
        </p:spPr>
        <p:txBody>
          <a:bodyPr wrap="none" rtlCol="0">
            <a:spAutoFit/>
          </a:bodyPr>
          <a:lstStyle/>
          <a:p>
            <a:pPr algn="l"/>
            <a:r>
              <a:rPr lang="en-US" sz="1100" dirty="0" err="1">
                <a:solidFill>
                  <a:srgbClr val="8000FF"/>
                </a:solidFill>
                <a:highlight>
                  <a:srgbClr val="FFFFFF"/>
                </a:highlight>
                <a:latin typeface="Courier New"/>
              </a:rPr>
              <a:t>int</a:t>
            </a:r>
            <a:r>
              <a:rPr lang="en-US" sz="1100" dirty="0">
                <a:highlight>
                  <a:srgbClr val="FFFFFF"/>
                </a:highlight>
                <a:latin typeface="Courier New"/>
              </a:rPr>
              <a:t> </a:t>
            </a:r>
            <a:r>
              <a:rPr lang="en-US" sz="1100" dirty="0" err="1">
                <a:highlight>
                  <a:srgbClr val="FFFFFF"/>
                </a:highlight>
                <a:latin typeface="Courier New"/>
              </a:rPr>
              <a:t>sensorPin</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err="1">
                <a:solidFill>
                  <a:srgbClr val="8000FF"/>
                </a:solidFill>
                <a:highlight>
                  <a:srgbClr val="FFFFFF"/>
                </a:highlight>
                <a:latin typeface="Courier New"/>
              </a:rPr>
              <a:t>int</a:t>
            </a:r>
            <a:r>
              <a:rPr lang="en-US" sz="1100" dirty="0">
                <a:highlight>
                  <a:srgbClr val="FFFFFF"/>
                </a:highlight>
                <a:latin typeface="Courier New"/>
              </a:rPr>
              <a:t> </a:t>
            </a:r>
            <a:r>
              <a:rPr lang="en-US" sz="1100" dirty="0" err="1">
                <a:highlight>
                  <a:srgbClr val="FFFFFF"/>
                </a:highlight>
                <a:latin typeface="Courier New"/>
              </a:rPr>
              <a:t>ledPin</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13</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err="1">
                <a:solidFill>
                  <a:srgbClr val="8000FF"/>
                </a:solidFill>
                <a:highlight>
                  <a:srgbClr val="FFFFFF"/>
                </a:highlight>
                <a:latin typeface="Courier New"/>
              </a:rPr>
              <a:t>int</a:t>
            </a:r>
            <a:r>
              <a:rPr lang="en-US" sz="1100" dirty="0">
                <a:highlight>
                  <a:srgbClr val="FFFFFF"/>
                </a:highlight>
                <a:latin typeface="Courier New"/>
              </a:rPr>
              <a:t> </a:t>
            </a:r>
            <a:r>
              <a:rPr lang="en-US" sz="1100" dirty="0" err="1">
                <a:highlight>
                  <a:srgbClr val="FFFFFF"/>
                </a:highlight>
                <a:latin typeface="Courier New"/>
              </a:rPr>
              <a:t>sensorValue</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setup</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pinMode</a:t>
            </a:r>
            <a:r>
              <a:rPr lang="en-US" sz="1100" b="1" dirty="0">
                <a:solidFill>
                  <a:srgbClr val="000080"/>
                </a:solidFill>
                <a:highlight>
                  <a:srgbClr val="FFFFFF"/>
                </a:highlight>
                <a:latin typeface="Courier New"/>
              </a:rPr>
              <a:t>(</a:t>
            </a:r>
            <a:r>
              <a:rPr lang="en-US" sz="1100" dirty="0" err="1">
                <a:highlight>
                  <a:srgbClr val="FFFFFF"/>
                </a:highlight>
                <a:latin typeface="Courier New"/>
              </a:rPr>
              <a:t>ledPin</a:t>
            </a:r>
            <a:r>
              <a:rPr lang="en-US" sz="1100" b="1" dirty="0">
                <a:solidFill>
                  <a:srgbClr val="000080"/>
                </a:solidFill>
                <a:highlight>
                  <a:srgbClr val="FFFFFF"/>
                </a:highlight>
                <a:latin typeface="Courier New"/>
              </a:rPr>
              <a:t>,</a:t>
            </a:r>
            <a:r>
              <a:rPr lang="en-US" sz="1100" dirty="0">
                <a:highlight>
                  <a:srgbClr val="FFFFFF"/>
                </a:highlight>
                <a:latin typeface="Courier New"/>
              </a:rPr>
              <a:t> OUTPUT</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loop</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sensorValue</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err="1">
                <a:highlight>
                  <a:srgbClr val="FFFFFF"/>
                </a:highlight>
                <a:latin typeface="Courier New"/>
              </a:rPr>
              <a:t>analogRead</a:t>
            </a:r>
            <a:r>
              <a:rPr lang="en-US" sz="1100" b="1" dirty="0">
                <a:solidFill>
                  <a:srgbClr val="000080"/>
                </a:solidFill>
                <a:highlight>
                  <a:srgbClr val="FFFFFF"/>
                </a:highlight>
                <a:latin typeface="Courier New"/>
              </a:rPr>
              <a:t>(</a:t>
            </a:r>
            <a:r>
              <a:rPr lang="en-US" sz="1100" dirty="0" err="1">
                <a:highlight>
                  <a:srgbClr val="FFFFFF"/>
                </a:highlight>
                <a:latin typeface="Courier New"/>
              </a:rPr>
              <a:t>sensorPin</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dirty="0">
                <a:highlight>
                  <a:srgbClr val="FFFFFF"/>
                </a:highlight>
                <a:latin typeface="Courier New"/>
              </a:rPr>
              <a:t>  </a:t>
            </a:r>
            <a:r>
              <a:rPr lang="en-US" sz="1100" dirty="0" err="1">
                <a:highlight>
                  <a:srgbClr val="FFFFFF"/>
                </a:highlight>
                <a:latin typeface="Courier New"/>
              </a:rPr>
              <a:t>digitalWrite</a:t>
            </a:r>
            <a:r>
              <a:rPr lang="en-US" sz="1100" b="1" dirty="0">
                <a:solidFill>
                  <a:srgbClr val="000080"/>
                </a:solidFill>
                <a:highlight>
                  <a:srgbClr val="FFFFFF"/>
                </a:highlight>
                <a:latin typeface="Courier New"/>
              </a:rPr>
              <a:t>(</a:t>
            </a:r>
            <a:r>
              <a:rPr lang="en-US" sz="1100" dirty="0" err="1">
                <a:highlight>
                  <a:srgbClr val="FFFFFF"/>
                </a:highlight>
                <a:latin typeface="Courier New"/>
              </a:rPr>
              <a:t>ledPin</a:t>
            </a:r>
            <a:r>
              <a:rPr lang="en-US" sz="1100" b="1" dirty="0">
                <a:solidFill>
                  <a:srgbClr val="000080"/>
                </a:solidFill>
                <a:highlight>
                  <a:srgbClr val="FFFFFF"/>
                </a:highlight>
                <a:latin typeface="Courier New"/>
              </a:rPr>
              <a:t>,</a:t>
            </a:r>
            <a:r>
              <a:rPr lang="en-US" sz="1100" dirty="0">
                <a:highlight>
                  <a:srgbClr val="FFFFFF"/>
                </a:highlight>
                <a:latin typeface="Courier New"/>
              </a:rPr>
              <a:t> HIGH</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dirty="0">
                <a:highlight>
                  <a:srgbClr val="FFFFFF"/>
                </a:highlight>
                <a:latin typeface="Courier New"/>
              </a:rPr>
              <a:t>  delay</a:t>
            </a:r>
            <a:r>
              <a:rPr lang="en-US" sz="1100" b="1" dirty="0">
                <a:solidFill>
                  <a:srgbClr val="000080"/>
                </a:solidFill>
                <a:highlight>
                  <a:srgbClr val="FFFFFF"/>
                </a:highlight>
                <a:latin typeface="Courier New"/>
              </a:rPr>
              <a:t>(</a:t>
            </a:r>
            <a:r>
              <a:rPr lang="en-US" sz="1100" dirty="0" err="1">
                <a:highlight>
                  <a:srgbClr val="FFFFFF"/>
                </a:highlight>
                <a:latin typeface="Courier New"/>
              </a:rPr>
              <a:t>sensorValue</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dirty="0">
                <a:highlight>
                  <a:srgbClr val="FFFFFF"/>
                </a:highlight>
                <a:latin typeface="Courier New"/>
              </a:rPr>
              <a:t>  </a:t>
            </a:r>
            <a:r>
              <a:rPr lang="en-US" sz="1100" dirty="0" err="1">
                <a:highlight>
                  <a:srgbClr val="FFFFFF"/>
                </a:highlight>
                <a:latin typeface="Courier New"/>
              </a:rPr>
              <a:t>digitalWrite</a:t>
            </a:r>
            <a:r>
              <a:rPr lang="en-US" sz="1100" b="1" dirty="0">
                <a:solidFill>
                  <a:srgbClr val="000080"/>
                </a:solidFill>
                <a:highlight>
                  <a:srgbClr val="FFFFFF"/>
                </a:highlight>
                <a:latin typeface="Courier New"/>
              </a:rPr>
              <a:t>(</a:t>
            </a:r>
            <a:r>
              <a:rPr lang="en-US" sz="1100" dirty="0" err="1">
                <a:highlight>
                  <a:srgbClr val="FFFFFF"/>
                </a:highlight>
                <a:latin typeface="Courier New"/>
              </a:rPr>
              <a:t>ledPin</a:t>
            </a:r>
            <a:r>
              <a:rPr lang="en-US" sz="1100" b="1" dirty="0">
                <a:solidFill>
                  <a:srgbClr val="000080"/>
                </a:solidFill>
                <a:highlight>
                  <a:srgbClr val="FFFFFF"/>
                </a:highlight>
                <a:latin typeface="Courier New"/>
              </a:rPr>
              <a:t>,</a:t>
            </a:r>
            <a:r>
              <a:rPr lang="en-US" sz="1100" dirty="0">
                <a:highlight>
                  <a:srgbClr val="FFFFFF"/>
                </a:highlight>
                <a:latin typeface="Courier New"/>
              </a:rPr>
              <a:t> LOW</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dirty="0">
                <a:highlight>
                  <a:srgbClr val="FFFFFF"/>
                </a:highlight>
                <a:latin typeface="Courier New"/>
              </a:rPr>
              <a:t>  delay</a:t>
            </a:r>
            <a:r>
              <a:rPr lang="en-US" sz="1100" b="1" dirty="0">
                <a:solidFill>
                  <a:srgbClr val="000080"/>
                </a:solidFill>
                <a:highlight>
                  <a:srgbClr val="FFFFFF"/>
                </a:highlight>
                <a:latin typeface="Courier New"/>
              </a:rPr>
              <a:t>(</a:t>
            </a:r>
            <a:r>
              <a:rPr lang="en-US" sz="1100" dirty="0" err="1">
                <a:highlight>
                  <a:srgbClr val="FFFFFF"/>
                </a:highlight>
                <a:latin typeface="Courier New"/>
              </a:rPr>
              <a:t>sensorValue</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s-MX" sz="1100" b="1" dirty="0">
                <a:solidFill>
                  <a:srgbClr val="000080"/>
                </a:solidFill>
                <a:highlight>
                  <a:srgbClr val="FFFFFF"/>
                </a:highlight>
                <a:latin typeface="Courier New"/>
              </a:rPr>
              <a:t>}</a:t>
            </a:r>
            <a:endParaRPr lang="es-MX" sz="1400" dirty="0">
              <a:solidFill>
                <a:srgbClr val="000080"/>
              </a:solidFill>
              <a:highlight>
                <a:srgbClr val="FFFFFF"/>
              </a:highlight>
              <a:latin typeface="Times New Roman"/>
            </a:endParaRPr>
          </a:p>
        </p:txBody>
      </p:sp>
      <p:pic>
        <p:nvPicPr>
          <p:cNvPr id="8"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118535">
            <a:off x="2857142" y="1792657"/>
            <a:ext cx="5572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p:cNvSpPr>
          <p:nvPr/>
        </p:nvSpPr>
        <p:spPr bwMode="auto">
          <a:xfrm>
            <a:off x="3683021" y="2165047"/>
            <a:ext cx="4129339" cy="40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Variable que recibirá el valor analógico representado por 10 bits.</a:t>
            </a:r>
            <a:endParaRPr lang="en-US" sz="1100" dirty="0">
              <a:solidFill>
                <a:srgbClr val="4D4D4D"/>
              </a:solidFill>
              <a:latin typeface="Lato Light" charset="0"/>
              <a:ea typeface="ＭＳ Ｐゴシック" charset="0"/>
              <a:cs typeface="Lato Light" charset="0"/>
              <a:sym typeface="Lato Light" charset="0"/>
            </a:endParaRPr>
          </a:p>
        </p:txBody>
      </p:sp>
      <p:pic>
        <p:nvPicPr>
          <p:cNvPr id="10" name="Bild 11" descr="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615134" y="1777631"/>
            <a:ext cx="931862"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 53" descr="1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17080" flipH="1">
            <a:off x="3083538" y="2707436"/>
            <a:ext cx="833438"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a:spLocks/>
          </p:cNvSpPr>
          <p:nvPr/>
        </p:nvSpPr>
        <p:spPr bwMode="auto">
          <a:xfrm>
            <a:off x="3719116" y="3842889"/>
            <a:ext cx="3240360"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Retardos que dependen del valor leído de la terminal analógica</a:t>
            </a:r>
            <a:endParaRPr lang="en-US" sz="1100" dirty="0">
              <a:solidFill>
                <a:srgbClr val="4D4D4D"/>
              </a:solidFill>
              <a:latin typeface="Lato Light" charset="0"/>
              <a:ea typeface="ＭＳ Ｐゴシック" charset="0"/>
              <a:cs typeface="Lato Light" charset="0"/>
              <a:sym typeface="Lato Light" charset="0"/>
            </a:endParaRPr>
          </a:p>
        </p:txBody>
      </p:sp>
      <p:sp>
        <p:nvSpPr>
          <p:cNvPr id="11" name="Rectangle 2"/>
          <p:cNvSpPr>
            <a:spLocks/>
          </p:cNvSpPr>
          <p:nvPr/>
        </p:nvSpPr>
        <p:spPr bwMode="auto">
          <a:xfrm>
            <a:off x="4067944" y="2586583"/>
            <a:ext cx="3030426"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La terminal 13 se configura como salida.</a:t>
            </a:r>
            <a:endParaRPr lang="en-US" sz="1100" dirty="0">
              <a:solidFill>
                <a:srgbClr val="4D4D4D"/>
              </a:solidFill>
              <a:latin typeface="Lato Light" charset="0"/>
              <a:ea typeface="ＭＳ Ｐゴシック" charset="0"/>
              <a:cs typeface="Lato Light" charset="0"/>
              <a:sym typeface="Lato Light" charset="0"/>
            </a:endParaRPr>
          </a:p>
        </p:txBody>
      </p:sp>
      <p:sp>
        <p:nvSpPr>
          <p:cNvPr id="12" name="Rectangle 2"/>
          <p:cNvSpPr>
            <a:spLocks/>
          </p:cNvSpPr>
          <p:nvPr/>
        </p:nvSpPr>
        <p:spPr bwMode="auto">
          <a:xfrm>
            <a:off x="5045103" y="3087191"/>
            <a:ext cx="3030426" cy="2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Lectura de la terminal analógica A0.</a:t>
            </a:r>
            <a:endParaRPr lang="en-US" sz="1100" dirty="0">
              <a:solidFill>
                <a:srgbClr val="4D4D4D"/>
              </a:solidFill>
              <a:latin typeface="Lato Light" charset="0"/>
              <a:ea typeface="ＭＳ Ｐゴシック" charset="0"/>
              <a:cs typeface="Lato Light" charset="0"/>
              <a:sym typeface="Lato Light" charset="0"/>
            </a:endParaRPr>
          </a:p>
        </p:txBody>
      </p:sp>
      <p:pic>
        <p:nvPicPr>
          <p:cNvPr id="15" name="Bild 53" descr="1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227752" flipH="1">
            <a:off x="4155280" y="3200424"/>
            <a:ext cx="833438"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 54" descr="1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1386748">
            <a:off x="3410372" y="3510623"/>
            <a:ext cx="6159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638976">
            <a:off x="2904169" y="3336149"/>
            <a:ext cx="5572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7772068" flipV="1">
            <a:off x="2893521" y="3571169"/>
            <a:ext cx="5572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Bild 54" descr="1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521799">
            <a:off x="3236847" y="3711713"/>
            <a:ext cx="838654" cy="16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
          <p:cNvSpPr>
            <a:spLocks/>
          </p:cNvSpPr>
          <p:nvPr/>
        </p:nvSpPr>
        <p:spPr bwMode="auto">
          <a:xfrm>
            <a:off x="4113912" y="3400064"/>
            <a:ext cx="4418528"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Se cambia el estado del pin de salida entre ALTO y BAJO.</a:t>
            </a:r>
            <a:endParaRPr lang="en-US" sz="1100" dirty="0">
              <a:solidFill>
                <a:srgbClr val="4D4D4D"/>
              </a:solidFill>
              <a:latin typeface="Lato Light" charset="0"/>
              <a:ea typeface="ＭＳ Ｐゴシック" charset="0"/>
              <a:cs typeface="Lato Light" charset="0"/>
              <a:sym typeface="Lato Light" charset="0"/>
            </a:endParaRPr>
          </a:p>
        </p:txBody>
      </p:sp>
    </p:spTree>
    <p:extLst>
      <p:ext uri="{BB962C8B-B14F-4D97-AF65-F5344CB8AC3E}">
        <p14:creationId xmlns:p14="http://schemas.microsoft.com/office/powerpoint/2010/main" val="3914316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49" t="2549" r="13376" b="5705"/>
          <a:stretch/>
        </p:blipFill>
        <p:spPr>
          <a:xfrm rot="8100000">
            <a:off x="334358" y="4094748"/>
            <a:ext cx="747659" cy="747659"/>
          </a:xfrm>
          <a:prstGeom prst="rect">
            <a:avLst/>
          </a:prstGeom>
        </p:spPr>
      </p:pic>
    </p:spTree>
    <p:extLst>
      <p:ext uri="{BB962C8B-B14F-4D97-AF65-F5344CB8AC3E}">
        <p14:creationId xmlns:p14="http://schemas.microsoft.com/office/powerpoint/2010/main" val="808774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4467248" y="1331019"/>
            <a:ext cx="4137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Entrada</a:t>
            </a:r>
          </a:p>
          <a:p>
            <a:pPr algn="l">
              <a:lnSpc>
                <a:spcPct val="70000"/>
              </a:lnSpc>
            </a:pPr>
            <a:r>
              <a:rPr lang="es-MX" sz="3800" dirty="0" smtClean="0">
                <a:solidFill>
                  <a:schemeClr val="accent2"/>
                </a:solidFill>
                <a:latin typeface="Bebas Neue" charset="0"/>
                <a:ea typeface="ＭＳ Ｐゴシック" charset="0"/>
                <a:cs typeface="Bebas Neue" charset="0"/>
                <a:sym typeface="Bebas Neue" charset="0"/>
              </a:rPr>
              <a:t>Comunicación Serial</a:t>
            </a:r>
            <a:endParaRPr lang="es-MX" sz="3800" dirty="0">
              <a:solidFill>
                <a:schemeClr val="bg2"/>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604615" y="3123406"/>
            <a:ext cx="2527225" cy="174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Como se vio anteriormente, la tarjeta Galileo cuenta con un puerto de comunicación serial, con el cual se puede intercambiar información entre otros dispositivos, permitiendo comunicarnos con la tarjeta de manera mas amigable.</a:t>
            </a:r>
            <a:endParaRPr lang="es-MX" sz="1100" dirty="0">
              <a:solidFill>
                <a:srgbClr val="4D4D4D"/>
              </a:solidFill>
              <a:latin typeface="Lato Light" charset="0"/>
              <a:ea typeface="ＭＳ Ｐゴシック" charset="0"/>
              <a:cs typeface="Lato Light" charset="0"/>
              <a:sym typeface="Lato Light" charset="0"/>
            </a:endParaRPr>
          </a:p>
        </p:txBody>
      </p:sp>
      <p:sp>
        <p:nvSpPr>
          <p:cNvPr id="32783" name="Rectangle 15"/>
          <p:cNvSpPr>
            <a:spLocks/>
          </p:cNvSpPr>
          <p:nvPr/>
        </p:nvSpPr>
        <p:spPr bwMode="auto">
          <a:xfrm>
            <a:off x="4678685" y="3094832"/>
            <a:ext cx="4429819" cy="82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Este puerto es Full-</a:t>
            </a:r>
            <a:r>
              <a:rPr lang="es-MX" sz="1100" dirty="0" err="1" smtClean="0">
                <a:solidFill>
                  <a:srgbClr val="4D4D4D"/>
                </a:solidFill>
                <a:latin typeface="Lato Light" charset="0"/>
                <a:ea typeface="ＭＳ Ｐゴシック" charset="0"/>
                <a:cs typeface="Lato Light" charset="0"/>
                <a:sym typeface="Lato Light" charset="0"/>
              </a:rPr>
              <a:t>Duplex</a:t>
            </a:r>
            <a:r>
              <a:rPr lang="es-MX" sz="1100" dirty="0" smtClean="0">
                <a:solidFill>
                  <a:srgbClr val="4D4D4D"/>
                </a:solidFill>
                <a:latin typeface="Lato Light" charset="0"/>
                <a:ea typeface="ＭＳ Ｐゴシック" charset="0"/>
                <a:cs typeface="Lato Light" charset="0"/>
                <a:sym typeface="Lato Light" charset="0"/>
              </a:rPr>
              <a:t>, por lo que puede enviar y recibir información al mismo tiempo, comportándose entonces como una terminal de Entrada/Salida.</a:t>
            </a:r>
          </a:p>
        </p:txBody>
      </p:sp>
      <p:sp>
        <p:nvSpPr>
          <p:cNvPr id="32784" name="Rectangle 16"/>
          <p:cNvSpPr>
            <a:spLocks/>
          </p:cNvSpPr>
          <p:nvPr/>
        </p:nvSpPr>
        <p:spPr bwMode="auto">
          <a:xfrm flipV="1">
            <a:off x="0" y="2847180"/>
            <a:ext cx="8540478" cy="45719"/>
          </a:xfrm>
          <a:prstGeom prst="rect">
            <a:avLst/>
          </a:prstGeom>
          <a:solidFill>
            <a:schemeClr val="accent2"/>
          </a:solidFill>
          <a:ln>
            <a:noFill/>
          </a:ln>
          <a:extLst/>
        </p:spPr>
        <p:txBody>
          <a:bodyPr lIns="0" tIns="0" rIns="0" bIns="0"/>
          <a:lstStyle/>
          <a:p>
            <a:endParaRPr lang="en-US"/>
          </a:p>
        </p:txBody>
      </p:sp>
      <p:grpSp>
        <p:nvGrpSpPr>
          <p:cNvPr id="11" name="Group 10"/>
          <p:cNvGrpSpPr/>
          <p:nvPr/>
        </p:nvGrpSpPr>
        <p:grpSpPr>
          <a:xfrm>
            <a:off x="4018211" y="3262213"/>
            <a:ext cx="504056" cy="461665"/>
            <a:chOff x="1187624" y="3676259"/>
            <a:chExt cx="792088" cy="735647"/>
          </a:xfrm>
        </p:grpSpPr>
        <p:sp>
          <p:nvSpPr>
            <p:cNvPr id="12" name="Rounded Rectangular Callout 11"/>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Box 12"/>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pic>
        <p:nvPicPr>
          <p:cNvPr id="3074" name="Picture 2" descr="http://sun-store.ru/data/big/intel-galileo-board-i-img_4orig-1392205967523.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96" y="-33140"/>
            <a:ext cx="439248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567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4860032" y="195486"/>
            <a:ext cx="3987452"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err="1" smtClean="0">
                <a:solidFill>
                  <a:schemeClr val="tx1"/>
                </a:solidFill>
                <a:latin typeface="Bebas Neue" charset="0"/>
                <a:ea typeface="ＭＳ Ｐゴシック" charset="0"/>
                <a:cs typeface="Bebas Neue" charset="0"/>
                <a:sym typeface="Bebas Neue" charset="0"/>
              </a:rPr>
              <a:t>Serial.begin</a:t>
            </a:r>
            <a:r>
              <a:rPr lang="es-MX" sz="3800" dirty="0" smtClean="0">
                <a:solidFill>
                  <a:schemeClr val="tx1"/>
                </a:solidFill>
                <a:latin typeface="Bebas Neue" charset="0"/>
                <a:ea typeface="ＭＳ Ｐゴシック" charset="0"/>
                <a:cs typeface="Bebas Neue" charset="0"/>
                <a:sym typeface="Bebas Neue" charset="0"/>
              </a:rPr>
              <a:t>()</a:t>
            </a:r>
          </a:p>
          <a:p>
            <a:pPr algn="r">
              <a:lnSpc>
                <a:spcPct val="70000"/>
              </a:lnSpc>
            </a:pPr>
            <a:r>
              <a:rPr lang="es-MX" sz="3800" dirty="0" err="1" smtClean="0">
                <a:solidFill>
                  <a:schemeClr val="accent2"/>
                </a:solidFill>
                <a:latin typeface="Bebas Neue" charset="0"/>
                <a:ea typeface="ＭＳ Ｐゴシック" charset="0"/>
                <a:cs typeface="Bebas Neue" charset="0"/>
                <a:sym typeface="Bebas Neue" charset="0"/>
              </a:rPr>
              <a:t>Serial.available</a:t>
            </a:r>
            <a:r>
              <a:rPr lang="es-MX" sz="3800" dirty="0" smtClean="0">
                <a:solidFill>
                  <a:schemeClr val="accent2"/>
                </a:solidFill>
                <a:latin typeface="Bebas Neue" charset="0"/>
                <a:ea typeface="ＭＳ Ｐゴシック" charset="0"/>
                <a:cs typeface="Bebas Neue" charset="0"/>
                <a:sym typeface="Bebas Neue" charset="0"/>
              </a:rPr>
              <a:t>()</a:t>
            </a:r>
          </a:p>
          <a:p>
            <a:pPr algn="r">
              <a:lnSpc>
                <a:spcPct val="70000"/>
              </a:lnSpc>
            </a:pPr>
            <a:r>
              <a:rPr lang="es-MX" sz="3800" dirty="0" err="1" smtClean="0">
                <a:solidFill>
                  <a:schemeClr val="bg2"/>
                </a:solidFill>
                <a:latin typeface="Bebas Neue" charset="0"/>
                <a:ea typeface="ＭＳ Ｐゴシック" charset="0"/>
                <a:cs typeface="Bebas Neue" charset="0"/>
                <a:sym typeface="Bebas Neue" charset="0"/>
              </a:rPr>
              <a:t>Serial.read</a:t>
            </a:r>
            <a:r>
              <a:rPr lang="es-MX" sz="3800" dirty="0" smtClean="0">
                <a:solidFill>
                  <a:schemeClr val="bg2"/>
                </a:solidFill>
                <a:latin typeface="Bebas Neue" charset="0"/>
                <a:ea typeface="ＭＳ Ｐゴシック" charset="0"/>
                <a:cs typeface="Bebas Neue" charset="0"/>
                <a:sym typeface="Bebas Neue" charset="0"/>
              </a:rPr>
              <a:t>()</a:t>
            </a:r>
            <a:endParaRPr lang="es-MX" sz="3800" dirty="0">
              <a:solidFill>
                <a:schemeClr val="bg2"/>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3407463" y="2096269"/>
            <a:ext cx="2167185" cy="261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err="1" smtClean="0">
                <a:solidFill>
                  <a:srgbClr val="4D4D4D"/>
                </a:solidFill>
                <a:latin typeface="Lato Light" charset="0"/>
                <a:ea typeface="ＭＳ Ｐゴシック" charset="0"/>
                <a:cs typeface="Lato Light" charset="0"/>
                <a:sym typeface="Lato Light" charset="0"/>
              </a:rPr>
              <a:t>Serial.available</a:t>
            </a:r>
            <a:r>
              <a:rPr lang="es-MX" sz="1100" b="1" dirty="0" smtClean="0">
                <a:solidFill>
                  <a:srgbClr val="4D4D4D"/>
                </a:solidFill>
                <a:latin typeface="Lato Light" charset="0"/>
                <a:ea typeface="ＭＳ Ｐゴシック" charset="0"/>
                <a:cs typeface="Lato Light" charset="0"/>
                <a:sym typeface="Lato Light" charset="0"/>
              </a:rPr>
              <a:t>()</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Esta función devuelve el numero de bytes disponibles para ser </a:t>
            </a:r>
            <a:r>
              <a:rPr lang="es-MX" sz="1100" dirty="0" err="1" smtClean="0">
                <a:solidFill>
                  <a:srgbClr val="4D4D4D"/>
                </a:solidFill>
                <a:latin typeface="Lato Light" charset="0"/>
                <a:ea typeface="ＭＳ Ｐゴシック" charset="0"/>
                <a:cs typeface="Lato Light" charset="0"/>
                <a:sym typeface="Lato Light" charset="0"/>
              </a:rPr>
              <a:t>leidos</a:t>
            </a:r>
            <a:r>
              <a:rPr lang="es-MX" sz="1100" dirty="0" smtClean="0">
                <a:solidFill>
                  <a:srgbClr val="4D4D4D"/>
                </a:solidFill>
                <a:latin typeface="Lato Light" charset="0"/>
                <a:ea typeface="ＭＳ Ｐゴシック" charset="0"/>
                <a:cs typeface="Lato Light" charset="0"/>
                <a:sym typeface="Lato Light" charset="0"/>
              </a:rPr>
              <a:t> en el puerto serial..</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Sintaxis:</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lvl="2"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Serial.available</a:t>
            </a:r>
            <a:r>
              <a:rPr lang="es-MX" sz="1100" dirty="0" smtClean="0">
                <a:solidFill>
                  <a:srgbClr val="4D4D4D"/>
                </a:solidFill>
                <a:latin typeface="Lato Light" charset="0"/>
                <a:ea typeface="ＭＳ Ｐゴシック" charset="0"/>
                <a:cs typeface="Lato Light" charset="0"/>
                <a:sym typeface="Lato Light" charset="0"/>
              </a:rPr>
              <a:t>()</a:t>
            </a:r>
          </a:p>
          <a:p>
            <a:pPr algn="l">
              <a:lnSpc>
                <a:spcPct val="110000"/>
              </a:lnSpc>
            </a:pPr>
            <a:endParaRPr lang="es-ES" sz="1100" dirty="0" smtClean="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a:off x="4716016" y="1678310"/>
            <a:ext cx="4114800" cy="33338"/>
          </a:xfrm>
          <a:prstGeom prst="rect">
            <a:avLst/>
          </a:prstGeom>
          <a:solidFill>
            <a:schemeClr val="accent2"/>
          </a:solidFill>
          <a:ln>
            <a:noFill/>
          </a:ln>
          <a:extLst/>
        </p:spPr>
        <p:txBody>
          <a:bodyPr lIns="0" tIns="0" rIns="0" bIns="0"/>
          <a:lstStyle/>
          <a:p>
            <a:endParaRPr lang="en-US"/>
          </a:p>
        </p:txBody>
      </p:sp>
      <p:sp>
        <p:nvSpPr>
          <p:cNvPr id="10" name="Rectangle 14"/>
          <p:cNvSpPr>
            <a:spLocks/>
          </p:cNvSpPr>
          <p:nvPr/>
        </p:nvSpPr>
        <p:spPr bwMode="auto">
          <a:xfrm>
            <a:off x="467544" y="2115294"/>
            <a:ext cx="2167185" cy="27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err="1" smtClean="0">
                <a:solidFill>
                  <a:srgbClr val="4D4D4D"/>
                </a:solidFill>
                <a:latin typeface="Lato Light" charset="0"/>
                <a:ea typeface="ＭＳ Ｐゴシック" charset="0"/>
                <a:cs typeface="Lato Light" charset="0"/>
                <a:sym typeface="Lato Light" charset="0"/>
              </a:rPr>
              <a:t>Serial.begin</a:t>
            </a:r>
            <a:r>
              <a:rPr lang="es-MX" sz="1100" b="1" dirty="0" smtClean="0">
                <a:solidFill>
                  <a:srgbClr val="4D4D4D"/>
                </a:solidFill>
                <a:latin typeface="Lato Light" charset="0"/>
                <a:ea typeface="ＭＳ Ｐゴシック" charset="0"/>
                <a:cs typeface="Lato Light" charset="0"/>
                <a:sym typeface="Lato Light" charset="0"/>
              </a:rPr>
              <a:t>()</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Inicializa el puerto serial de Galileo y define el «</a:t>
            </a:r>
            <a:r>
              <a:rPr lang="es-MX" sz="1100" b="1" dirty="0" err="1" smtClean="0">
                <a:solidFill>
                  <a:srgbClr val="4D4D4D"/>
                </a:solidFill>
                <a:latin typeface="Lato Light" charset="0"/>
                <a:ea typeface="ＭＳ Ｐゴシック" charset="0"/>
                <a:cs typeface="Lato Light" charset="0"/>
                <a:sym typeface="Lato Light" charset="0"/>
              </a:rPr>
              <a:t>baud</a:t>
            </a:r>
            <a:r>
              <a:rPr lang="es-MX" sz="1100" b="1" dirty="0" smtClean="0">
                <a:solidFill>
                  <a:srgbClr val="4D4D4D"/>
                </a:solidFill>
                <a:latin typeface="Lato Light" charset="0"/>
                <a:ea typeface="ＭＳ Ｐゴシック" charset="0"/>
                <a:cs typeface="Lato Light" charset="0"/>
                <a:sym typeface="Lato Light" charset="0"/>
              </a:rPr>
              <a:t> </a:t>
            </a:r>
            <a:r>
              <a:rPr lang="es-MX" sz="1100" b="1" dirty="0" err="1" smtClean="0">
                <a:solidFill>
                  <a:srgbClr val="4D4D4D"/>
                </a:solidFill>
                <a:latin typeface="Lato Light" charset="0"/>
                <a:ea typeface="ＭＳ Ｐゴシック" charset="0"/>
                <a:cs typeface="Lato Light" charset="0"/>
                <a:sym typeface="Lato Light" charset="0"/>
              </a:rPr>
              <a:t>rate</a:t>
            </a:r>
            <a:r>
              <a:rPr lang="es-MX" sz="1100" dirty="0" smtClean="0">
                <a:solidFill>
                  <a:srgbClr val="4D4D4D"/>
                </a:solidFill>
                <a:latin typeface="Lato Light" charset="0"/>
                <a:ea typeface="ＭＳ Ｐゴシック" charset="0"/>
                <a:cs typeface="Lato Light" charset="0"/>
                <a:sym typeface="Lato Light" charset="0"/>
              </a:rPr>
              <a:t>» (Velocidad de transmisión de datos).</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Sintaxis</a:t>
            </a:r>
            <a:r>
              <a:rPr lang="es-MX" sz="1100" b="1" dirty="0">
                <a:solidFill>
                  <a:srgbClr val="4D4D4D"/>
                </a:solidFill>
                <a:latin typeface="Lato Light" charset="0"/>
                <a:ea typeface="ＭＳ Ｐゴシック" charset="0"/>
                <a:cs typeface="Lato Light" charset="0"/>
                <a:sym typeface="Lato Light" charset="0"/>
              </a:rPr>
              <a:t>:</a:t>
            </a:r>
            <a:endParaRPr lang="es-MX" sz="1100" b="1" dirty="0" smtClean="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lvl="2"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Serial.begin</a:t>
            </a:r>
            <a:r>
              <a:rPr lang="es-MX" sz="1100" dirty="0" smtClean="0">
                <a:solidFill>
                  <a:srgbClr val="4D4D4D"/>
                </a:solidFill>
                <a:latin typeface="Lato Light" charset="0"/>
                <a:ea typeface="ＭＳ Ｐゴシック" charset="0"/>
                <a:cs typeface="Lato Light" charset="0"/>
                <a:sym typeface="Lato Light" charset="0"/>
              </a:rPr>
              <a:t>(</a:t>
            </a:r>
            <a:r>
              <a:rPr lang="es-MX" sz="1100" dirty="0" err="1" smtClean="0">
                <a:solidFill>
                  <a:srgbClr val="4D4D4D"/>
                </a:solidFill>
                <a:latin typeface="Lato Light" charset="0"/>
                <a:ea typeface="ＭＳ Ｐゴシック" charset="0"/>
                <a:cs typeface="Lato Light" charset="0"/>
                <a:sym typeface="Lato Light" charset="0"/>
              </a:rPr>
              <a:t>speed</a:t>
            </a:r>
            <a:r>
              <a:rPr lang="es-MX" sz="1100" dirty="0" smtClean="0">
                <a:solidFill>
                  <a:srgbClr val="4D4D4D"/>
                </a:solidFill>
                <a:latin typeface="Lato Light" charset="0"/>
                <a:ea typeface="ＭＳ Ｐゴシック" charset="0"/>
                <a:cs typeface="Lato Light" charset="0"/>
                <a:sym typeface="Lato Light" charset="0"/>
              </a:rPr>
              <a:t>)</a:t>
            </a: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endParaRPr lang="es-ES" sz="1100" dirty="0" smtClean="0">
              <a:solidFill>
                <a:srgbClr val="4D4D4D"/>
              </a:solidFill>
              <a:latin typeface="Lato Light" charset="0"/>
              <a:ea typeface="ＭＳ Ｐゴシック" charset="0"/>
              <a:cs typeface="Lato Light" charset="0"/>
              <a:sym typeface="Lato Light" charset="0"/>
            </a:endParaRPr>
          </a:p>
          <a:p>
            <a:pPr algn="l">
              <a:lnSpc>
                <a:spcPct val="110000"/>
              </a:lnSpc>
            </a:pPr>
            <a:r>
              <a:rPr lang="es-ES" sz="1100" dirty="0" err="1" smtClean="0">
                <a:solidFill>
                  <a:srgbClr val="4D4D4D"/>
                </a:solidFill>
                <a:latin typeface="Lato Light" charset="0"/>
                <a:ea typeface="ＭＳ Ｐゴシック" charset="0"/>
                <a:cs typeface="Lato Light" charset="0"/>
                <a:sym typeface="Lato Light" charset="0"/>
              </a:rPr>
              <a:t>speed</a:t>
            </a:r>
            <a:r>
              <a:rPr lang="es-ES" sz="1100" dirty="0" smtClean="0">
                <a:solidFill>
                  <a:srgbClr val="4D4D4D"/>
                </a:solidFill>
                <a:latin typeface="Lato Light" charset="0"/>
                <a:ea typeface="ＭＳ Ｐゴシック" charset="0"/>
                <a:cs typeface="Lato Light" charset="0"/>
                <a:sym typeface="Lato Light" charset="0"/>
              </a:rPr>
              <a:t> -&gt; </a:t>
            </a:r>
            <a:r>
              <a:rPr lang="es-ES" sz="1100" dirty="0" err="1" smtClean="0">
                <a:solidFill>
                  <a:srgbClr val="4D4D4D"/>
                </a:solidFill>
                <a:latin typeface="Lato Light" charset="0"/>
                <a:ea typeface="ＭＳ Ｐゴシック" charset="0"/>
                <a:cs typeface="Lato Light" charset="0"/>
                <a:sym typeface="Lato Light" charset="0"/>
              </a:rPr>
              <a:t>Baud</a:t>
            </a:r>
            <a:r>
              <a:rPr lang="es-ES" sz="1100" dirty="0" smtClean="0">
                <a:solidFill>
                  <a:srgbClr val="4D4D4D"/>
                </a:solidFill>
                <a:latin typeface="Lato Light" charset="0"/>
                <a:ea typeface="ＭＳ Ｐゴシック" charset="0"/>
                <a:cs typeface="Lato Light" charset="0"/>
                <a:sym typeface="Lato Light" charset="0"/>
              </a:rPr>
              <a:t> </a:t>
            </a:r>
            <a:r>
              <a:rPr lang="es-ES" sz="1100" dirty="0" err="1" smtClean="0">
                <a:solidFill>
                  <a:srgbClr val="4D4D4D"/>
                </a:solidFill>
                <a:latin typeface="Lato Light" charset="0"/>
                <a:ea typeface="ＭＳ Ｐゴシック" charset="0"/>
                <a:cs typeface="Lato Light" charset="0"/>
                <a:sym typeface="Lato Light" charset="0"/>
              </a:rPr>
              <a:t>Rate</a:t>
            </a:r>
            <a:endParaRPr lang="es-ES" sz="1100" dirty="0" smtClean="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smtClean="0">
              <a:solidFill>
                <a:srgbClr val="4D4D4D"/>
              </a:solidFill>
              <a:latin typeface="Lato Light" charset="0"/>
              <a:ea typeface="ＭＳ Ｐゴシック" charset="0"/>
              <a:cs typeface="Lato Light" charset="0"/>
              <a:sym typeface="Lato Light" charset="0"/>
            </a:endParaRPr>
          </a:p>
        </p:txBody>
      </p:sp>
      <p:sp>
        <p:nvSpPr>
          <p:cNvPr id="11" name="Rectangle 14"/>
          <p:cNvSpPr>
            <a:spLocks/>
          </p:cNvSpPr>
          <p:nvPr/>
        </p:nvSpPr>
        <p:spPr bwMode="auto">
          <a:xfrm>
            <a:off x="6347382" y="2240286"/>
            <a:ext cx="2167185" cy="25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err="1" smtClean="0">
                <a:solidFill>
                  <a:srgbClr val="4D4D4D"/>
                </a:solidFill>
                <a:latin typeface="Lato Light" charset="0"/>
                <a:ea typeface="ＭＳ Ｐゴシック" charset="0"/>
                <a:cs typeface="Lato Light" charset="0"/>
                <a:sym typeface="Lato Light" charset="0"/>
              </a:rPr>
              <a:t>Serial.read</a:t>
            </a:r>
            <a:r>
              <a:rPr lang="es-MX" sz="1100" b="1" dirty="0" smtClean="0">
                <a:solidFill>
                  <a:srgbClr val="4D4D4D"/>
                </a:solidFill>
                <a:latin typeface="Lato Light" charset="0"/>
                <a:ea typeface="ＭＳ Ｐゴシック" charset="0"/>
                <a:cs typeface="Lato Light" charset="0"/>
                <a:sym typeface="Lato Light" charset="0"/>
              </a:rPr>
              <a:t>()</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Lee los datos que entran en el puerto serial.</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Regresa -1 si no hay datos disponibles.</a:t>
            </a:r>
          </a:p>
          <a:p>
            <a:pPr algn="l">
              <a:lnSpc>
                <a:spcPct val="110000"/>
              </a:lnSpc>
            </a:pPr>
            <a:endParaRPr lang="es-ES"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ES" sz="1100" b="1" dirty="0" smtClean="0">
                <a:solidFill>
                  <a:srgbClr val="4D4D4D"/>
                </a:solidFill>
                <a:latin typeface="Lato Light" charset="0"/>
                <a:ea typeface="ＭＳ Ｐゴシック" charset="0"/>
                <a:cs typeface="Lato Light" charset="0"/>
                <a:sym typeface="Lato Light" charset="0"/>
              </a:rPr>
              <a:t>Sintaxis: </a:t>
            </a:r>
          </a:p>
          <a:p>
            <a:pPr algn="l">
              <a:lnSpc>
                <a:spcPct val="110000"/>
              </a:lnSpc>
            </a:pPr>
            <a:endParaRPr lang="es-ES"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ES" sz="1100" dirty="0">
                <a:solidFill>
                  <a:srgbClr val="4D4D4D"/>
                </a:solidFill>
                <a:latin typeface="Lato Light" charset="0"/>
                <a:ea typeface="ＭＳ Ｐゴシック" charset="0"/>
                <a:cs typeface="Lato Light" charset="0"/>
                <a:sym typeface="Lato Light" charset="0"/>
              </a:rPr>
              <a:t> </a:t>
            </a:r>
            <a:r>
              <a:rPr lang="es-ES" sz="1100" dirty="0" smtClean="0">
                <a:solidFill>
                  <a:srgbClr val="4D4D4D"/>
                </a:solidFill>
                <a:latin typeface="Lato Light" charset="0"/>
                <a:ea typeface="ＭＳ Ｐゴシック" charset="0"/>
                <a:cs typeface="Lato Light" charset="0"/>
                <a:sym typeface="Lato Light" charset="0"/>
              </a:rPr>
              <a:t>         </a:t>
            </a:r>
            <a:r>
              <a:rPr lang="es-ES" sz="1100" dirty="0" err="1" smtClean="0">
                <a:solidFill>
                  <a:srgbClr val="4D4D4D"/>
                </a:solidFill>
                <a:latin typeface="Lato Light" charset="0"/>
                <a:ea typeface="ＭＳ Ｐゴシック" charset="0"/>
                <a:cs typeface="Lato Light" charset="0"/>
                <a:sym typeface="Lato Light" charset="0"/>
              </a:rPr>
              <a:t>Serial.read</a:t>
            </a:r>
            <a:r>
              <a:rPr lang="es-ES" sz="1100" dirty="0" smtClean="0">
                <a:solidFill>
                  <a:srgbClr val="4D4D4D"/>
                </a:solidFill>
                <a:latin typeface="Lato Light" charset="0"/>
                <a:ea typeface="ＭＳ Ｐゴシック" charset="0"/>
                <a:cs typeface="Lato Light" charset="0"/>
                <a:sym typeface="Lato Light" charset="0"/>
              </a:rPr>
              <a:t>()</a:t>
            </a:r>
          </a:p>
          <a:p>
            <a:pPr algn="l">
              <a:lnSpc>
                <a:spcPct val="110000"/>
              </a:lnSpc>
            </a:pPr>
            <a:endParaRPr lang="es-ES" sz="1100" dirty="0">
              <a:solidFill>
                <a:srgbClr val="4D4D4D"/>
              </a:solidFill>
              <a:latin typeface="Lato Light" charset="0"/>
              <a:ea typeface="ＭＳ Ｐゴシック" charset="0"/>
              <a:cs typeface="Lato Light" charset="0"/>
              <a:sym typeface="Lato Light" charset="0"/>
            </a:endParaRPr>
          </a:p>
        </p:txBody>
      </p:sp>
      <p:sp>
        <p:nvSpPr>
          <p:cNvPr id="13" name="Line 15"/>
          <p:cNvSpPr>
            <a:spLocks noChangeShapeType="1"/>
          </p:cNvSpPr>
          <p:nvPr/>
        </p:nvSpPr>
        <p:spPr bwMode="auto">
          <a:xfrm rot="10800000" flipH="1">
            <a:off x="2987824" y="2787774"/>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Line 15"/>
          <p:cNvSpPr>
            <a:spLocks noChangeShapeType="1"/>
          </p:cNvSpPr>
          <p:nvPr/>
        </p:nvSpPr>
        <p:spPr bwMode="auto">
          <a:xfrm rot="10800000" flipH="1">
            <a:off x="5956899" y="2787774"/>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149269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148065" y="267494"/>
            <a:ext cx="3384376"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4000" dirty="0" err="1" smtClean="0">
                <a:solidFill>
                  <a:schemeClr val="tx1"/>
                </a:solidFill>
                <a:latin typeface="Bebas Neue" charset="0"/>
                <a:ea typeface="ＭＳ Ｐゴシック" charset="0"/>
                <a:cs typeface="Bebas Neue" charset="0"/>
                <a:sym typeface="Bebas Neue" charset="0"/>
              </a:rPr>
              <a:t>SerialInput.ino</a:t>
            </a:r>
            <a:endParaRPr lang="en-US" sz="40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3325521" y="1512615"/>
            <a:ext cx="4758500"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Inicializa el puerto serial con una velocidad de transmisión de 9600 bits por segundo. </a:t>
            </a:r>
            <a:endParaRPr lang="en-US" sz="1100" dirty="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3419872"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323528" y="1203593"/>
            <a:ext cx="3158237" cy="3816429"/>
          </a:xfrm>
          <a:prstGeom prst="rect">
            <a:avLst/>
          </a:prstGeom>
          <a:noFill/>
        </p:spPr>
        <p:txBody>
          <a:bodyPr wrap="none" rtlCol="0">
            <a:spAutoFit/>
          </a:bodyPr>
          <a:lstStyle/>
          <a:p>
            <a:pPr algn="l"/>
            <a:r>
              <a:rPr lang="en-US" sz="1100" dirty="0" err="1">
                <a:solidFill>
                  <a:srgbClr val="8000FF"/>
                </a:solidFill>
                <a:highlight>
                  <a:srgbClr val="FFFFFF"/>
                </a:highlight>
                <a:latin typeface="Courier New"/>
              </a:rPr>
              <a:t>int</a:t>
            </a:r>
            <a:r>
              <a:rPr lang="en-US" sz="1100" dirty="0">
                <a:highlight>
                  <a:srgbClr val="FFFFFF"/>
                </a:highlight>
                <a:latin typeface="Courier New"/>
              </a:rPr>
              <a:t> </a:t>
            </a:r>
            <a:r>
              <a:rPr lang="en-US" sz="1100" dirty="0" err="1">
                <a:highlight>
                  <a:srgbClr val="FFFFFF"/>
                </a:highlight>
                <a:latin typeface="Courier New"/>
              </a:rPr>
              <a:t>ledPin</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13</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err="1">
                <a:solidFill>
                  <a:srgbClr val="8000FF"/>
                </a:solidFill>
                <a:highlight>
                  <a:srgbClr val="FFFFFF"/>
                </a:highlight>
                <a:latin typeface="Courier New"/>
              </a:rPr>
              <a:t>int</a:t>
            </a:r>
            <a:r>
              <a:rPr lang="en-US" sz="1100" dirty="0">
                <a:highlight>
                  <a:srgbClr val="FFFFFF"/>
                </a:highlight>
                <a:latin typeface="Courier New"/>
              </a:rPr>
              <a:t> </a:t>
            </a:r>
            <a:r>
              <a:rPr lang="en-US" sz="1100" dirty="0" err="1">
                <a:highlight>
                  <a:srgbClr val="FFFFFF"/>
                </a:highlight>
                <a:latin typeface="Courier New"/>
              </a:rPr>
              <a:t>inByte</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setup</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Serial</a:t>
            </a:r>
            <a:r>
              <a:rPr lang="en-US" sz="1100" b="1" dirty="0" err="1">
                <a:solidFill>
                  <a:srgbClr val="000080"/>
                </a:solidFill>
                <a:highlight>
                  <a:srgbClr val="FFFFFF"/>
                </a:highlight>
                <a:latin typeface="Courier New"/>
              </a:rPr>
              <a:t>.</a:t>
            </a:r>
            <a:r>
              <a:rPr lang="en-US" sz="1100" dirty="0" err="1">
                <a:highlight>
                  <a:srgbClr val="FFFFFF"/>
                </a:highlight>
                <a:latin typeface="Courier New"/>
              </a:rPr>
              <a:t>begin</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9600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pinMode</a:t>
            </a:r>
            <a:r>
              <a:rPr lang="en-US" sz="1100" b="1" dirty="0">
                <a:solidFill>
                  <a:srgbClr val="000080"/>
                </a:solidFill>
                <a:highlight>
                  <a:srgbClr val="FFFFFF"/>
                </a:highlight>
                <a:latin typeface="Courier New"/>
              </a:rPr>
              <a:t>(</a:t>
            </a:r>
            <a:r>
              <a:rPr lang="en-US" sz="1100" dirty="0" err="1">
                <a:highlight>
                  <a:srgbClr val="FFFFFF"/>
                </a:highlight>
                <a:latin typeface="Courier New"/>
              </a:rPr>
              <a:t>ledPin</a:t>
            </a:r>
            <a:r>
              <a:rPr lang="en-US" sz="1100" b="1" dirty="0">
                <a:solidFill>
                  <a:srgbClr val="000080"/>
                </a:solidFill>
                <a:highlight>
                  <a:srgbClr val="FFFFFF"/>
                </a:highlight>
                <a:latin typeface="Courier New"/>
              </a:rPr>
              <a:t>,</a:t>
            </a:r>
            <a:r>
              <a:rPr lang="en-US" sz="1100" dirty="0">
                <a:highlight>
                  <a:srgbClr val="FFFFFF"/>
                </a:highlight>
                <a:latin typeface="Courier New"/>
              </a:rPr>
              <a:t> OUTPUT</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digitalWrite</a:t>
            </a:r>
            <a:r>
              <a:rPr lang="en-US" sz="1100" b="1" dirty="0">
                <a:solidFill>
                  <a:srgbClr val="000080"/>
                </a:solidFill>
                <a:highlight>
                  <a:srgbClr val="FFFFFF"/>
                </a:highlight>
                <a:latin typeface="Courier New"/>
              </a:rPr>
              <a:t>(</a:t>
            </a:r>
            <a:r>
              <a:rPr lang="en-US" sz="1100" dirty="0" err="1">
                <a:highlight>
                  <a:srgbClr val="FFFFFF"/>
                </a:highlight>
                <a:latin typeface="Courier New"/>
              </a:rPr>
              <a:t>ledPin</a:t>
            </a:r>
            <a:r>
              <a:rPr lang="en-US" sz="1100" b="1" dirty="0">
                <a:solidFill>
                  <a:srgbClr val="000080"/>
                </a:solidFill>
                <a:highlight>
                  <a:srgbClr val="FFFFFF"/>
                </a:highlight>
                <a:latin typeface="Courier New"/>
              </a:rPr>
              <a:t>,</a:t>
            </a:r>
            <a:r>
              <a:rPr lang="en-US" sz="1100" dirty="0">
                <a:highlight>
                  <a:srgbClr val="FFFFFF"/>
                </a:highlight>
                <a:latin typeface="Courier New"/>
              </a:rPr>
              <a:t> LOW</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loop</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if</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err="1">
                <a:highlight>
                  <a:srgbClr val="FFFFFF"/>
                </a:highlight>
                <a:latin typeface="Courier New"/>
              </a:rPr>
              <a:t>Serial</a:t>
            </a:r>
            <a:r>
              <a:rPr lang="en-US" sz="1100" b="1" dirty="0" err="1">
                <a:solidFill>
                  <a:srgbClr val="000080"/>
                </a:solidFill>
                <a:highlight>
                  <a:srgbClr val="FFFFFF"/>
                </a:highlight>
                <a:latin typeface="Courier New"/>
              </a:rPr>
              <a:t>.</a:t>
            </a:r>
            <a:r>
              <a:rPr lang="en-US" sz="1100" dirty="0" err="1">
                <a:highlight>
                  <a:srgbClr val="FFFFFF"/>
                </a:highlight>
                <a:latin typeface="Courier New"/>
              </a:rPr>
              <a:t>available</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&gt;</a:t>
            </a:r>
            <a:r>
              <a:rPr lang="en-US" sz="1100" dirty="0">
                <a:highlight>
                  <a:srgbClr val="FFFFFF"/>
                </a:highlight>
                <a:latin typeface="Courier New"/>
              </a:rPr>
              <a:t> </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inByte</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err="1">
                <a:highlight>
                  <a:srgbClr val="FFFFFF"/>
                </a:highlight>
                <a:latin typeface="Courier New"/>
              </a:rPr>
              <a:t>Serial</a:t>
            </a:r>
            <a:r>
              <a:rPr lang="en-US" sz="1100" b="1" dirty="0" err="1">
                <a:solidFill>
                  <a:srgbClr val="000080"/>
                </a:solidFill>
                <a:highlight>
                  <a:srgbClr val="FFFFFF"/>
                </a:highlight>
                <a:latin typeface="Courier New"/>
              </a:rPr>
              <a:t>.</a:t>
            </a:r>
            <a:r>
              <a:rPr lang="en-US" sz="1100" dirty="0" err="1">
                <a:highlight>
                  <a:srgbClr val="FFFFFF"/>
                </a:highlight>
                <a:latin typeface="Courier New"/>
              </a:rPr>
              <a:t>read</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if</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err="1">
                <a:highlight>
                  <a:srgbClr val="FFFFFF"/>
                </a:highlight>
                <a:latin typeface="Courier New"/>
              </a:rPr>
              <a:t>inByte</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808080"/>
                </a:solidFill>
                <a:highlight>
                  <a:srgbClr val="FFFFFF"/>
                </a:highlight>
                <a:latin typeface="Courier New"/>
              </a:rPr>
              <a:t>'a'</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if</a:t>
            </a:r>
            <a:r>
              <a:rPr lang="en-US" sz="1100" b="1" dirty="0">
                <a:solidFill>
                  <a:srgbClr val="000080"/>
                </a:solidFill>
                <a:highlight>
                  <a:srgbClr val="FFFFFF"/>
                </a:highlight>
                <a:latin typeface="Courier New"/>
              </a:rPr>
              <a:t>(</a:t>
            </a:r>
            <a:r>
              <a:rPr lang="en-US" sz="1100" dirty="0" err="1">
                <a:highlight>
                  <a:srgbClr val="FFFFFF"/>
                </a:highlight>
                <a:latin typeface="Courier New"/>
              </a:rPr>
              <a:t>digitalRead</a:t>
            </a:r>
            <a:r>
              <a:rPr lang="en-US" sz="1100" b="1" dirty="0">
                <a:solidFill>
                  <a:srgbClr val="000080"/>
                </a:solidFill>
                <a:highlight>
                  <a:srgbClr val="FFFFFF"/>
                </a:highlight>
                <a:latin typeface="Courier New"/>
              </a:rPr>
              <a:t>(</a:t>
            </a:r>
            <a:r>
              <a:rPr lang="en-US" sz="1100" dirty="0" err="1">
                <a:highlight>
                  <a:srgbClr val="FFFFFF"/>
                </a:highlight>
                <a:latin typeface="Courier New"/>
              </a:rPr>
              <a:t>ledPin</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digitalWrite</a:t>
            </a:r>
            <a:r>
              <a:rPr lang="en-US" sz="1100" b="1" dirty="0">
                <a:solidFill>
                  <a:srgbClr val="000080"/>
                </a:solidFill>
                <a:highlight>
                  <a:srgbClr val="FFFFFF"/>
                </a:highlight>
                <a:latin typeface="Courier New"/>
              </a:rPr>
              <a:t>(</a:t>
            </a:r>
            <a:r>
              <a:rPr lang="en-US" sz="1100" dirty="0" err="1">
                <a:highlight>
                  <a:srgbClr val="FFFFFF"/>
                </a:highlight>
                <a:latin typeface="Courier New"/>
              </a:rPr>
              <a:t>ledPin</a:t>
            </a:r>
            <a:r>
              <a:rPr lang="en-US" sz="1100" b="1" dirty="0">
                <a:solidFill>
                  <a:srgbClr val="000080"/>
                </a:solidFill>
                <a:highlight>
                  <a:srgbClr val="FFFFFF"/>
                </a:highlight>
                <a:latin typeface="Courier New"/>
              </a:rPr>
              <a:t>,</a:t>
            </a:r>
            <a:r>
              <a:rPr lang="en-US" sz="1100" dirty="0">
                <a:highlight>
                  <a:srgbClr val="FFFFFF"/>
                </a:highlight>
                <a:latin typeface="Courier New"/>
              </a:rPr>
              <a:t> LOW</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else</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digitalWrite</a:t>
            </a:r>
            <a:r>
              <a:rPr lang="en-US" sz="1100" b="1" dirty="0">
                <a:solidFill>
                  <a:srgbClr val="000080"/>
                </a:solidFill>
                <a:highlight>
                  <a:srgbClr val="FFFFFF"/>
                </a:highlight>
                <a:latin typeface="Courier New"/>
              </a:rPr>
              <a:t>(</a:t>
            </a:r>
            <a:r>
              <a:rPr lang="en-US" sz="1100" dirty="0" err="1">
                <a:highlight>
                  <a:srgbClr val="FFFFFF"/>
                </a:highlight>
                <a:latin typeface="Courier New"/>
              </a:rPr>
              <a:t>ledPin</a:t>
            </a:r>
            <a:r>
              <a:rPr lang="en-US" sz="1100" b="1" dirty="0">
                <a:solidFill>
                  <a:srgbClr val="000080"/>
                </a:solidFill>
                <a:highlight>
                  <a:srgbClr val="FFFFFF"/>
                </a:highlight>
                <a:latin typeface="Courier New"/>
              </a:rPr>
              <a:t>,</a:t>
            </a:r>
            <a:r>
              <a:rPr lang="en-US" sz="1100" dirty="0">
                <a:highlight>
                  <a:srgbClr val="FFFFFF"/>
                </a:highlight>
                <a:latin typeface="Courier New"/>
              </a:rPr>
              <a:t> HIGH</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b="1" dirty="0">
                <a:solidFill>
                  <a:srgbClr val="000080"/>
                </a:solidFill>
                <a:highlight>
                  <a:srgbClr val="FFFFFF"/>
                </a:highlight>
                <a:latin typeface="Courier New"/>
              </a:rPr>
              <a:t>}</a:t>
            </a:r>
            <a:r>
              <a:rPr lang="es-MX" sz="1100" dirty="0">
                <a:highlight>
                  <a:srgbClr val="FFFFFF"/>
                </a:highlight>
                <a:latin typeface="Courier New"/>
              </a:rPr>
              <a:t>   </a:t>
            </a: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p:txBody>
      </p:sp>
      <p:pic>
        <p:nvPicPr>
          <p:cNvPr id="8"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968827" y="855662"/>
            <a:ext cx="5572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 53" descr="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133549" flipH="1">
            <a:off x="2354634" y="1846867"/>
            <a:ext cx="833438"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a:spLocks/>
          </p:cNvSpPr>
          <p:nvPr/>
        </p:nvSpPr>
        <p:spPr bwMode="auto">
          <a:xfrm>
            <a:off x="3975570" y="3640291"/>
            <a:ext cx="3240360"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Encendido y apagado del LED.</a:t>
            </a:r>
            <a:endParaRPr lang="en-US" sz="1100" dirty="0">
              <a:solidFill>
                <a:srgbClr val="4D4D4D"/>
              </a:solidFill>
              <a:latin typeface="Lato Light" charset="0"/>
              <a:ea typeface="ＭＳ Ｐゴシック" charset="0"/>
              <a:cs typeface="Lato Light" charset="0"/>
              <a:sym typeface="Lato Light" charset="0"/>
            </a:endParaRPr>
          </a:p>
        </p:txBody>
      </p:sp>
      <p:sp>
        <p:nvSpPr>
          <p:cNvPr id="11" name="Rectangle 15"/>
          <p:cNvSpPr>
            <a:spLocks/>
          </p:cNvSpPr>
          <p:nvPr/>
        </p:nvSpPr>
        <p:spPr bwMode="auto">
          <a:xfrm>
            <a:off x="6444208" y="2920268"/>
            <a:ext cx="2448271" cy="133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a:solidFill>
                  <a:schemeClr val="accent2">
                    <a:lumMod val="50000"/>
                  </a:schemeClr>
                </a:solidFill>
                <a:latin typeface="Lato Light" charset="0"/>
                <a:ea typeface="ＭＳ Ｐゴシック" charset="0"/>
                <a:cs typeface="Lato Light" charset="0"/>
                <a:sym typeface="Lato Light" charset="0"/>
              </a:rPr>
              <a:t>IMPORTANTE: </a:t>
            </a:r>
            <a:r>
              <a:rPr lang="es-MX" sz="1100" dirty="0">
                <a:solidFill>
                  <a:srgbClr val="4D4D4D"/>
                </a:solidFill>
                <a:latin typeface="Lato Light" charset="0"/>
                <a:ea typeface="ＭＳ Ｐゴシック" charset="0"/>
                <a:cs typeface="Lato Light" charset="0"/>
                <a:sym typeface="Lato Light" charset="0"/>
              </a:rPr>
              <a:t>El </a:t>
            </a:r>
            <a:r>
              <a:rPr lang="es-MX" sz="1100" dirty="0" smtClean="0">
                <a:solidFill>
                  <a:srgbClr val="4D4D4D"/>
                </a:solidFill>
                <a:latin typeface="Lato Light" charset="0"/>
                <a:ea typeface="ＭＳ Ｐゴシック" charset="0"/>
                <a:cs typeface="Lato Light" charset="0"/>
                <a:sym typeface="Lato Light" charset="0"/>
              </a:rPr>
              <a:t>transmisor de </a:t>
            </a:r>
            <a:r>
              <a:rPr lang="es-MX" sz="1100" dirty="0">
                <a:solidFill>
                  <a:srgbClr val="4D4D4D"/>
                </a:solidFill>
                <a:latin typeface="Lato Light" charset="0"/>
                <a:ea typeface="ＭＳ Ｐゴシック" charset="0"/>
                <a:cs typeface="Lato Light" charset="0"/>
                <a:sym typeface="Lato Light" charset="0"/>
              </a:rPr>
              <a:t>la comunicación serial debe estar configurado a la misma velocidad </a:t>
            </a:r>
            <a:r>
              <a:rPr lang="es-MX" sz="1100" dirty="0" smtClean="0">
                <a:solidFill>
                  <a:srgbClr val="4D4D4D"/>
                </a:solidFill>
                <a:latin typeface="Lato Light" charset="0"/>
                <a:ea typeface="ＭＳ Ｐゴシック" charset="0"/>
                <a:cs typeface="Lato Light" charset="0"/>
                <a:sym typeface="Lato Light" charset="0"/>
              </a:rPr>
              <a:t>del receptor, </a:t>
            </a:r>
            <a:r>
              <a:rPr lang="es-MX" sz="1100" dirty="0">
                <a:solidFill>
                  <a:srgbClr val="4D4D4D"/>
                </a:solidFill>
                <a:latin typeface="Lato Light" charset="0"/>
                <a:ea typeface="ＭＳ Ｐゴシック" charset="0"/>
                <a:cs typeface="Lato Light" charset="0"/>
                <a:sym typeface="Lato Light" charset="0"/>
              </a:rPr>
              <a:t>de lo contrario la transmisión de información no se llevara a cabo de manera satisfactoria</a:t>
            </a:r>
            <a:r>
              <a:rPr lang="es-MX" sz="1100" dirty="0" smtClean="0">
                <a:solidFill>
                  <a:srgbClr val="4D4D4D"/>
                </a:solidFill>
                <a:latin typeface="Lato Light" charset="0"/>
                <a:ea typeface="ＭＳ Ｐゴシック" charset="0"/>
                <a:cs typeface="Lato Light" charset="0"/>
                <a:sym typeface="Lato Light" charset="0"/>
              </a:rPr>
              <a:t>.</a:t>
            </a:r>
            <a:endParaRPr lang="es-MX" sz="1100" dirty="0">
              <a:solidFill>
                <a:srgbClr val="4D4D4D"/>
              </a:solidFill>
              <a:latin typeface="Lato Light" charset="0"/>
              <a:ea typeface="ＭＳ Ｐゴシック" charset="0"/>
              <a:cs typeface="Lato Light" charset="0"/>
              <a:sym typeface="Lato Light" charset="0"/>
            </a:endParaRPr>
          </a:p>
        </p:txBody>
      </p:sp>
      <p:grpSp>
        <p:nvGrpSpPr>
          <p:cNvPr id="12" name="Group 11"/>
          <p:cNvGrpSpPr/>
          <p:nvPr/>
        </p:nvGrpSpPr>
        <p:grpSpPr>
          <a:xfrm>
            <a:off x="7416315" y="2355726"/>
            <a:ext cx="504056" cy="461665"/>
            <a:chOff x="1187624" y="3676259"/>
            <a:chExt cx="792088" cy="735647"/>
          </a:xfrm>
        </p:grpSpPr>
        <p:sp>
          <p:nvSpPr>
            <p:cNvPr id="15" name="Rounded Rectangular Callout 14"/>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TextBox 15"/>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pic>
        <p:nvPicPr>
          <p:cNvPr id="18"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204346">
            <a:off x="3304892" y="2451351"/>
            <a:ext cx="5572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Bild 53" descr="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17080" flipH="1">
            <a:off x="2799597" y="3197177"/>
            <a:ext cx="833438"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
          <p:cNvSpPr>
            <a:spLocks/>
          </p:cNvSpPr>
          <p:nvPr/>
        </p:nvSpPr>
        <p:spPr bwMode="auto">
          <a:xfrm>
            <a:off x="3394882" y="2022913"/>
            <a:ext cx="1595581"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La terminal 13 se configura como salida.</a:t>
            </a:r>
            <a:endParaRPr lang="en-US" sz="1100" dirty="0">
              <a:solidFill>
                <a:srgbClr val="4D4D4D"/>
              </a:solidFill>
              <a:latin typeface="Lato Light" charset="0"/>
              <a:ea typeface="ＭＳ Ｐゴシック" charset="0"/>
              <a:cs typeface="Lato Light" charset="0"/>
              <a:sym typeface="Lato Light" charset="0"/>
            </a:endParaRPr>
          </a:p>
        </p:txBody>
      </p:sp>
      <p:pic>
        <p:nvPicPr>
          <p:cNvPr id="21" name="Bild 54" descr="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1386748">
            <a:off x="2703530" y="2177187"/>
            <a:ext cx="6159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Bild 54" descr="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562986">
            <a:off x="3357543" y="3996182"/>
            <a:ext cx="6159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Bild 54" descr="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1953579">
            <a:off x="3275522" y="3738255"/>
            <a:ext cx="6159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
          <p:cNvSpPr>
            <a:spLocks/>
          </p:cNvSpPr>
          <p:nvPr/>
        </p:nvSpPr>
        <p:spPr bwMode="auto">
          <a:xfrm>
            <a:off x="4175569" y="2643758"/>
            <a:ext cx="1836591" cy="5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Se comprueba que existan datos disponibles para su lectura en el puerto serial</a:t>
            </a:r>
            <a:endParaRPr lang="en-US" sz="1100" dirty="0">
              <a:solidFill>
                <a:srgbClr val="4D4D4D"/>
              </a:solidFill>
              <a:latin typeface="Lato Light" charset="0"/>
              <a:ea typeface="ＭＳ Ｐゴシック" charset="0"/>
              <a:cs typeface="Lato Light" charset="0"/>
              <a:sym typeface="Lato Light" charset="0"/>
            </a:endParaRPr>
          </a:p>
        </p:txBody>
      </p:sp>
      <p:sp>
        <p:nvSpPr>
          <p:cNvPr id="25" name="Rectangle 2"/>
          <p:cNvSpPr>
            <a:spLocks/>
          </p:cNvSpPr>
          <p:nvPr/>
        </p:nvSpPr>
        <p:spPr bwMode="auto">
          <a:xfrm>
            <a:off x="3707904" y="3223270"/>
            <a:ext cx="1852748"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Lectura del dato entrante en el puerto serial</a:t>
            </a:r>
            <a:endParaRPr lang="en-US" sz="1100" dirty="0">
              <a:solidFill>
                <a:srgbClr val="4D4D4D"/>
              </a:solidFill>
              <a:latin typeface="Lato Light" charset="0"/>
              <a:ea typeface="ＭＳ Ｐゴシック" charset="0"/>
              <a:cs typeface="Lato Light" charset="0"/>
              <a:sym typeface="Lato Light" charset="0"/>
            </a:endParaRPr>
          </a:p>
        </p:txBody>
      </p:sp>
      <p:sp>
        <p:nvSpPr>
          <p:cNvPr id="26" name="Rectangle 2"/>
          <p:cNvSpPr>
            <a:spLocks/>
          </p:cNvSpPr>
          <p:nvPr/>
        </p:nvSpPr>
        <p:spPr bwMode="auto">
          <a:xfrm>
            <a:off x="1834852" y="533801"/>
            <a:ext cx="1873052"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Variable que recibirá el byte de entrada en el puerto serial</a:t>
            </a:r>
            <a:endParaRPr lang="en-US" sz="1100" dirty="0">
              <a:solidFill>
                <a:srgbClr val="4D4D4D"/>
              </a:solidFill>
              <a:latin typeface="Lato Light" charset="0"/>
              <a:ea typeface="ＭＳ Ｐゴシック" charset="0"/>
              <a:cs typeface="Lato Light" charset="0"/>
              <a:sym typeface="Lato Light" charset="0"/>
            </a:endParaRPr>
          </a:p>
        </p:txBody>
      </p:sp>
    </p:spTree>
    <p:extLst>
      <p:ext uri="{BB962C8B-B14F-4D97-AF65-F5344CB8AC3E}">
        <p14:creationId xmlns:p14="http://schemas.microsoft.com/office/powerpoint/2010/main" val="1581905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49" t="2549" r="13376" b="5705"/>
          <a:stretch/>
        </p:blipFill>
        <p:spPr>
          <a:xfrm rot="8100000">
            <a:off x="334358" y="4094748"/>
            <a:ext cx="747659" cy="747659"/>
          </a:xfrm>
          <a:prstGeom prst="rect">
            <a:avLst/>
          </a:prstGeom>
        </p:spPr>
      </p:pic>
    </p:spTree>
    <p:extLst>
      <p:ext uri="{BB962C8B-B14F-4D97-AF65-F5344CB8AC3E}">
        <p14:creationId xmlns:p14="http://schemas.microsoft.com/office/powerpoint/2010/main" val="2814136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p:cNvSpPr>
          <p:nvPr/>
        </p:nvSpPr>
        <p:spPr bwMode="auto">
          <a:xfrm>
            <a:off x="4718868" y="987575"/>
            <a:ext cx="3237508" cy="163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endParaRPr lang="en-US" sz="5600" dirty="0" smtClean="0">
              <a:solidFill>
                <a:schemeClr val="tx1"/>
              </a:solidFill>
              <a:latin typeface="Bebas Neue" charset="0"/>
              <a:ea typeface="ＭＳ Ｐゴシック" charset="0"/>
              <a:cs typeface="Bebas Neue" charset="0"/>
              <a:sym typeface="Bebas Neue" charset="0"/>
            </a:endParaRPr>
          </a:p>
          <a:p>
            <a:pPr algn="l">
              <a:lnSpc>
                <a:spcPct val="70000"/>
              </a:lnSpc>
            </a:pPr>
            <a:r>
              <a:rPr lang="en-US" sz="5600" dirty="0" smtClean="0">
                <a:solidFill>
                  <a:schemeClr val="tx1"/>
                </a:solidFill>
                <a:latin typeface="Bebas Neue" charset="0"/>
                <a:ea typeface="ＭＳ Ｐゴシック" charset="0"/>
                <a:cs typeface="Bebas Neue" charset="0"/>
                <a:sym typeface="Bebas Neue" charset="0"/>
              </a:rPr>
              <a:t>Joy</a:t>
            </a:r>
            <a:r>
              <a:rPr lang="en-US" sz="5600" dirty="0" smtClean="0">
                <a:solidFill>
                  <a:schemeClr val="accent2"/>
                </a:solidFill>
                <a:latin typeface="Bebas Neue" charset="0"/>
                <a:ea typeface="ＭＳ Ｐゴシック" charset="0"/>
                <a:cs typeface="Bebas Neue" charset="0"/>
                <a:sym typeface="Bebas Neue" charset="0"/>
              </a:rPr>
              <a:t>stick</a:t>
            </a:r>
            <a:endParaRPr lang="en-US" sz="5600" dirty="0">
              <a:solidFill>
                <a:schemeClr val="accent2"/>
              </a:solidFill>
              <a:latin typeface="Bebas Neue" charset="0"/>
              <a:ea typeface="ＭＳ Ｐゴシック" charset="0"/>
              <a:cs typeface="Bebas Neue" charset="0"/>
              <a:sym typeface="Bebas Neue" charset="0"/>
            </a:endParaRPr>
          </a:p>
        </p:txBody>
      </p:sp>
      <p:sp>
        <p:nvSpPr>
          <p:cNvPr id="79874" name="Rectangle 2"/>
          <p:cNvSpPr>
            <a:spLocks/>
          </p:cNvSpPr>
          <p:nvPr/>
        </p:nvSpPr>
        <p:spPr bwMode="auto">
          <a:xfrm>
            <a:off x="1763687" y="3003798"/>
            <a:ext cx="5691237" cy="177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a:r>
              <a:rPr lang="es-MX" sz="1100" b="1" dirty="0" smtClean="0">
                <a:solidFill>
                  <a:srgbClr val="4D4D4D"/>
                </a:solidFill>
                <a:latin typeface="Lato Light" charset="0"/>
                <a:ea typeface="ＭＳ Ｐゴシック" charset="0"/>
                <a:cs typeface="Lato Light" charset="0"/>
                <a:sym typeface="Lato Light" charset="0"/>
              </a:rPr>
              <a:t>Joystick</a:t>
            </a:r>
          </a:p>
          <a:p>
            <a:pPr algn="just"/>
            <a:endParaRPr lang="es-MX" sz="1100" dirty="0" smtClean="0">
              <a:solidFill>
                <a:srgbClr val="4D4D4D"/>
              </a:solidFill>
              <a:latin typeface="Lato Light" charset="0"/>
              <a:ea typeface="ＭＳ Ｐゴシック" charset="0"/>
              <a:cs typeface="Lato Light" charset="0"/>
              <a:sym typeface="Lato Light" charset="0"/>
            </a:endParaRPr>
          </a:p>
          <a:p>
            <a:pPr algn="just"/>
            <a:r>
              <a:rPr lang="es-MX" sz="1100" dirty="0" smtClean="0">
                <a:solidFill>
                  <a:srgbClr val="4D4D4D"/>
                </a:solidFill>
                <a:latin typeface="Lato Light" charset="0"/>
                <a:ea typeface="ＭＳ Ｐゴシック" charset="0"/>
                <a:cs typeface="Lato Light" charset="0"/>
                <a:sym typeface="Lato Light" charset="0"/>
              </a:rPr>
              <a:t>Un Joystick es una combinación de botones tipo </a:t>
            </a:r>
            <a:r>
              <a:rPr lang="es-MX" sz="1100" dirty="0" err="1" smtClean="0">
                <a:solidFill>
                  <a:srgbClr val="4D4D4D"/>
                </a:solidFill>
                <a:latin typeface="Lato Light" charset="0"/>
                <a:ea typeface="ＭＳ Ｐゴシック" charset="0"/>
                <a:cs typeface="Lato Light" charset="0"/>
                <a:sym typeface="Lato Light" charset="0"/>
              </a:rPr>
              <a:t>push</a:t>
            </a:r>
            <a:r>
              <a:rPr lang="es-MX" sz="1100" dirty="0">
                <a:solidFill>
                  <a:srgbClr val="4D4D4D"/>
                </a:solidFill>
                <a:latin typeface="Lato Light" charset="0"/>
                <a:ea typeface="ＭＳ Ｐゴシック" charset="0"/>
                <a:cs typeface="Lato Light" charset="0"/>
                <a:sym typeface="Lato Light" charset="0"/>
              </a:rPr>
              <a:t> </a:t>
            </a:r>
            <a:r>
              <a:rPr lang="es-MX" sz="1100" dirty="0" smtClean="0">
                <a:solidFill>
                  <a:srgbClr val="4D4D4D"/>
                </a:solidFill>
                <a:latin typeface="Lato Light" charset="0"/>
                <a:ea typeface="ＭＳ Ｐゴシック" charset="0"/>
                <a:cs typeface="Lato Light" charset="0"/>
                <a:sym typeface="Lato Light" charset="0"/>
              </a:rPr>
              <a:t>y un par de potenciómetros. </a:t>
            </a:r>
          </a:p>
          <a:p>
            <a:pPr algn="just"/>
            <a:endParaRPr lang="es-MX" sz="1100" dirty="0">
              <a:solidFill>
                <a:srgbClr val="4D4D4D"/>
              </a:solidFill>
              <a:latin typeface="Lato Light" charset="0"/>
              <a:ea typeface="ＭＳ Ｐゴシック" charset="0"/>
              <a:cs typeface="Lato Light" charset="0"/>
              <a:sym typeface="Lato Light" charset="0"/>
            </a:endParaRPr>
          </a:p>
          <a:p>
            <a:pPr algn="just"/>
            <a:r>
              <a:rPr lang="es-MX" sz="1100" dirty="0" smtClean="0">
                <a:solidFill>
                  <a:srgbClr val="4D4D4D"/>
                </a:solidFill>
                <a:latin typeface="Lato Light" charset="0"/>
                <a:ea typeface="ＭＳ Ｐゴシック" charset="0"/>
                <a:cs typeface="Lato Light" charset="0"/>
                <a:sym typeface="Lato Light" charset="0"/>
              </a:rPr>
              <a:t>Para leer la posición de la palanca del Joystick se emplean dos potenciómetros, para el eje X y el eje Y, que se comportan como divisores de voltaje y cuyos valores son leídos por dos terminales de entrada analógica.</a:t>
            </a:r>
          </a:p>
          <a:p>
            <a:pPr algn="just"/>
            <a:endParaRPr lang="en-US" sz="1100" dirty="0">
              <a:solidFill>
                <a:srgbClr val="4D4D4D"/>
              </a:solidFill>
              <a:latin typeface="Lato Light" charset="0"/>
              <a:ea typeface="ＭＳ Ｐゴシック" charset="0"/>
              <a:cs typeface="Lato Light" charset="0"/>
              <a:sym typeface="Lato Light" charset="0"/>
            </a:endParaRPr>
          </a:p>
          <a:p>
            <a:pPr algn="just"/>
            <a:endParaRPr lang="es-MX" sz="1100" dirty="0">
              <a:solidFill>
                <a:srgbClr val="4D4D4D"/>
              </a:solidFill>
              <a:latin typeface="Lato Light" charset="0"/>
              <a:ea typeface="ＭＳ Ｐゴシック" charset="0"/>
              <a:cs typeface="Lato Light" charset="0"/>
              <a:sym typeface="Lato Light" charset="0"/>
            </a:endParaRPr>
          </a:p>
        </p:txBody>
      </p:sp>
      <p:sp>
        <p:nvSpPr>
          <p:cNvPr id="79903" name="Rectangle 31"/>
          <p:cNvSpPr>
            <a:spLocks/>
          </p:cNvSpPr>
          <p:nvPr/>
        </p:nvSpPr>
        <p:spPr bwMode="auto">
          <a:xfrm>
            <a:off x="5349900" y="2399035"/>
            <a:ext cx="2105025" cy="42863"/>
          </a:xfrm>
          <a:prstGeom prst="rect">
            <a:avLst/>
          </a:prstGeom>
          <a:solidFill>
            <a:schemeClr val="accent2"/>
          </a:solidFill>
          <a:ln>
            <a:noFill/>
          </a:ln>
          <a:extLst/>
        </p:spPr>
        <p:txBody>
          <a:bodyPr lIns="0" tIns="0" rIns="0" bIns="0"/>
          <a:lstStyle/>
          <a:p>
            <a:endParaRPr lang="en-US"/>
          </a:p>
        </p:txBody>
      </p:sp>
      <p:pic>
        <p:nvPicPr>
          <p:cNvPr id="1026" name="Picture 2" descr="C:\Users\Control 9\Google Drive\GALILEO Personal Work\Curso Galileo\Joystick Shield v1.2 _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5187" t="9234" r="13577" b="14028"/>
          <a:stretch/>
        </p:blipFill>
        <p:spPr bwMode="auto">
          <a:xfrm>
            <a:off x="755576" y="324991"/>
            <a:ext cx="3143250"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973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p:cNvSpPr>
          <p:nvPr/>
        </p:nvSpPr>
        <p:spPr bwMode="auto">
          <a:xfrm>
            <a:off x="5148065" y="267494"/>
            <a:ext cx="3384376"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200" dirty="0" smtClean="0">
                <a:solidFill>
                  <a:schemeClr val="accent2"/>
                </a:solidFill>
                <a:latin typeface="Bebas Neue" charset="0"/>
                <a:ea typeface="ＭＳ Ｐゴシック" charset="0"/>
                <a:cs typeface="Bebas Neue" charset="0"/>
                <a:sym typeface="Bebas Neue" charset="0"/>
              </a:rPr>
              <a:t>Joystick</a:t>
            </a:r>
          </a:p>
          <a:p>
            <a:pPr algn="l">
              <a:lnSpc>
                <a:spcPct val="70000"/>
              </a:lnSpc>
            </a:pPr>
            <a:r>
              <a:rPr lang="en-US" sz="4000" dirty="0" err="1" smtClean="0">
                <a:solidFill>
                  <a:schemeClr val="tx1"/>
                </a:solidFill>
                <a:latin typeface="Bebas Neue" charset="0"/>
                <a:ea typeface="ＭＳ Ｐゴシック" charset="0"/>
                <a:cs typeface="Bebas Neue" charset="0"/>
                <a:sym typeface="Bebas Neue" charset="0"/>
              </a:rPr>
              <a:t>Esquemático</a:t>
            </a:r>
            <a:endParaRPr lang="en-US" sz="4000" dirty="0">
              <a:solidFill>
                <a:schemeClr val="tx1"/>
              </a:solidFill>
              <a:latin typeface="Bebas Neue" charset="0"/>
              <a:ea typeface="ＭＳ Ｐゴシック" charset="0"/>
              <a:cs typeface="Bebas Neue" charset="0"/>
              <a:sym typeface="Bebas Neue" charset="0"/>
            </a:endParaRPr>
          </a:p>
        </p:txBody>
      </p:sp>
      <p:sp>
        <p:nvSpPr>
          <p:cNvPr id="5" name="Rectangle 15"/>
          <p:cNvSpPr>
            <a:spLocks/>
          </p:cNvSpPr>
          <p:nvPr/>
        </p:nvSpPr>
        <p:spPr bwMode="auto">
          <a:xfrm>
            <a:off x="3419872" y="1284287"/>
            <a:ext cx="1647825" cy="42863"/>
          </a:xfrm>
          <a:prstGeom prst="rect">
            <a:avLst/>
          </a:prstGeom>
          <a:solidFill>
            <a:schemeClr val="accent2"/>
          </a:solidFill>
          <a:ln>
            <a:noFill/>
          </a:ln>
          <a:extLst/>
        </p:spPr>
        <p:txBody>
          <a:bodyPr lIns="0" tIns="0" rIns="0" bIns="0"/>
          <a:lstStyle/>
          <a:p>
            <a:endParaRPr lang="en-US"/>
          </a:p>
        </p:txBody>
      </p:sp>
      <p:pic>
        <p:nvPicPr>
          <p:cNvPr id="2050" name="Picture 2" descr="C:\Users\Control 9\Google Drive\GALILEO Personal Work\Curso Galileo\joystick_schemat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33200"/>
            <a:ext cx="5537690" cy="3810300"/>
          </a:xfrm>
          <a:prstGeom prst="rect">
            <a:avLst/>
          </a:prstGeom>
          <a:noFill/>
          <a:extLst>
            <a:ext uri="{909E8E84-426E-40DD-AFC4-6F175D3DCCD1}">
              <a14:hiddenFill xmlns:a14="http://schemas.microsoft.com/office/drawing/2010/main">
                <a:solidFill>
                  <a:srgbClr val="FFFFFF"/>
                </a:solidFill>
              </a14:hiddenFill>
            </a:ext>
          </a:extLst>
        </p:spPr>
      </p:pic>
      <p:sp>
        <p:nvSpPr>
          <p:cNvPr id="8"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spTree>
    <p:extLst>
      <p:ext uri="{BB962C8B-B14F-4D97-AF65-F5344CB8AC3E}">
        <p14:creationId xmlns:p14="http://schemas.microsoft.com/office/powerpoint/2010/main" val="1955259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94" name="Rectangle 14"/>
          <p:cNvSpPr>
            <a:spLocks/>
          </p:cNvSpPr>
          <p:nvPr/>
        </p:nvSpPr>
        <p:spPr bwMode="auto">
          <a:xfrm>
            <a:off x="1597819" y="564356"/>
            <a:ext cx="59483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s-MX" sz="2800" dirty="0" smtClean="0">
                <a:solidFill>
                  <a:schemeClr val="tx1"/>
                </a:solidFill>
                <a:latin typeface="Bebas Neue" charset="0"/>
                <a:ea typeface="ＭＳ Ｐゴシック" charset="0"/>
                <a:cs typeface="Bebas Neue" charset="0"/>
                <a:sym typeface="Bebas Neue" charset="0"/>
              </a:rPr>
              <a:t>Intel Galileo: </a:t>
            </a:r>
            <a:r>
              <a:rPr lang="es-MX" sz="2800" dirty="0" smtClean="0">
                <a:solidFill>
                  <a:schemeClr val="accent2"/>
                </a:solidFill>
                <a:latin typeface="Bebas Neue" charset="0"/>
                <a:ea typeface="ＭＳ Ｐゴシック" charset="0"/>
                <a:cs typeface="Bebas Neue" charset="0"/>
                <a:sym typeface="Bebas Neue" charset="0"/>
              </a:rPr>
              <a:t>Medios de Entrada</a:t>
            </a:r>
            <a:endParaRPr lang="es-MX" sz="2800" dirty="0">
              <a:solidFill>
                <a:schemeClr val="accent2"/>
              </a:solidFill>
              <a:latin typeface="Bebas Neue" charset="0"/>
              <a:ea typeface="ＭＳ Ｐゴシック" charset="0"/>
              <a:cs typeface="Bebas Neue" charset="0"/>
              <a:sym typeface="Bebas Neue" charset="0"/>
            </a:endParaRPr>
          </a:p>
        </p:txBody>
      </p:sp>
      <p:sp>
        <p:nvSpPr>
          <p:cNvPr id="97295" name="Line 15"/>
          <p:cNvSpPr>
            <a:spLocks noChangeShapeType="1"/>
          </p:cNvSpPr>
          <p:nvPr/>
        </p:nvSpPr>
        <p:spPr bwMode="auto">
          <a:xfrm>
            <a:off x="994172" y="1104900"/>
            <a:ext cx="7164586" cy="0"/>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7299" name="Rectangle 19"/>
          <p:cNvSpPr>
            <a:spLocks/>
          </p:cNvSpPr>
          <p:nvPr/>
        </p:nvSpPr>
        <p:spPr bwMode="auto">
          <a:xfrm>
            <a:off x="6486525" y="1203598"/>
            <a:ext cx="167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Medios de Entrada en Galileo</a:t>
            </a:r>
            <a:endParaRPr lang="es-MX" sz="900" dirty="0">
              <a:solidFill>
                <a:schemeClr val="tx1"/>
              </a:solidFill>
              <a:latin typeface="Lato Light" charset="0"/>
              <a:ea typeface="ＭＳ Ｐゴシック" charset="0"/>
              <a:cs typeface="Lato Light" charset="0"/>
              <a:sym typeface="Lato Light" charset="0"/>
            </a:endParaRPr>
          </a:p>
        </p:txBody>
      </p:sp>
      <p:sp>
        <p:nvSpPr>
          <p:cNvPr id="97300" name="Rectangle 20"/>
          <p:cNvSpPr>
            <a:spLocks/>
          </p:cNvSpPr>
          <p:nvPr/>
        </p:nvSpPr>
        <p:spPr bwMode="auto">
          <a:xfrm>
            <a:off x="6486525" y="1898923"/>
            <a:ext cx="167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Entradas Digitales</a:t>
            </a:r>
            <a:endParaRPr lang="es-MX" sz="900" dirty="0">
              <a:solidFill>
                <a:schemeClr val="tx1"/>
              </a:solidFill>
              <a:latin typeface="Lato Light" charset="0"/>
              <a:ea typeface="ＭＳ Ｐゴシック" charset="0"/>
              <a:cs typeface="Lato Light" charset="0"/>
              <a:sym typeface="Lato Light" charset="0"/>
            </a:endParaRPr>
          </a:p>
        </p:txBody>
      </p:sp>
      <p:sp>
        <p:nvSpPr>
          <p:cNvPr id="97301" name="Rectangle 21"/>
          <p:cNvSpPr>
            <a:spLocks/>
          </p:cNvSpPr>
          <p:nvPr/>
        </p:nvSpPr>
        <p:spPr bwMode="auto">
          <a:xfrm>
            <a:off x="6486525" y="2584723"/>
            <a:ext cx="167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Entradas Analógicas</a:t>
            </a:r>
            <a:endParaRPr lang="es-MX" sz="900" dirty="0">
              <a:solidFill>
                <a:schemeClr val="tx1"/>
              </a:solidFill>
              <a:latin typeface="Lato Light" charset="0"/>
              <a:ea typeface="ＭＳ Ｐゴシック" charset="0"/>
              <a:cs typeface="Lato Light" charset="0"/>
              <a:sym typeface="Lato Light" charset="0"/>
            </a:endParaRPr>
          </a:p>
        </p:txBody>
      </p:sp>
      <p:sp>
        <p:nvSpPr>
          <p:cNvPr id="97302" name="Rectangle 22"/>
          <p:cNvSpPr>
            <a:spLocks/>
          </p:cNvSpPr>
          <p:nvPr/>
        </p:nvSpPr>
        <p:spPr bwMode="auto">
          <a:xfrm>
            <a:off x="6486525" y="3256235"/>
            <a:ext cx="167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Entrada de Comunicación Serial</a:t>
            </a:r>
            <a:endParaRPr lang="es-MX" sz="900" dirty="0">
              <a:solidFill>
                <a:schemeClr val="tx1"/>
              </a:solidFill>
              <a:latin typeface="Lato Light" charset="0"/>
              <a:ea typeface="ＭＳ Ｐゴシック" charset="0"/>
              <a:cs typeface="Lato Light" charset="0"/>
              <a:sym typeface="Lato Light" charset="0"/>
            </a:endParaRPr>
          </a:p>
        </p:txBody>
      </p:sp>
      <p:sp>
        <p:nvSpPr>
          <p:cNvPr id="97303" name="Line 23"/>
          <p:cNvSpPr>
            <a:spLocks noChangeShapeType="1"/>
          </p:cNvSpPr>
          <p:nvPr/>
        </p:nvSpPr>
        <p:spPr bwMode="auto">
          <a:xfrm>
            <a:off x="5919192" y="1798910"/>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sp>
        <p:nvSpPr>
          <p:cNvPr id="97304" name="Line 24"/>
          <p:cNvSpPr>
            <a:spLocks noChangeShapeType="1"/>
          </p:cNvSpPr>
          <p:nvPr/>
        </p:nvSpPr>
        <p:spPr bwMode="auto">
          <a:xfrm>
            <a:off x="5919192" y="2484710"/>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sp>
        <p:nvSpPr>
          <p:cNvPr id="97305" name="Line 25"/>
          <p:cNvSpPr>
            <a:spLocks noChangeShapeType="1"/>
          </p:cNvSpPr>
          <p:nvPr/>
        </p:nvSpPr>
        <p:spPr bwMode="auto">
          <a:xfrm>
            <a:off x="5919192" y="3175273"/>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grpSp>
        <p:nvGrpSpPr>
          <p:cNvPr id="97330" name="Group 50"/>
          <p:cNvGrpSpPr>
            <a:grpSpLocks/>
          </p:cNvGrpSpPr>
          <p:nvPr/>
        </p:nvGrpSpPr>
        <p:grpSpPr bwMode="auto">
          <a:xfrm>
            <a:off x="5947957" y="1251223"/>
            <a:ext cx="409575" cy="409575"/>
            <a:chOff x="0" y="0"/>
            <a:chExt cx="688" cy="688"/>
          </a:xfrm>
        </p:grpSpPr>
        <p:sp>
          <p:nvSpPr>
            <p:cNvPr id="97331"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9733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749" t="2549" r="13376" b="5705"/>
          <a:stretch/>
        </p:blipFill>
        <p:spPr>
          <a:xfrm rot="8100000">
            <a:off x="2018895" y="1740479"/>
            <a:ext cx="2592288" cy="2592288"/>
          </a:xfrm>
          <a:prstGeom prst="rect">
            <a:avLst/>
          </a:prstGeom>
        </p:spPr>
      </p:pic>
      <p:grpSp>
        <p:nvGrpSpPr>
          <p:cNvPr id="97342" name="Group 62"/>
          <p:cNvGrpSpPr>
            <a:grpSpLocks/>
          </p:cNvGrpSpPr>
          <p:nvPr/>
        </p:nvGrpSpPr>
        <p:grpSpPr bwMode="auto">
          <a:xfrm>
            <a:off x="742950" y="1837855"/>
            <a:ext cx="1709738" cy="580066"/>
            <a:chOff x="0" y="0"/>
            <a:chExt cx="2872" cy="1952"/>
          </a:xfrm>
        </p:grpSpPr>
        <p:sp>
          <p:nvSpPr>
            <p:cNvPr id="97343" name="Rectangle 63"/>
            <p:cNvSpPr>
              <a:spLocks/>
            </p:cNvSpPr>
            <p:nvPr/>
          </p:nvSpPr>
          <p:spPr bwMode="auto">
            <a:xfrm>
              <a:off x="0" y="0"/>
              <a:ext cx="2872" cy="1952"/>
            </a:xfrm>
            <a:prstGeom prst="rect">
              <a:avLst/>
            </a:prstGeom>
            <a:solidFill>
              <a:schemeClr val="tx2">
                <a:alpha val="89999"/>
              </a:schemeClr>
            </a:solidFill>
            <a:ln>
              <a:noFill/>
            </a:ln>
            <a:extLst>
              <a:ext uri="{91240B29-F687-4F45-9708-019B960494DF}">
                <a14:hiddenLine xmlns:a14="http://schemas.microsoft.com/office/drawing/2010/main" w="25400" cap="flat">
                  <a:solidFill>
                    <a:srgbClr val="FD8200">
                      <a:alpha val="89999"/>
                    </a:srgbClr>
                  </a:solidFill>
                  <a:miter lim="800000"/>
                  <a:headEnd type="none" w="med" len="med"/>
                  <a:tailEnd type="none" w="med" len="med"/>
                </a14:hiddenLine>
              </a:ext>
            </a:extLst>
          </p:spPr>
          <p:txBody>
            <a:bodyPr lIns="0" tIns="0" rIns="0" bIns="0"/>
            <a:lstStyle/>
            <a:p>
              <a:endParaRPr lang="en-US" dirty="0"/>
            </a:p>
          </p:txBody>
        </p:sp>
        <p:sp>
          <p:nvSpPr>
            <p:cNvPr id="97344" name="Rectangle 64"/>
            <p:cNvSpPr>
              <a:spLocks/>
            </p:cNvSpPr>
            <p:nvPr/>
          </p:nvSpPr>
          <p:spPr bwMode="auto">
            <a:xfrm>
              <a:off x="348" y="379"/>
              <a:ext cx="2352"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80000"/>
                </a:lnSpc>
              </a:pPr>
              <a:r>
                <a:rPr lang="en-US" sz="1400" dirty="0" smtClean="0">
                  <a:solidFill>
                    <a:srgbClr val="FFFFFF"/>
                  </a:solidFill>
                  <a:latin typeface="Bebas Neue" charset="0"/>
                  <a:ea typeface="ＭＳ Ｐゴシック" charset="0"/>
                  <a:cs typeface="Bebas Neue" charset="0"/>
                  <a:sym typeface="Bebas Neue" charset="0"/>
                </a:rPr>
                <a:t>Intel Quark </a:t>
              </a:r>
              <a:r>
                <a:rPr lang="en-US" sz="1400" dirty="0" err="1" smtClean="0">
                  <a:solidFill>
                    <a:srgbClr val="FFFFFF"/>
                  </a:solidFill>
                  <a:latin typeface="Bebas Neue" charset="0"/>
                  <a:ea typeface="ＭＳ Ｐゴシック" charset="0"/>
                  <a:cs typeface="Bebas Neue" charset="0"/>
                  <a:sym typeface="Bebas Neue" charset="0"/>
                </a:rPr>
                <a:t>SoC</a:t>
              </a:r>
              <a:endParaRPr lang="en-US" sz="1700" dirty="0">
                <a:solidFill>
                  <a:srgbClr val="FFFFFF"/>
                </a:solidFill>
                <a:latin typeface="Bebas Neue" charset="0"/>
                <a:ea typeface="ＭＳ Ｐゴシック" charset="0"/>
                <a:cs typeface="Bebas Neue" charset="0"/>
                <a:sym typeface="Bebas Neue" charset="0"/>
              </a:endParaRPr>
            </a:p>
          </p:txBody>
        </p:sp>
      </p:grpSp>
      <p:grpSp>
        <p:nvGrpSpPr>
          <p:cNvPr id="67" name="Group 50"/>
          <p:cNvGrpSpPr>
            <a:grpSpLocks/>
          </p:cNvGrpSpPr>
          <p:nvPr/>
        </p:nvGrpSpPr>
        <p:grpSpPr bwMode="auto">
          <a:xfrm>
            <a:off x="5947957" y="1916544"/>
            <a:ext cx="409575" cy="409575"/>
            <a:chOff x="0" y="0"/>
            <a:chExt cx="688" cy="688"/>
          </a:xfrm>
        </p:grpSpPr>
        <p:sp>
          <p:nvSpPr>
            <p:cNvPr id="68"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69"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70" name="Group 50"/>
          <p:cNvGrpSpPr>
            <a:grpSpLocks/>
          </p:cNvGrpSpPr>
          <p:nvPr/>
        </p:nvGrpSpPr>
        <p:grpSpPr bwMode="auto">
          <a:xfrm>
            <a:off x="5947957" y="2612106"/>
            <a:ext cx="409575" cy="409575"/>
            <a:chOff x="0" y="0"/>
            <a:chExt cx="688" cy="688"/>
          </a:xfrm>
        </p:grpSpPr>
        <p:sp>
          <p:nvSpPr>
            <p:cNvPr id="71"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7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73" name="Group 50"/>
          <p:cNvGrpSpPr>
            <a:grpSpLocks/>
          </p:cNvGrpSpPr>
          <p:nvPr/>
        </p:nvGrpSpPr>
        <p:grpSpPr bwMode="auto">
          <a:xfrm>
            <a:off x="5947957" y="3253022"/>
            <a:ext cx="409575" cy="409575"/>
            <a:chOff x="0" y="0"/>
            <a:chExt cx="688" cy="688"/>
          </a:xfrm>
        </p:grpSpPr>
        <p:sp>
          <p:nvSpPr>
            <p:cNvPr id="74"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75"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81" name="Rectangle 22"/>
          <p:cNvSpPr>
            <a:spLocks/>
          </p:cNvSpPr>
          <p:nvPr/>
        </p:nvSpPr>
        <p:spPr bwMode="auto">
          <a:xfrm>
            <a:off x="6482358" y="3896667"/>
            <a:ext cx="167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Aplicación: Joystick</a:t>
            </a:r>
            <a:endParaRPr lang="es-MX" sz="900" dirty="0">
              <a:solidFill>
                <a:schemeClr val="tx1"/>
              </a:solidFill>
              <a:latin typeface="Lato Light" charset="0"/>
              <a:ea typeface="ＭＳ Ｐゴシック" charset="0"/>
              <a:cs typeface="Lato Light" charset="0"/>
              <a:sym typeface="Lato Light" charset="0"/>
            </a:endParaRPr>
          </a:p>
        </p:txBody>
      </p:sp>
      <p:sp>
        <p:nvSpPr>
          <p:cNvPr id="82" name="Line 25"/>
          <p:cNvSpPr>
            <a:spLocks noChangeShapeType="1"/>
          </p:cNvSpPr>
          <p:nvPr/>
        </p:nvSpPr>
        <p:spPr bwMode="auto">
          <a:xfrm>
            <a:off x="5915025" y="3815705"/>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grpSp>
        <p:nvGrpSpPr>
          <p:cNvPr id="83" name="Group 50"/>
          <p:cNvGrpSpPr>
            <a:grpSpLocks/>
          </p:cNvGrpSpPr>
          <p:nvPr/>
        </p:nvGrpSpPr>
        <p:grpSpPr bwMode="auto">
          <a:xfrm>
            <a:off x="5943790" y="3893454"/>
            <a:ext cx="409575" cy="409575"/>
            <a:chOff x="0" y="0"/>
            <a:chExt cx="688" cy="688"/>
          </a:xfrm>
        </p:grpSpPr>
        <p:sp>
          <p:nvSpPr>
            <p:cNvPr id="84"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85"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32" name="Rectangle 22"/>
          <p:cNvSpPr>
            <a:spLocks/>
          </p:cNvSpPr>
          <p:nvPr/>
        </p:nvSpPr>
        <p:spPr bwMode="auto">
          <a:xfrm>
            <a:off x="6496000" y="4553297"/>
            <a:ext cx="167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Aplicación: Teclado Analógico</a:t>
            </a:r>
            <a:endParaRPr lang="es-MX" sz="900" dirty="0">
              <a:solidFill>
                <a:schemeClr val="tx1"/>
              </a:solidFill>
              <a:latin typeface="Lato Light" charset="0"/>
              <a:ea typeface="ＭＳ Ｐゴシック" charset="0"/>
              <a:cs typeface="Lato Light" charset="0"/>
              <a:sym typeface="Lato Light" charset="0"/>
            </a:endParaRPr>
          </a:p>
        </p:txBody>
      </p:sp>
      <p:sp>
        <p:nvSpPr>
          <p:cNvPr id="33" name="Line 25"/>
          <p:cNvSpPr>
            <a:spLocks noChangeShapeType="1"/>
          </p:cNvSpPr>
          <p:nvPr/>
        </p:nvSpPr>
        <p:spPr bwMode="auto">
          <a:xfrm>
            <a:off x="5928667" y="4472335"/>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grpSp>
        <p:nvGrpSpPr>
          <p:cNvPr id="34" name="Group 50"/>
          <p:cNvGrpSpPr>
            <a:grpSpLocks/>
          </p:cNvGrpSpPr>
          <p:nvPr/>
        </p:nvGrpSpPr>
        <p:grpSpPr bwMode="auto">
          <a:xfrm>
            <a:off x="5957432" y="4550084"/>
            <a:ext cx="409575" cy="409575"/>
            <a:chOff x="0" y="0"/>
            <a:chExt cx="688" cy="688"/>
          </a:xfrm>
        </p:grpSpPr>
        <p:sp>
          <p:nvSpPr>
            <p:cNvPr id="35"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36"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Tree>
    <p:extLst>
      <p:ext uri="{BB962C8B-B14F-4D97-AF65-F5344CB8AC3E}">
        <p14:creationId xmlns:p14="http://schemas.microsoft.com/office/powerpoint/2010/main" val="396771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148065" y="267494"/>
            <a:ext cx="3384376"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3600" dirty="0" smtClean="0">
                <a:solidFill>
                  <a:schemeClr val="tx1"/>
                </a:solidFill>
                <a:latin typeface="Bebas Neue" charset="0"/>
                <a:ea typeface="ＭＳ Ｐゴシック" charset="0"/>
                <a:cs typeface="Bebas Neue" charset="0"/>
                <a:sym typeface="Bebas Neue" charset="0"/>
              </a:rPr>
              <a:t>Joystick_v1.ino</a:t>
            </a:r>
            <a:endParaRPr lang="en-US" sz="36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3428472" y="1637948"/>
            <a:ext cx="2758647"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Inicializa el puerto serial con una velocidad de transmisión de 9600 bits por segundo. </a:t>
            </a:r>
            <a:endParaRPr lang="en-US" sz="1100" dirty="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3419872"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700936" y="1888252"/>
            <a:ext cx="3583032" cy="2123658"/>
          </a:xfrm>
          <a:prstGeom prst="rect">
            <a:avLst/>
          </a:prstGeom>
          <a:noFill/>
        </p:spPr>
        <p:txBody>
          <a:bodyPr wrap="none" rtlCol="0">
            <a:spAutoFit/>
          </a:bodyPr>
          <a:lstStyle/>
          <a:p>
            <a:pPr algn="l"/>
            <a:r>
              <a:rPr lang="en-US" sz="1100" dirty="0" err="1">
                <a:solidFill>
                  <a:srgbClr val="8000FF"/>
                </a:solidFill>
                <a:highlight>
                  <a:srgbClr val="FFFFFF"/>
                </a:highlight>
                <a:latin typeface="Courier New"/>
              </a:rPr>
              <a:t>const</a:t>
            </a:r>
            <a:r>
              <a:rPr lang="en-US" sz="1100" dirty="0">
                <a:highlight>
                  <a:srgbClr val="FFFFFF"/>
                </a:highlight>
                <a:latin typeface="Courier New"/>
              </a:rPr>
              <a:t> </a:t>
            </a:r>
            <a:r>
              <a:rPr lang="en-US" sz="1100" dirty="0" err="1">
                <a:solidFill>
                  <a:srgbClr val="8000FF"/>
                </a:solidFill>
                <a:highlight>
                  <a:srgbClr val="FFFFFF"/>
                </a:highlight>
                <a:latin typeface="Courier New"/>
              </a:rPr>
              <a:t>int</a:t>
            </a:r>
            <a:r>
              <a:rPr lang="en-US" sz="1100" dirty="0">
                <a:highlight>
                  <a:srgbClr val="FFFFFF"/>
                </a:highlight>
                <a:latin typeface="Courier New"/>
              </a:rPr>
              <a:t> </a:t>
            </a:r>
            <a:r>
              <a:rPr lang="en-US" sz="1100" dirty="0" err="1">
                <a:highlight>
                  <a:srgbClr val="FFFFFF"/>
                </a:highlight>
                <a:latin typeface="Courier New"/>
              </a:rPr>
              <a:t>boton_A</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setup</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Serial</a:t>
            </a:r>
            <a:r>
              <a:rPr lang="en-US" sz="1100" b="1" dirty="0" err="1">
                <a:solidFill>
                  <a:srgbClr val="000080"/>
                </a:solidFill>
                <a:highlight>
                  <a:srgbClr val="FFFFFF"/>
                </a:highlight>
                <a:latin typeface="Courier New"/>
              </a:rPr>
              <a:t>.</a:t>
            </a:r>
            <a:r>
              <a:rPr lang="en-US" sz="1100" dirty="0" err="1">
                <a:highlight>
                  <a:srgbClr val="FFFFFF"/>
                </a:highlight>
                <a:latin typeface="Courier New"/>
              </a:rPr>
              <a:t>begin</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9600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pinMode</a:t>
            </a:r>
            <a:r>
              <a:rPr lang="en-US" sz="1100" b="1" dirty="0">
                <a:solidFill>
                  <a:srgbClr val="000080"/>
                </a:solidFill>
                <a:highlight>
                  <a:srgbClr val="FFFFFF"/>
                </a:highlight>
                <a:latin typeface="Courier New"/>
              </a:rPr>
              <a:t>(</a:t>
            </a:r>
            <a:r>
              <a:rPr lang="en-US" sz="1100" dirty="0" err="1">
                <a:highlight>
                  <a:srgbClr val="FFFFFF"/>
                </a:highlight>
                <a:latin typeface="Courier New"/>
              </a:rPr>
              <a:t>boton_A</a:t>
            </a:r>
            <a:r>
              <a:rPr lang="en-US" sz="1100" b="1" dirty="0">
                <a:solidFill>
                  <a:srgbClr val="000080"/>
                </a:solidFill>
                <a:highlight>
                  <a:srgbClr val="FFFFFF"/>
                </a:highlight>
                <a:latin typeface="Courier New"/>
              </a:rPr>
              <a:t>,</a:t>
            </a:r>
            <a:r>
              <a:rPr lang="en-US" sz="1100" dirty="0">
                <a:highlight>
                  <a:srgbClr val="FFFFFF"/>
                </a:highlight>
                <a:latin typeface="Courier New"/>
              </a:rPr>
              <a:t> INPUT</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loop</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Serial</a:t>
            </a:r>
            <a:r>
              <a:rPr lang="en-US" sz="1100" b="1" dirty="0" err="1">
                <a:solidFill>
                  <a:srgbClr val="000080"/>
                </a:solidFill>
                <a:highlight>
                  <a:srgbClr val="FFFFFF"/>
                </a:highlight>
                <a:latin typeface="Courier New"/>
              </a:rPr>
              <a:t>.</a:t>
            </a:r>
            <a:r>
              <a:rPr lang="en-US" sz="1100" dirty="0" err="1">
                <a:highlight>
                  <a:srgbClr val="FFFFFF"/>
                </a:highlight>
                <a:latin typeface="Courier New"/>
              </a:rPr>
              <a:t>println</a:t>
            </a:r>
            <a:r>
              <a:rPr lang="en-US" sz="1100" b="1" dirty="0">
                <a:solidFill>
                  <a:srgbClr val="000080"/>
                </a:solidFill>
                <a:highlight>
                  <a:srgbClr val="FFFFFF"/>
                </a:highlight>
                <a:latin typeface="Courier New"/>
              </a:rPr>
              <a:t>(</a:t>
            </a:r>
            <a:r>
              <a:rPr lang="en-US" sz="1100" dirty="0" err="1">
                <a:highlight>
                  <a:srgbClr val="FFFFFF"/>
                </a:highlight>
                <a:latin typeface="Courier New"/>
              </a:rPr>
              <a:t>digitalRead</a:t>
            </a:r>
            <a:r>
              <a:rPr lang="en-US" sz="1100" b="1" dirty="0">
                <a:solidFill>
                  <a:srgbClr val="000080"/>
                </a:solidFill>
                <a:highlight>
                  <a:srgbClr val="FFFFFF"/>
                </a:highlight>
                <a:latin typeface="Courier New"/>
              </a:rPr>
              <a:t>(</a:t>
            </a:r>
            <a:r>
              <a:rPr lang="en-US" sz="1100" dirty="0" err="1">
                <a:highlight>
                  <a:srgbClr val="FFFFFF"/>
                </a:highlight>
                <a:latin typeface="Courier New"/>
              </a:rPr>
              <a:t>boton_A</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dirty="0">
                <a:highlight>
                  <a:srgbClr val="FFFFFF"/>
                </a:highlight>
                <a:latin typeface="Courier New"/>
              </a:rPr>
              <a:t>  </a:t>
            </a:r>
            <a:r>
              <a:rPr lang="es-MX" sz="1100" dirty="0" err="1">
                <a:highlight>
                  <a:srgbClr val="FFFFFF"/>
                </a:highlight>
                <a:latin typeface="Courier New"/>
              </a:rPr>
              <a:t>Serial</a:t>
            </a:r>
            <a:r>
              <a:rPr lang="es-MX" sz="1100" b="1" dirty="0" err="1">
                <a:solidFill>
                  <a:srgbClr val="000080"/>
                </a:solidFill>
                <a:highlight>
                  <a:srgbClr val="FFFFFF"/>
                </a:highlight>
                <a:latin typeface="Courier New"/>
              </a:rPr>
              <a:t>.</a:t>
            </a:r>
            <a:r>
              <a:rPr lang="es-MX" sz="1100" dirty="0" err="1">
                <a:highlight>
                  <a:srgbClr val="FFFFFF"/>
                </a:highlight>
                <a:latin typeface="Courier New"/>
              </a:rPr>
              <a:t>println</a:t>
            </a:r>
            <a:r>
              <a:rPr lang="es-MX" sz="1100" b="1" dirty="0">
                <a:solidFill>
                  <a:srgbClr val="000080"/>
                </a:solidFill>
                <a:highlight>
                  <a:srgbClr val="FFFFFF"/>
                </a:highlight>
                <a:latin typeface="Courier New"/>
              </a:rPr>
              <a:t>(</a:t>
            </a:r>
            <a:r>
              <a:rPr lang="es-MX" sz="1100" dirty="0" err="1">
                <a:highlight>
                  <a:srgbClr val="FFFFFF"/>
                </a:highlight>
                <a:latin typeface="Courier New"/>
              </a:rPr>
              <a:t>analogRead</a:t>
            </a:r>
            <a:r>
              <a:rPr lang="es-MX" sz="1100" b="1" dirty="0">
                <a:solidFill>
                  <a:srgbClr val="000080"/>
                </a:solidFill>
                <a:highlight>
                  <a:srgbClr val="FFFFFF"/>
                </a:highlight>
                <a:latin typeface="Courier New"/>
              </a:rPr>
              <a:t>(</a:t>
            </a:r>
            <a:r>
              <a:rPr lang="es-MX" sz="1100" dirty="0">
                <a:highlight>
                  <a:srgbClr val="FFFFFF"/>
                </a:highlight>
                <a:latin typeface="Courier New"/>
              </a:rPr>
              <a:t>A0</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delay</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200</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p:txBody>
      </p:sp>
      <p:pic>
        <p:nvPicPr>
          <p:cNvPr id="13" name="Bild 53" descr="1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133549" flipH="1">
            <a:off x="4143638" y="3197696"/>
            <a:ext cx="833438"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a:spLocks/>
          </p:cNvSpPr>
          <p:nvPr/>
        </p:nvSpPr>
        <p:spPr bwMode="auto">
          <a:xfrm>
            <a:off x="4211960" y="3480414"/>
            <a:ext cx="3240360"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Imprime valor leído de la terminal analógica A0 que corresponde al eje X</a:t>
            </a:r>
            <a:endParaRPr lang="en-US" sz="1100" dirty="0">
              <a:solidFill>
                <a:srgbClr val="4D4D4D"/>
              </a:solidFill>
              <a:latin typeface="Lato Light" charset="0"/>
              <a:ea typeface="ＭＳ Ｐゴシック" charset="0"/>
              <a:cs typeface="Lato Light" charset="0"/>
              <a:sym typeface="Lato Light" charset="0"/>
            </a:endParaRPr>
          </a:p>
        </p:txBody>
      </p:sp>
      <p:pic>
        <p:nvPicPr>
          <p:cNvPr id="18" name="Bild 1" descr="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63721">
            <a:off x="2632792" y="1739383"/>
            <a:ext cx="5572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
          <p:cNvSpPr>
            <a:spLocks/>
          </p:cNvSpPr>
          <p:nvPr/>
        </p:nvSpPr>
        <p:spPr bwMode="auto">
          <a:xfrm>
            <a:off x="3774209" y="2217582"/>
            <a:ext cx="1595581"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La terminal 13 se configura como salida.</a:t>
            </a:r>
            <a:endParaRPr lang="en-US" sz="1100" dirty="0">
              <a:solidFill>
                <a:srgbClr val="4D4D4D"/>
              </a:solidFill>
              <a:latin typeface="Lato Light" charset="0"/>
              <a:ea typeface="ＭＳ Ｐゴシック" charset="0"/>
              <a:cs typeface="Lato Light" charset="0"/>
              <a:sym typeface="Lato Light" charset="0"/>
            </a:endParaRPr>
          </a:p>
        </p:txBody>
      </p:sp>
      <p:pic>
        <p:nvPicPr>
          <p:cNvPr id="21" name="Bild 54" descr="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485304">
            <a:off x="3111896" y="2599643"/>
            <a:ext cx="6159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Bild 54" descr="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1953579">
            <a:off x="3552972" y="3578378"/>
            <a:ext cx="6159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
          <p:cNvSpPr>
            <a:spLocks/>
          </p:cNvSpPr>
          <p:nvPr/>
        </p:nvSpPr>
        <p:spPr bwMode="auto">
          <a:xfrm>
            <a:off x="5067697" y="2891533"/>
            <a:ext cx="1852748"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Imprime el estado del botón A</a:t>
            </a:r>
            <a:endParaRPr lang="en-US" sz="1100" dirty="0">
              <a:solidFill>
                <a:srgbClr val="4D4D4D"/>
              </a:solidFill>
              <a:latin typeface="Lato Light" charset="0"/>
              <a:ea typeface="ＭＳ Ｐゴシック" charset="0"/>
              <a:cs typeface="Lato Light" charset="0"/>
              <a:sym typeface="Lato Light" charset="0"/>
            </a:endParaRPr>
          </a:p>
        </p:txBody>
      </p:sp>
      <p:pic>
        <p:nvPicPr>
          <p:cNvPr id="27" name="Bild 54" descr="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2762314">
            <a:off x="1891875" y="3796878"/>
            <a:ext cx="6159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
          <p:cNvSpPr>
            <a:spLocks/>
          </p:cNvSpPr>
          <p:nvPr/>
        </p:nvSpPr>
        <p:spPr bwMode="auto">
          <a:xfrm>
            <a:off x="2209522" y="3981022"/>
            <a:ext cx="1852748" cy="24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Retardo de 200 milisegundos</a:t>
            </a:r>
            <a:endParaRPr lang="en-US" sz="1100" dirty="0">
              <a:solidFill>
                <a:srgbClr val="4D4D4D"/>
              </a:solidFill>
              <a:latin typeface="Lato Light" charset="0"/>
              <a:ea typeface="ＭＳ Ｐゴシック" charset="0"/>
              <a:cs typeface="Lato Light" charset="0"/>
              <a:sym typeface="Lato Light" charset="0"/>
            </a:endParaRPr>
          </a:p>
        </p:txBody>
      </p:sp>
    </p:spTree>
    <p:extLst>
      <p:ext uri="{BB962C8B-B14F-4D97-AF65-F5344CB8AC3E}">
        <p14:creationId xmlns:p14="http://schemas.microsoft.com/office/powerpoint/2010/main" val="116138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49" t="2549" r="13376" b="5705"/>
          <a:stretch/>
        </p:blipFill>
        <p:spPr>
          <a:xfrm rot="8100000">
            <a:off x="334358" y="4094748"/>
            <a:ext cx="747659" cy="747659"/>
          </a:xfrm>
          <a:prstGeom prst="rect">
            <a:avLst/>
          </a:prstGeom>
        </p:spPr>
      </p:pic>
      <p:sp>
        <p:nvSpPr>
          <p:cNvPr id="4" name="Rectangle 2"/>
          <p:cNvSpPr>
            <a:spLocks/>
          </p:cNvSpPr>
          <p:nvPr/>
        </p:nvSpPr>
        <p:spPr bwMode="auto">
          <a:xfrm>
            <a:off x="2327500" y="1635646"/>
            <a:ext cx="4476748" cy="177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a:r>
              <a:rPr lang="es-ES" sz="1800" dirty="0">
                <a:solidFill>
                  <a:schemeClr val="accent2"/>
                </a:solidFill>
                <a:latin typeface="Bebas Neue" charset="0"/>
                <a:ea typeface="ＭＳ Ｐゴシック" charset="0"/>
                <a:cs typeface="Bebas Neue" charset="0"/>
                <a:sym typeface="Lato Light" charset="0"/>
              </a:rPr>
              <a:t>Leer todos los botones y los valores de los </a:t>
            </a:r>
            <a:r>
              <a:rPr lang="es-ES" sz="1800" dirty="0" smtClean="0">
                <a:solidFill>
                  <a:schemeClr val="accent2"/>
                </a:solidFill>
                <a:latin typeface="Bebas Neue" charset="0"/>
                <a:ea typeface="ＭＳ Ｐゴシック" charset="0"/>
                <a:cs typeface="Bebas Neue" charset="0"/>
                <a:sym typeface="Lato Light" charset="0"/>
              </a:rPr>
              <a:t>potenciómetros </a:t>
            </a:r>
            <a:r>
              <a:rPr lang="es-ES" sz="1800" dirty="0">
                <a:solidFill>
                  <a:schemeClr val="accent2"/>
                </a:solidFill>
                <a:latin typeface="Bebas Neue" charset="0"/>
                <a:ea typeface="ＭＳ Ｐゴシック" charset="0"/>
                <a:cs typeface="Bebas Neue" charset="0"/>
                <a:sym typeface="Lato Light" charset="0"/>
              </a:rPr>
              <a:t>y mostrarlos </a:t>
            </a:r>
            <a:r>
              <a:rPr lang="es-ES" sz="1800" dirty="0" err="1">
                <a:solidFill>
                  <a:schemeClr val="accent2"/>
                </a:solidFill>
                <a:latin typeface="Bebas Neue" charset="0"/>
                <a:ea typeface="ＭＳ Ｐゴシック" charset="0"/>
                <a:cs typeface="Bebas Neue" charset="0"/>
                <a:sym typeface="Lato Light" charset="0"/>
              </a:rPr>
              <a:t>serialmente</a:t>
            </a:r>
            <a:r>
              <a:rPr lang="es-ES" sz="1800" dirty="0">
                <a:solidFill>
                  <a:schemeClr val="accent2"/>
                </a:solidFill>
                <a:latin typeface="Bebas Neue" charset="0"/>
                <a:ea typeface="ＭＳ Ｐゴシック" charset="0"/>
                <a:cs typeface="Bebas Neue" charset="0"/>
                <a:sym typeface="Lato Light" charset="0"/>
              </a:rPr>
              <a:t>…</a:t>
            </a:r>
            <a:endParaRPr lang="es-MX" sz="1800" dirty="0">
              <a:solidFill>
                <a:schemeClr val="accent2"/>
              </a:solidFill>
              <a:latin typeface="Bebas Neue" charset="0"/>
              <a:ea typeface="ＭＳ Ｐゴシック" charset="0"/>
              <a:cs typeface="Bebas Neue" charset="0"/>
              <a:sym typeface="Lato Light" charset="0"/>
            </a:endParaRPr>
          </a:p>
        </p:txBody>
      </p:sp>
      <p:sp>
        <p:nvSpPr>
          <p:cNvPr id="5" name="Rectangle 13"/>
          <p:cNvSpPr>
            <a:spLocks/>
          </p:cNvSpPr>
          <p:nvPr/>
        </p:nvSpPr>
        <p:spPr bwMode="auto">
          <a:xfrm>
            <a:off x="2323655" y="1635646"/>
            <a:ext cx="2977034"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Reto:</a:t>
            </a:r>
          </a:p>
        </p:txBody>
      </p:sp>
    </p:spTree>
    <p:extLst>
      <p:ext uri="{BB962C8B-B14F-4D97-AF65-F5344CB8AC3E}">
        <p14:creationId xmlns:p14="http://schemas.microsoft.com/office/powerpoint/2010/main" val="2553234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49" t="2549" r="13376" b="5705"/>
          <a:stretch/>
        </p:blipFill>
        <p:spPr>
          <a:xfrm rot="8100000">
            <a:off x="334358" y="4094748"/>
            <a:ext cx="747659" cy="747659"/>
          </a:xfrm>
          <a:prstGeom prst="rect">
            <a:avLst/>
          </a:prstGeom>
        </p:spPr>
      </p:pic>
    </p:spTree>
    <p:extLst>
      <p:ext uri="{BB962C8B-B14F-4D97-AF65-F5344CB8AC3E}">
        <p14:creationId xmlns:p14="http://schemas.microsoft.com/office/powerpoint/2010/main" val="2814136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p:cNvSpPr>
          <p:nvPr/>
        </p:nvSpPr>
        <p:spPr bwMode="auto">
          <a:xfrm>
            <a:off x="4718868" y="987575"/>
            <a:ext cx="3237508" cy="163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n-US" sz="5600" dirty="0" err="1" smtClean="0">
                <a:solidFill>
                  <a:schemeClr val="tx1"/>
                </a:solidFill>
                <a:latin typeface="Bebas Neue" charset="0"/>
                <a:ea typeface="ＭＳ Ｐゴシック" charset="0"/>
                <a:cs typeface="Bebas Neue" charset="0"/>
                <a:sym typeface="Bebas Neue" charset="0"/>
              </a:rPr>
              <a:t>Teclado</a:t>
            </a:r>
            <a:endParaRPr lang="en-US" sz="5600" dirty="0" smtClean="0">
              <a:solidFill>
                <a:schemeClr val="tx1"/>
              </a:solidFill>
              <a:latin typeface="Bebas Neue" charset="0"/>
              <a:ea typeface="ＭＳ Ｐゴシック" charset="0"/>
              <a:cs typeface="Bebas Neue" charset="0"/>
              <a:sym typeface="Bebas Neue" charset="0"/>
            </a:endParaRPr>
          </a:p>
          <a:p>
            <a:pPr algn="l">
              <a:lnSpc>
                <a:spcPct val="70000"/>
              </a:lnSpc>
            </a:pPr>
            <a:r>
              <a:rPr lang="en-US" sz="5600" dirty="0" err="1" smtClean="0">
                <a:solidFill>
                  <a:schemeClr val="accent2"/>
                </a:solidFill>
                <a:latin typeface="Bebas Neue" charset="0"/>
                <a:ea typeface="ＭＳ Ｐゴシック" charset="0"/>
                <a:cs typeface="Bebas Neue" charset="0"/>
                <a:sym typeface="Bebas Neue" charset="0"/>
              </a:rPr>
              <a:t>Analógico</a:t>
            </a:r>
            <a:endParaRPr lang="en-US" sz="5600" dirty="0">
              <a:solidFill>
                <a:schemeClr val="accent2"/>
              </a:solidFill>
              <a:latin typeface="Bebas Neue" charset="0"/>
              <a:ea typeface="ＭＳ Ｐゴシック" charset="0"/>
              <a:cs typeface="Bebas Neue" charset="0"/>
              <a:sym typeface="Bebas Neue" charset="0"/>
            </a:endParaRPr>
          </a:p>
        </p:txBody>
      </p:sp>
      <p:sp>
        <p:nvSpPr>
          <p:cNvPr id="79874" name="Rectangle 2"/>
          <p:cNvSpPr>
            <a:spLocks/>
          </p:cNvSpPr>
          <p:nvPr/>
        </p:nvSpPr>
        <p:spPr bwMode="auto">
          <a:xfrm>
            <a:off x="971600" y="3192708"/>
            <a:ext cx="7200800" cy="1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a:r>
              <a:rPr lang="es-MX" sz="1100" b="1" dirty="0" smtClean="0">
                <a:solidFill>
                  <a:srgbClr val="4D4D4D"/>
                </a:solidFill>
                <a:latin typeface="Lato Light" charset="0"/>
                <a:ea typeface="ＭＳ Ｐゴシック" charset="0"/>
                <a:cs typeface="Lato Light" charset="0"/>
                <a:sym typeface="Lato Light" charset="0"/>
              </a:rPr>
              <a:t>Teclado Analógico</a:t>
            </a:r>
          </a:p>
          <a:p>
            <a:pPr algn="just"/>
            <a:endParaRPr lang="es-MX" sz="1100" dirty="0" smtClean="0">
              <a:solidFill>
                <a:srgbClr val="4D4D4D"/>
              </a:solidFill>
              <a:latin typeface="Lato Light" charset="0"/>
              <a:ea typeface="ＭＳ Ｐゴシック" charset="0"/>
              <a:cs typeface="Lato Light" charset="0"/>
              <a:sym typeface="Lato Light" charset="0"/>
            </a:endParaRPr>
          </a:p>
          <a:p>
            <a:pPr algn="just"/>
            <a:r>
              <a:rPr lang="es-ES" sz="1100" dirty="0" smtClean="0">
                <a:solidFill>
                  <a:srgbClr val="4D4D4D"/>
                </a:solidFill>
                <a:latin typeface="Lato Light" charset="0"/>
                <a:ea typeface="ＭＳ Ｐゴシック" charset="0"/>
                <a:cs typeface="Lato Light" charset="0"/>
                <a:sym typeface="Lato Light" charset="0"/>
              </a:rPr>
              <a:t>Este tipo de teclados necesitan una sola terminal para leer todos los botones ya que emplean un arreglo resistivo a modo de divisores de voltaje, obteniendo una sola salida. Es necesario que esta salida sea leída por medio de una terminal analógica, la cual detectará el voltaje recibido y por medio de alguna rutina de software se debe determinar la tecla presionada.</a:t>
            </a:r>
            <a:endParaRPr lang="en-US" sz="1100" dirty="0">
              <a:solidFill>
                <a:srgbClr val="4D4D4D"/>
              </a:solidFill>
              <a:latin typeface="Lato Light" charset="0"/>
              <a:ea typeface="ＭＳ Ｐゴシック" charset="0"/>
              <a:cs typeface="Lato Light" charset="0"/>
              <a:sym typeface="Lato Light" charset="0"/>
            </a:endParaRPr>
          </a:p>
        </p:txBody>
      </p:sp>
      <p:sp>
        <p:nvSpPr>
          <p:cNvPr id="79903" name="Rectangle 31"/>
          <p:cNvSpPr>
            <a:spLocks/>
          </p:cNvSpPr>
          <p:nvPr/>
        </p:nvSpPr>
        <p:spPr bwMode="auto">
          <a:xfrm>
            <a:off x="5349900" y="2399035"/>
            <a:ext cx="2105025" cy="42863"/>
          </a:xfrm>
          <a:prstGeom prst="rect">
            <a:avLst/>
          </a:prstGeom>
          <a:solidFill>
            <a:schemeClr val="accent2"/>
          </a:solidFill>
          <a:ln>
            <a:noFill/>
          </a:ln>
          <a:extLst/>
        </p:spPr>
        <p:txBody>
          <a:bodyPr lIns="0" tIns="0" rIns="0" bIns="0"/>
          <a:lstStyle/>
          <a:p>
            <a:endParaRPr lang="en-US"/>
          </a:p>
        </p:txBody>
      </p:sp>
      <p:pic>
        <p:nvPicPr>
          <p:cNvPr id="2" name="Picture 2" descr="C:\Users\Control 9\Google Drive\GALILEO Personal Work\Curso Galileo\VUPN5787-1.jpg"/>
          <p:cNvPicPr>
            <a:picLocks noChangeAspect="1" noChangeArrowheads="1"/>
          </p:cNvPicPr>
          <p:nvPr/>
        </p:nvPicPr>
        <p:blipFill rotWithShape="1">
          <a:blip r:embed="rId2">
            <a:extLst>
              <a:ext uri="{28A0092B-C50C-407E-A947-70E740481C1C}">
                <a14:useLocalDpi xmlns:a14="http://schemas.microsoft.com/office/drawing/2010/main" val="0"/>
              </a:ext>
            </a:extLst>
          </a:blip>
          <a:srcRect l="4266" t="8957" r="4936" b="5812"/>
          <a:stretch/>
        </p:blipFill>
        <p:spPr bwMode="auto">
          <a:xfrm>
            <a:off x="683568" y="463915"/>
            <a:ext cx="3240360" cy="2562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965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p:cNvSpPr>
          <p:nvPr/>
        </p:nvSpPr>
        <p:spPr bwMode="auto">
          <a:xfrm>
            <a:off x="5148065" y="267494"/>
            <a:ext cx="3384376"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200" dirty="0" smtClean="0">
                <a:solidFill>
                  <a:schemeClr val="accent2"/>
                </a:solidFill>
                <a:latin typeface="Bebas Neue" charset="0"/>
                <a:ea typeface="ＭＳ Ｐゴシック" charset="0"/>
                <a:cs typeface="Bebas Neue" charset="0"/>
                <a:sym typeface="Bebas Neue" charset="0"/>
              </a:rPr>
              <a:t>Teclado Analógico</a:t>
            </a:r>
          </a:p>
          <a:p>
            <a:pPr algn="l">
              <a:lnSpc>
                <a:spcPct val="70000"/>
              </a:lnSpc>
            </a:pPr>
            <a:r>
              <a:rPr lang="en-US" sz="4000" dirty="0" err="1" smtClean="0">
                <a:solidFill>
                  <a:schemeClr val="tx1"/>
                </a:solidFill>
                <a:latin typeface="Bebas Neue" charset="0"/>
                <a:ea typeface="ＭＳ Ｐゴシック" charset="0"/>
                <a:cs typeface="Bebas Neue" charset="0"/>
                <a:sym typeface="Bebas Neue" charset="0"/>
              </a:rPr>
              <a:t>Esquemático</a:t>
            </a:r>
            <a:endParaRPr lang="en-US" sz="4000" dirty="0">
              <a:solidFill>
                <a:schemeClr val="tx1"/>
              </a:solidFill>
              <a:latin typeface="Bebas Neue" charset="0"/>
              <a:ea typeface="ＭＳ Ｐゴシック" charset="0"/>
              <a:cs typeface="Bebas Neue" charset="0"/>
              <a:sym typeface="Bebas Neue" charset="0"/>
            </a:endParaRPr>
          </a:p>
        </p:txBody>
      </p:sp>
      <p:sp>
        <p:nvSpPr>
          <p:cNvPr id="5" name="Rectangle 15"/>
          <p:cNvSpPr>
            <a:spLocks/>
          </p:cNvSpPr>
          <p:nvPr/>
        </p:nvSpPr>
        <p:spPr bwMode="auto">
          <a:xfrm>
            <a:off x="3419872" y="1284287"/>
            <a:ext cx="1647825" cy="42863"/>
          </a:xfrm>
          <a:prstGeom prst="rect">
            <a:avLst/>
          </a:prstGeom>
          <a:solidFill>
            <a:schemeClr val="accent2"/>
          </a:solidFill>
          <a:ln>
            <a:noFill/>
          </a:ln>
          <a:extLst/>
        </p:spPr>
        <p:txBody>
          <a:bodyPr lIns="0" tIns="0" rIns="0" bIns="0"/>
          <a:lstStyle/>
          <a:p>
            <a:endParaRPr lang="en-US"/>
          </a:p>
        </p:txBody>
      </p:sp>
      <p:sp>
        <p:nvSpPr>
          <p:cNvPr id="8"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6" name="Picture 3" descr="C:\Users\Control 9\Google Drive\GALILEO Personal Work\Curso Galileo\lcd-button-lad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32" y="699542"/>
            <a:ext cx="4538133" cy="410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950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148065" y="267494"/>
            <a:ext cx="3384376"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3200" dirty="0" err="1" smtClean="0">
                <a:solidFill>
                  <a:schemeClr val="tx1"/>
                </a:solidFill>
                <a:latin typeface="Bebas Neue" charset="0"/>
                <a:ea typeface="ＭＳ Ｐゴシック" charset="0"/>
                <a:cs typeface="Bebas Neue" charset="0"/>
                <a:sym typeface="Bebas Neue" charset="0"/>
              </a:rPr>
              <a:t>AnalogKeypad.ino</a:t>
            </a:r>
            <a:endParaRPr lang="en-US" sz="32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3570236" y="1563638"/>
            <a:ext cx="2758647"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Inicializa el puerto serial con una velocidad de transmisión de 9600 bits por segundo. </a:t>
            </a:r>
            <a:endParaRPr lang="en-US" sz="1100" dirty="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3419872"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700936" y="1888252"/>
            <a:ext cx="3158237" cy="1954381"/>
          </a:xfrm>
          <a:prstGeom prst="rect">
            <a:avLst/>
          </a:prstGeom>
          <a:noFill/>
        </p:spPr>
        <p:txBody>
          <a:bodyPr wrap="none" rtlCol="0">
            <a:spAutoFit/>
          </a:bodyPr>
          <a:lstStyle/>
          <a:p>
            <a:pPr algn="l"/>
            <a:r>
              <a:rPr lang="en-US" sz="1100" dirty="0">
                <a:solidFill>
                  <a:srgbClr val="8000FF"/>
                </a:solidFill>
                <a:highlight>
                  <a:srgbClr val="FFFFFF"/>
                </a:highlight>
                <a:latin typeface="Courier New"/>
              </a:rPr>
              <a:t>void</a:t>
            </a:r>
            <a:r>
              <a:rPr lang="en-US" sz="1100" dirty="0">
                <a:highlight>
                  <a:srgbClr val="FFFFFF"/>
                </a:highlight>
                <a:latin typeface="Courier New"/>
              </a:rPr>
              <a:t> setup</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Serial</a:t>
            </a:r>
            <a:r>
              <a:rPr lang="en-US" sz="1100" b="1" dirty="0" err="1">
                <a:solidFill>
                  <a:srgbClr val="000080"/>
                </a:solidFill>
                <a:highlight>
                  <a:srgbClr val="FFFFFF"/>
                </a:highlight>
                <a:latin typeface="Courier New"/>
              </a:rPr>
              <a:t>.</a:t>
            </a:r>
            <a:r>
              <a:rPr lang="en-US" sz="1100" dirty="0" err="1">
                <a:highlight>
                  <a:srgbClr val="FFFFFF"/>
                </a:highlight>
                <a:latin typeface="Courier New"/>
              </a:rPr>
              <a:t>begin</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9600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loop</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if</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err="1">
                <a:highlight>
                  <a:srgbClr val="FFFFFF"/>
                </a:highlight>
                <a:latin typeface="Courier New"/>
              </a:rPr>
              <a:t>analogRead</a:t>
            </a:r>
            <a:r>
              <a:rPr lang="en-US" sz="1100" b="1" dirty="0">
                <a:solidFill>
                  <a:srgbClr val="000080"/>
                </a:solidFill>
                <a:highlight>
                  <a:srgbClr val="FFFFFF"/>
                </a:highlight>
                <a:latin typeface="Courier New"/>
              </a:rPr>
              <a:t>(</a:t>
            </a:r>
            <a:r>
              <a:rPr lang="en-US" sz="1100" dirty="0">
                <a:highlight>
                  <a:srgbClr val="FFFFFF"/>
                </a:highlight>
                <a:latin typeface="Courier New"/>
              </a:rPr>
              <a:t>A0</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&lt;=</a:t>
            </a:r>
            <a:r>
              <a:rPr lang="en-US" sz="1100" dirty="0">
                <a:highlight>
                  <a:srgbClr val="FFFFFF"/>
                </a:highlight>
                <a:latin typeface="Courier New"/>
              </a:rPr>
              <a:t> </a:t>
            </a:r>
            <a:r>
              <a:rPr lang="en-US" sz="1100" dirty="0">
                <a:solidFill>
                  <a:srgbClr val="FF8000"/>
                </a:solidFill>
                <a:highlight>
                  <a:srgbClr val="FFFFFF"/>
                </a:highlight>
                <a:latin typeface="Courier New"/>
              </a:rPr>
              <a:t>800</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delay</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10</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dirty="0">
                <a:highlight>
                  <a:srgbClr val="FFFFFF"/>
                </a:highlight>
                <a:latin typeface="Courier New"/>
              </a:rPr>
              <a:t>    </a:t>
            </a:r>
            <a:r>
              <a:rPr lang="en-US" sz="1100" dirty="0" err="1">
                <a:highlight>
                  <a:srgbClr val="FFFFFF"/>
                </a:highlight>
                <a:latin typeface="Courier New"/>
              </a:rPr>
              <a:t>Serial</a:t>
            </a:r>
            <a:r>
              <a:rPr lang="en-US" sz="1100" b="1" dirty="0" err="1">
                <a:solidFill>
                  <a:srgbClr val="000080"/>
                </a:solidFill>
                <a:highlight>
                  <a:srgbClr val="FFFFFF"/>
                </a:highlight>
                <a:latin typeface="Courier New"/>
              </a:rPr>
              <a:t>.</a:t>
            </a:r>
            <a:r>
              <a:rPr lang="en-US" sz="1100" dirty="0" err="1">
                <a:highlight>
                  <a:srgbClr val="FFFFFF"/>
                </a:highlight>
                <a:latin typeface="Courier New"/>
              </a:rPr>
              <a:t>println</a:t>
            </a:r>
            <a:r>
              <a:rPr lang="en-US" sz="1100" b="1" dirty="0">
                <a:solidFill>
                  <a:srgbClr val="000080"/>
                </a:solidFill>
                <a:highlight>
                  <a:srgbClr val="FFFFFF"/>
                </a:highlight>
                <a:latin typeface="Courier New"/>
              </a:rPr>
              <a:t>(</a:t>
            </a:r>
            <a:r>
              <a:rPr lang="en-US" sz="1100" dirty="0" err="1">
                <a:highlight>
                  <a:srgbClr val="FFFFFF"/>
                </a:highlight>
                <a:latin typeface="Courier New"/>
              </a:rPr>
              <a:t>analogRead</a:t>
            </a:r>
            <a:r>
              <a:rPr lang="en-US" sz="1100" b="1" dirty="0">
                <a:solidFill>
                  <a:srgbClr val="000080"/>
                </a:solidFill>
                <a:highlight>
                  <a:srgbClr val="FFFFFF"/>
                </a:highlight>
                <a:latin typeface="Courier New"/>
              </a:rPr>
              <a:t>(</a:t>
            </a:r>
            <a:r>
              <a:rPr lang="en-US" sz="1100" dirty="0">
                <a:highlight>
                  <a:srgbClr val="FFFFFF"/>
                </a:highlight>
                <a:latin typeface="Courier New"/>
              </a:rPr>
              <a:t>A0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s-MX" sz="1100" dirty="0" err="1">
                <a:highlight>
                  <a:srgbClr val="FFFFFF"/>
                </a:highlight>
                <a:latin typeface="Courier New"/>
              </a:rPr>
              <a:t>delay</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500</a:t>
            </a:r>
            <a:r>
              <a:rPr lang="es-MX" sz="1100" b="1" dirty="0">
                <a:solidFill>
                  <a:srgbClr val="000080"/>
                </a:solidFill>
                <a:highlight>
                  <a:srgbClr val="FFFFFF"/>
                </a:highlight>
                <a:latin typeface="Courier New"/>
              </a:rPr>
              <a:t>);</a:t>
            </a:r>
            <a:r>
              <a:rPr lang="es-MX" sz="1100" dirty="0">
                <a:highlight>
                  <a:srgbClr val="FFFFFF"/>
                </a:highlight>
                <a:latin typeface="Courier New"/>
              </a:rPr>
              <a:t> </a:t>
            </a:r>
          </a:p>
          <a:p>
            <a:pPr algn="l"/>
            <a:r>
              <a:rPr lang="es-MX" sz="1100" dirty="0">
                <a:highlight>
                  <a:srgbClr val="FFFFFF"/>
                </a:highlight>
                <a:latin typeface="Courier New"/>
              </a:rPr>
              <a:t>    </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p:txBody>
      </p:sp>
      <p:pic>
        <p:nvPicPr>
          <p:cNvPr id="13" name="Bild 53" descr="1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133549" flipH="1">
            <a:off x="2695151" y="2902058"/>
            <a:ext cx="1445815" cy="11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a:spLocks/>
          </p:cNvSpPr>
          <p:nvPr/>
        </p:nvSpPr>
        <p:spPr bwMode="auto">
          <a:xfrm>
            <a:off x="4373456" y="3229136"/>
            <a:ext cx="3240360" cy="41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Imprime valor leído de la terminal analógica A0 que corresponde a uno de los botones</a:t>
            </a:r>
            <a:endParaRPr lang="en-US" sz="1100" dirty="0">
              <a:solidFill>
                <a:srgbClr val="4D4D4D"/>
              </a:solidFill>
              <a:latin typeface="Lato Light" charset="0"/>
              <a:ea typeface="ＭＳ Ｐゴシック" charset="0"/>
              <a:cs typeface="Lato Light" charset="0"/>
              <a:sym typeface="Lato Light" charset="0"/>
            </a:endParaRPr>
          </a:p>
        </p:txBody>
      </p:sp>
      <p:pic>
        <p:nvPicPr>
          <p:cNvPr id="18" name="Bild 1" descr="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555679">
            <a:off x="2691625" y="1497955"/>
            <a:ext cx="5572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
          <p:cNvSpPr>
            <a:spLocks/>
          </p:cNvSpPr>
          <p:nvPr/>
        </p:nvSpPr>
        <p:spPr bwMode="auto">
          <a:xfrm>
            <a:off x="3939504" y="2216288"/>
            <a:ext cx="3296791" cy="43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Se comprueba que se haya presionado un botón</a:t>
            </a:r>
            <a:endParaRPr lang="en-US" sz="1100" dirty="0">
              <a:solidFill>
                <a:srgbClr val="4D4D4D"/>
              </a:solidFill>
              <a:latin typeface="Lato Light" charset="0"/>
              <a:ea typeface="ＭＳ Ｐゴシック" charset="0"/>
              <a:cs typeface="Lato Light" charset="0"/>
              <a:sym typeface="Lato Light" charset="0"/>
            </a:endParaRPr>
          </a:p>
        </p:txBody>
      </p:sp>
      <p:pic>
        <p:nvPicPr>
          <p:cNvPr id="21" name="Bild 54" descr="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305985">
            <a:off x="3337059" y="2590507"/>
            <a:ext cx="6159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Bild 54" descr="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1953579">
            <a:off x="3754295" y="3265126"/>
            <a:ext cx="6159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
          <p:cNvSpPr>
            <a:spLocks/>
          </p:cNvSpPr>
          <p:nvPr/>
        </p:nvSpPr>
        <p:spPr bwMode="auto">
          <a:xfrm>
            <a:off x="4211960" y="2652671"/>
            <a:ext cx="2376264"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Retardo de 10 segundos para evitar el ruido por rebote del botón tipo </a:t>
            </a:r>
            <a:r>
              <a:rPr lang="es-MX" sz="1100" dirty="0" err="1" smtClean="0">
                <a:solidFill>
                  <a:srgbClr val="4D4D4D"/>
                </a:solidFill>
                <a:latin typeface="Lato Light" charset="0"/>
                <a:ea typeface="ＭＳ Ｐゴシック" charset="0"/>
                <a:cs typeface="Lato Light" charset="0"/>
                <a:sym typeface="Lato Light" charset="0"/>
              </a:rPr>
              <a:t>push</a:t>
            </a:r>
            <a:endParaRPr lang="en-US" sz="1100" dirty="0">
              <a:solidFill>
                <a:srgbClr val="4D4D4D"/>
              </a:solidFill>
              <a:latin typeface="Lato Light" charset="0"/>
              <a:ea typeface="ＭＳ Ｐゴシック" charset="0"/>
              <a:cs typeface="Lato Light" charset="0"/>
              <a:sym typeface="Lato Light" charset="0"/>
            </a:endParaRPr>
          </a:p>
        </p:txBody>
      </p:sp>
      <p:pic>
        <p:nvPicPr>
          <p:cNvPr id="27" name="Bild 54" descr="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2762314">
            <a:off x="1972079" y="3539571"/>
            <a:ext cx="6159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
          <p:cNvSpPr>
            <a:spLocks/>
          </p:cNvSpPr>
          <p:nvPr/>
        </p:nvSpPr>
        <p:spPr bwMode="auto">
          <a:xfrm>
            <a:off x="2572656" y="3728181"/>
            <a:ext cx="1852748" cy="24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Retardo de 500 milisegundos</a:t>
            </a:r>
            <a:endParaRPr lang="en-US" sz="1100" dirty="0">
              <a:solidFill>
                <a:srgbClr val="4D4D4D"/>
              </a:solidFill>
              <a:latin typeface="Lato Light" charset="0"/>
              <a:ea typeface="ＭＳ Ｐゴシック" charset="0"/>
              <a:cs typeface="Lato Light" charset="0"/>
              <a:sym typeface="Lato Light" charset="0"/>
            </a:endParaRPr>
          </a:p>
        </p:txBody>
      </p:sp>
    </p:spTree>
    <p:extLst>
      <p:ext uri="{BB962C8B-B14F-4D97-AF65-F5344CB8AC3E}">
        <p14:creationId xmlns:p14="http://schemas.microsoft.com/office/powerpoint/2010/main" val="1287407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49" t="2549" r="13376" b="5705"/>
          <a:stretch/>
        </p:blipFill>
        <p:spPr>
          <a:xfrm rot="8100000">
            <a:off x="334358" y="4094748"/>
            <a:ext cx="747659" cy="747659"/>
          </a:xfrm>
          <a:prstGeom prst="rect">
            <a:avLst/>
          </a:prstGeom>
        </p:spPr>
      </p:pic>
      <p:sp>
        <p:nvSpPr>
          <p:cNvPr id="4" name="Rectangle 2"/>
          <p:cNvSpPr>
            <a:spLocks/>
          </p:cNvSpPr>
          <p:nvPr/>
        </p:nvSpPr>
        <p:spPr bwMode="auto">
          <a:xfrm>
            <a:off x="2327500" y="1635646"/>
            <a:ext cx="4476748" cy="177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a:r>
              <a:rPr lang="es-ES" sz="1800" dirty="0" smtClean="0">
                <a:solidFill>
                  <a:schemeClr val="accent2"/>
                </a:solidFill>
                <a:latin typeface="Bebas Neue" charset="0"/>
                <a:ea typeface="ＭＳ Ｐゴシック" charset="0"/>
                <a:cs typeface="Bebas Neue" charset="0"/>
                <a:sym typeface="Lato Light" charset="0"/>
              </a:rPr>
              <a:t>Imprimir el botón presionado, es decir, si se presiona el botón «SELECT» se mostrará en la terminal la palabra: </a:t>
            </a:r>
            <a:r>
              <a:rPr lang="es-ES" sz="1800" b="1" dirty="0" smtClean="0">
                <a:solidFill>
                  <a:schemeClr val="accent2"/>
                </a:solidFill>
                <a:latin typeface="Bebas Neue" charset="0"/>
                <a:ea typeface="ＭＳ Ｐゴシック" charset="0"/>
                <a:cs typeface="Bebas Neue" charset="0"/>
                <a:sym typeface="Lato Light" charset="0"/>
              </a:rPr>
              <a:t>SELECT</a:t>
            </a:r>
            <a:endParaRPr lang="es-MX" sz="1800" b="1" dirty="0">
              <a:solidFill>
                <a:schemeClr val="accent2"/>
              </a:solidFill>
              <a:latin typeface="Bebas Neue" charset="0"/>
              <a:ea typeface="ＭＳ Ｐゴシック" charset="0"/>
              <a:cs typeface="Bebas Neue" charset="0"/>
              <a:sym typeface="Lato Light" charset="0"/>
            </a:endParaRPr>
          </a:p>
        </p:txBody>
      </p:sp>
      <p:sp>
        <p:nvSpPr>
          <p:cNvPr id="5" name="Rectangle 13"/>
          <p:cNvSpPr>
            <a:spLocks/>
          </p:cNvSpPr>
          <p:nvPr/>
        </p:nvSpPr>
        <p:spPr bwMode="auto">
          <a:xfrm>
            <a:off x="2323655" y="1635646"/>
            <a:ext cx="2977034"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Reto:</a:t>
            </a:r>
          </a:p>
        </p:txBody>
      </p:sp>
    </p:spTree>
    <p:extLst>
      <p:ext uri="{BB962C8B-B14F-4D97-AF65-F5344CB8AC3E}">
        <p14:creationId xmlns:p14="http://schemas.microsoft.com/office/powerpoint/2010/main" val="3855147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makezineblog.files.wordpress.com/2014/04/1h1a76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921" y="771550"/>
            <a:ext cx="4997351" cy="3748013"/>
          </a:xfrm>
          <a:prstGeom prst="rect">
            <a:avLst/>
          </a:prstGeom>
          <a:noFill/>
          <a:extLst>
            <a:ext uri="{909E8E84-426E-40DD-AFC4-6F175D3DCCD1}">
              <a14:hiddenFill xmlns:a14="http://schemas.microsoft.com/office/drawing/2010/main">
                <a:solidFill>
                  <a:srgbClr val="FFFFFF"/>
                </a:solidFill>
              </a14:hiddenFill>
            </a:ext>
          </a:extLst>
        </p:spPr>
      </p:pic>
      <p:sp>
        <p:nvSpPr>
          <p:cNvPr id="113665" name="Rectangle 1"/>
          <p:cNvSpPr>
            <a:spLocks/>
          </p:cNvSpPr>
          <p:nvPr/>
        </p:nvSpPr>
        <p:spPr bwMode="auto">
          <a:xfrm>
            <a:off x="1597819" y="659606"/>
            <a:ext cx="59483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endParaRPr lang="es-MX" sz="2800" dirty="0">
              <a:solidFill>
                <a:schemeClr val="accent2"/>
              </a:solidFill>
              <a:latin typeface="Bebas Neue" charset="0"/>
              <a:ea typeface="ＭＳ Ｐゴシック" charset="0"/>
              <a:cs typeface="Bebas Neue" charset="0"/>
              <a:sym typeface="Bebas Neue" charset="0"/>
            </a:endParaRPr>
          </a:p>
        </p:txBody>
      </p:sp>
      <p:sp>
        <p:nvSpPr>
          <p:cNvPr id="113666" name="Line 2"/>
          <p:cNvSpPr>
            <a:spLocks noChangeShapeType="1"/>
          </p:cNvSpPr>
          <p:nvPr/>
        </p:nvSpPr>
        <p:spPr bwMode="auto">
          <a:xfrm>
            <a:off x="1010841" y="1280518"/>
            <a:ext cx="7131249" cy="595"/>
          </a:xfrm>
          <a:prstGeom prst="line">
            <a:avLst/>
          </a:prstGeom>
          <a:noFill/>
          <a:ln w="12700" cap="flat">
            <a:solidFill>
              <a:srgbClr val="B3B3B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3668" name="Line 4"/>
          <p:cNvSpPr>
            <a:spLocks noChangeShapeType="1"/>
          </p:cNvSpPr>
          <p:nvPr/>
        </p:nvSpPr>
        <p:spPr bwMode="auto">
          <a:xfrm>
            <a:off x="1010841" y="4299942"/>
            <a:ext cx="7131249" cy="595"/>
          </a:xfrm>
          <a:prstGeom prst="line">
            <a:avLst/>
          </a:prstGeom>
          <a:noFill/>
          <a:ln w="12700" cap="flat">
            <a:solidFill>
              <a:srgbClr val="B3B3B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6" name="Group 5"/>
          <p:cNvGrpSpPr/>
          <p:nvPr/>
        </p:nvGrpSpPr>
        <p:grpSpPr>
          <a:xfrm>
            <a:off x="683568" y="4587974"/>
            <a:ext cx="2736304" cy="376463"/>
            <a:chOff x="683568" y="4587974"/>
            <a:chExt cx="2736304" cy="376463"/>
          </a:xfrm>
        </p:grpSpPr>
        <p:pic>
          <p:nvPicPr>
            <p:cNvPr id="7" name="Picture 2" descr="http://mirrors.creativecommons.org/presskit/buttons/80x15/png/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672674"/>
              <a:ext cx="1105718" cy="2070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5"/>
            <p:cNvSpPr>
              <a:spLocks/>
            </p:cNvSpPr>
            <p:nvPr/>
          </p:nvSpPr>
          <p:spPr bwMode="auto">
            <a:xfrm>
              <a:off x="683568" y="4587974"/>
              <a:ext cx="2736304" cy="3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800" dirty="0" smtClean="0">
                  <a:solidFill>
                    <a:srgbClr val="4D4D4D"/>
                  </a:solidFill>
                  <a:latin typeface="Lato Light" charset="0"/>
                  <a:ea typeface="ＭＳ Ｐゴシック" charset="0"/>
                  <a:cs typeface="Lato Light" charset="0"/>
                  <a:sym typeface="Lato Light" charset="0"/>
                </a:rPr>
                <a:t>Este tutorial es liberado bajo la licencia:</a:t>
              </a:r>
            </a:p>
            <a:p>
              <a:pPr algn="l">
                <a:lnSpc>
                  <a:spcPct val="140000"/>
                </a:lnSpc>
                <a:buClr>
                  <a:srgbClr val="4D4D4D"/>
                </a:buClr>
                <a:buSzPct val="125000"/>
              </a:pPr>
              <a:endParaRPr lang="es-MX" sz="800" dirty="0">
                <a:solidFill>
                  <a:srgbClr val="4D4D4D"/>
                </a:solidFill>
                <a:latin typeface="Lato Light" charset="0"/>
                <a:ea typeface="ＭＳ Ｐゴシック" charset="0"/>
                <a:cs typeface="Lato Light" charset="0"/>
                <a:sym typeface="Lato Light" charset="0"/>
              </a:endParaRPr>
            </a:p>
            <a:p>
              <a:pPr algn="l">
                <a:lnSpc>
                  <a:spcPct val="140000"/>
                </a:lnSpc>
                <a:buClr>
                  <a:srgbClr val="4D4D4D"/>
                </a:buClr>
                <a:buSzPct val="125000"/>
              </a:pPr>
              <a:r>
                <a:rPr lang="es-MX" sz="800" dirty="0" smtClean="0">
                  <a:solidFill>
                    <a:srgbClr val="4D4D4D"/>
                  </a:solidFill>
                  <a:latin typeface="Lato Light" charset="0"/>
                  <a:ea typeface="ＭＳ Ｐゴシック" charset="0"/>
                  <a:cs typeface="Lato Light" charset="0"/>
                  <a:sym typeface="Lato Light" charset="0"/>
                </a:rPr>
                <a:t>Parte de su contenido fue obtenido de sparkfun.com</a:t>
              </a:r>
            </a:p>
          </p:txBody>
        </p:sp>
      </p:grpSp>
      <p:grpSp>
        <p:nvGrpSpPr>
          <p:cNvPr id="9" name="Group 8"/>
          <p:cNvGrpSpPr/>
          <p:nvPr/>
        </p:nvGrpSpPr>
        <p:grpSpPr>
          <a:xfrm>
            <a:off x="97582" y="4519563"/>
            <a:ext cx="504056" cy="461665"/>
            <a:chOff x="1187624" y="3676259"/>
            <a:chExt cx="792088" cy="735647"/>
          </a:xfrm>
        </p:grpSpPr>
        <p:sp>
          <p:nvSpPr>
            <p:cNvPr id="10" name="Rounded Rectangular Callout 9"/>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spTree>
    <p:extLst>
      <p:ext uri="{BB962C8B-B14F-4D97-AF65-F5344CB8AC3E}">
        <p14:creationId xmlns:p14="http://schemas.microsoft.com/office/powerpoint/2010/main" val="1790875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p:cNvSpPr>
          <p:nvPr/>
        </p:nvSpPr>
        <p:spPr bwMode="auto">
          <a:xfrm>
            <a:off x="4718868" y="1125091"/>
            <a:ext cx="323750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5600" dirty="0" smtClean="0">
                <a:solidFill>
                  <a:schemeClr val="tx1"/>
                </a:solidFill>
                <a:latin typeface="Bebas Neue" charset="0"/>
                <a:ea typeface="ＭＳ Ｐゴシック" charset="0"/>
                <a:cs typeface="Bebas Neue" charset="0"/>
                <a:sym typeface="Bebas Neue" charset="0"/>
              </a:rPr>
              <a:t>Medios</a:t>
            </a:r>
          </a:p>
          <a:p>
            <a:pPr algn="l">
              <a:lnSpc>
                <a:spcPct val="70000"/>
              </a:lnSpc>
            </a:pPr>
            <a:r>
              <a:rPr lang="es-MX" sz="5600" dirty="0" smtClean="0">
                <a:solidFill>
                  <a:schemeClr val="accent2"/>
                </a:solidFill>
                <a:latin typeface="Bebas Neue" charset="0"/>
                <a:ea typeface="ＭＳ Ｐゴシック" charset="0"/>
                <a:cs typeface="Bebas Neue" charset="0"/>
                <a:sym typeface="Bebas Neue" charset="0"/>
              </a:rPr>
              <a:t>Entrada</a:t>
            </a:r>
            <a:endParaRPr lang="es-MX" sz="5600" dirty="0">
              <a:solidFill>
                <a:schemeClr val="accent2"/>
              </a:solidFill>
              <a:latin typeface="Bebas Neue" charset="0"/>
              <a:ea typeface="ＭＳ Ｐゴシック" charset="0"/>
              <a:cs typeface="Bebas Neue" charset="0"/>
              <a:sym typeface="Bebas Neue" charset="0"/>
            </a:endParaRPr>
          </a:p>
        </p:txBody>
      </p:sp>
      <p:sp>
        <p:nvSpPr>
          <p:cNvPr id="79874" name="Rectangle 2"/>
          <p:cNvSpPr>
            <a:spLocks/>
          </p:cNvSpPr>
          <p:nvPr/>
        </p:nvSpPr>
        <p:spPr bwMode="auto">
          <a:xfrm>
            <a:off x="1619672" y="3291830"/>
            <a:ext cx="3024336"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b="1" dirty="0" smtClean="0">
                <a:solidFill>
                  <a:srgbClr val="4D4D4D"/>
                </a:solidFill>
                <a:latin typeface="Lato Light" charset="0"/>
                <a:ea typeface="ＭＳ Ｐゴシック" charset="0"/>
                <a:cs typeface="Lato Light" charset="0"/>
                <a:sym typeface="Lato Light" charset="0"/>
              </a:rPr>
              <a:t>Entradas de Galileo:</a:t>
            </a:r>
          </a:p>
          <a:p>
            <a:pPr algn="l"/>
            <a:endParaRPr lang="es-MX" sz="1100" dirty="0" smtClean="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La tarjeta Galileo nos proporciona 3 tipos de entrada de datos, con los cuales podemos ingresar información para poder controlar algún periférico o realizar alguna tarea.</a:t>
            </a:r>
            <a:endParaRPr lang="es-MX" sz="1100" dirty="0">
              <a:solidFill>
                <a:srgbClr val="4D4D4D"/>
              </a:solidFill>
              <a:latin typeface="Lato Light" charset="0"/>
              <a:ea typeface="ＭＳ Ｐゴシック" charset="0"/>
              <a:cs typeface="Lato Light" charset="0"/>
              <a:sym typeface="Lato Light" charset="0"/>
            </a:endParaRPr>
          </a:p>
        </p:txBody>
      </p:sp>
      <p:sp>
        <p:nvSpPr>
          <p:cNvPr id="79887" name="Line 15"/>
          <p:cNvSpPr>
            <a:spLocks noChangeShapeType="1"/>
          </p:cNvSpPr>
          <p:nvPr/>
        </p:nvSpPr>
        <p:spPr bwMode="auto">
          <a:xfrm rot="10800000" flipH="1">
            <a:off x="5005214" y="2796704"/>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79888" name="Group 16"/>
          <p:cNvGrpSpPr>
            <a:grpSpLocks/>
          </p:cNvGrpSpPr>
          <p:nvPr/>
        </p:nvGrpSpPr>
        <p:grpSpPr bwMode="auto">
          <a:xfrm>
            <a:off x="5278462" y="2753841"/>
            <a:ext cx="2174081" cy="466725"/>
            <a:chOff x="0" y="0"/>
            <a:chExt cx="3652" cy="784"/>
          </a:xfrm>
        </p:grpSpPr>
        <p:sp>
          <p:nvSpPr>
            <p:cNvPr id="79889" name="Rectangle 17"/>
            <p:cNvSpPr>
              <a:spLocks/>
            </p:cNvSpPr>
            <p:nvPr/>
          </p:nvSpPr>
          <p:spPr bwMode="auto">
            <a:xfrm>
              <a:off x="836" y="0"/>
              <a:ext cx="2816"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Entradas digitales de propósito general.</a:t>
              </a:r>
              <a:endParaRPr lang="es-MX" sz="1100" dirty="0">
                <a:solidFill>
                  <a:schemeClr val="tx1"/>
                </a:solidFill>
                <a:latin typeface="Lato Light" charset="0"/>
                <a:ea typeface="ＭＳ Ｐゴシック" charset="0"/>
                <a:cs typeface="Lato Light" charset="0"/>
                <a:sym typeface="Lato Light" charset="0"/>
              </a:endParaRPr>
            </a:p>
          </p:txBody>
        </p:sp>
        <p:grpSp>
          <p:nvGrpSpPr>
            <p:cNvPr id="79890" name="Group 18"/>
            <p:cNvGrpSpPr>
              <a:grpSpLocks/>
            </p:cNvGrpSpPr>
            <p:nvPr/>
          </p:nvGrpSpPr>
          <p:grpSpPr bwMode="auto">
            <a:xfrm>
              <a:off x="0" y="125"/>
              <a:ext cx="744" cy="608"/>
              <a:chOff x="0" y="0"/>
              <a:chExt cx="744" cy="607"/>
            </a:xfrm>
          </p:grpSpPr>
          <p:sp>
            <p:nvSpPr>
              <p:cNvPr id="79891" name="Oval 1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79892" name="Rectangle 2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dirty="0">
                    <a:solidFill>
                      <a:srgbClr val="FFFFFF"/>
                    </a:solidFill>
                    <a:latin typeface="Bebas Neue" charset="0"/>
                    <a:ea typeface="ＭＳ Ｐゴシック" charset="0"/>
                    <a:cs typeface="Bebas Neue" charset="0"/>
                    <a:sym typeface="Bebas Neue" charset="0"/>
                  </a:rPr>
                  <a:t>1</a:t>
                </a:r>
              </a:p>
            </p:txBody>
          </p:sp>
        </p:grpSp>
      </p:grpSp>
      <p:grpSp>
        <p:nvGrpSpPr>
          <p:cNvPr id="79893" name="Group 21"/>
          <p:cNvGrpSpPr>
            <a:grpSpLocks/>
          </p:cNvGrpSpPr>
          <p:nvPr/>
        </p:nvGrpSpPr>
        <p:grpSpPr bwMode="auto">
          <a:xfrm>
            <a:off x="5278462" y="3406303"/>
            <a:ext cx="2533650" cy="466725"/>
            <a:chOff x="0" y="0"/>
            <a:chExt cx="4015" cy="784"/>
          </a:xfrm>
        </p:grpSpPr>
        <p:sp>
          <p:nvSpPr>
            <p:cNvPr id="79894" name="Rectangle 22"/>
            <p:cNvSpPr>
              <a:spLocks/>
            </p:cNvSpPr>
            <p:nvPr/>
          </p:nvSpPr>
          <p:spPr bwMode="auto">
            <a:xfrm>
              <a:off x="836" y="0"/>
              <a:ext cx="3179"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Entradas analógicas (Convertidor Analógico-Digital)</a:t>
              </a:r>
              <a:endParaRPr lang="es-MX" sz="1100" dirty="0">
                <a:solidFill>
                  <a:schemeClr val="tx1"/>
                </a:solidFill>
                <a:latin typeface="Lato Light" charset="0"/>
                <a:ea typeface="ＭＳ Ｐゴシック" charset="0"/>
                <a:cs typeface="Lato Light" charset="0"/>
                <a:sym typeface="Lato Light" charset="0"/>
              </a:endParaRPr>
            </a:p>
          </p:txBody>
        </p:sp>
        <p:grpSp>
          <p:nvGrpSpPr>
            <p:cNvPr id="79895" name="Group 23"/>
            <p:cNvGrpSpPr>
              <a:grpSpLocks/>
            </p:cNvGrpSpPr>
            <p:nvPr/>
          </p:nvGrpSpPr>
          <p:grpSpPr bwMode="auto">
            <a:xfrm>
              <a:off x="0" y="125"/>
              <a:ext cx="744" cy="608"/>
              <a:chOff x="0" y="0"/>
              <a:chExt cx="744" cy="607"/>
            </a:xfrm>
          </p:grpSpPr>
          <p:sp>
            <p:nvSpPr>
              <p:cNvPr id="79896" name="Oval 24"/>
              <p:cNvSpPr>
                <a:spLocks/>
              </p:cNvSpPr>
              <p:nvPr/>
            </p:nvSpPr>
            <p:spPr bwMode="auto">
              <a:xfrm>
                <a:off x="114" y="22"/>
                <a:ext cx="530" cy="538"/>
              </a:xfrm>
              <a:prstGeom prst="ellipse">
                <a:avLst/>
              </a:prstGeom>
              <a:solidFill>
                <a:schemeClr val="tx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79897" name="Rectangle 25"/>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2</a:t>
                </a:r>
              </a:p>
            </p:txBody>
          </p:sp>
        </p:grpSp>
      </p:grpSp>
      <p:grpSp>
        <p:nvGrpSpPr>
          <p:cNvPr id="79898" name="Group 26"/>
          <p:cNvGrpSpPr>
            <a:grpSpLocks/>
          </p:cNvGrpSpPr>
          <p:nvPr/>
        </p:nvGrpSpPr>
        <p:grpSpPr bwMode="auto">
          <a:xfrm>
            <a:off x="5278462" y="4049241"/>
            <a:ext cx="2533650" cy="466725"/>
            <a:chOff x="0" y="0"/>
            <a:chExt cx="4256" cy="784"/>
          </a:xfrm>
        </p:grpSpPr>
        <p:sp>
          <p:nvSpPr>
            <p:cNvPr id="79899" name="Rectangle 27"/>
            <p:cNvSpPr>
              <a:spLocks/>
            </p:cNvSpPr>
            <p:nvPr/>
          </p:nvSpPr>
          <p:spPr bwMode="auto">
            <a:xfrm>
              <a:off x="836" y="0"/>
              <a:ext cx="342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Entrada Serial con protocolos estándar como: UART, I2C o SPI</a:t>
              </a:r>
              <a:endParaRPr lang="es-MX" sz="1100" dirty="0">
                <a:solidFill>
                  <a:schemeClr val="tx1"/>
                </a:solidFill>
                <a:latin typeface="Lato Light" charset="0"/>
                <a:ea typeface="ＭＳ Ｐゴシック" charset="0"/>
                <a:cs typeface="Lato Light" charset="0"/>
                <a:sym typeface="Lato Light" charset="0"/>
              </a:endParaRPr>
            </a:p>
          </p:txBody>
        </p:sp>
        <p:grpSp>
          <p:nvGrpSpPr>
            <p:cNvPr id="79900" name="Group 28"/>
            <p:cNvGrpSpPr>
              <a:grpSpLocks/>
            </p:cNvGrpSpPr>
            <p:nvPr/>
          </p:nvGrpSpPr>
          <p:grpSpPr bwMode="auto">
            <a:xfrm>
              <a:off x="0" y="125"/>
              <a:ext cx="744" cy="608"/>
              <a:chOff x="0" y="0"/>
              <a:chExt cx="744" cy="607"/>
            </a:xfrm>
          </p:grpSpPr>
          <p:sp>
            <p:nvSpPr>
              <p:cNvPr id="79901" name="Oval 2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79902" name="Rectangle 3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3</a:t>
                </a:r>
              </a:p>
            </p:txBody>
          </p:sp>
        </p:grpSp>
      </p:grpSp>
      <p:sp>
        <p:nvSpPr>
          <p:cNvPr id="79903" name="Rectangle 31"/>
          <p:cNvSpPr>
            <a:spLocks/>
          </p:cNvSpPr>
          <p:nvPr/>
        </p:nvSpPr>
        <p:spPr bwMode="auto">
          <a:xfrm>
            <a:off x="5349900" y="2399035"/>
            <a:ext cx="2105025" cy="42863"/>
          </a:xfrm>
          <a:prstGeom prst="rect">
            <a:avLst/>
          </a:prstGeom>
          <a:solidFill>
            <a:schemeClr val="accent2"/>
          </a:solidFill>
          <a:ln>
            <a:noFill/>
          </a:ln>
          <a:extLst/>
        </p:spPr>
        <p:txBody>
          <a:bodyPr lIns="0" tIns="0" rIns="0" bIns="0"/>
          <a:lstStyle/>
          <a:p>
            <a:endParaRPr lang="en-US"/>
          </a:p>
        </p:txBody>
      </p:sp>
      <p:pic>
        <p:nvPicPr>
          <p:cNvPr id="1026" name="Picture 2" descr="C:\Users\Mtro. Ibarra\Google Drive\GALILEO Personal Work\Curso Galileo\switch.jpg"/>
          <p:cNvPicPr>
            <a:picLocks noChangeAspect="1" noChangeArrowheads="1"/>
          </p:cNvPicPr>
          <p:nvPr/>
        </p:nvPicPr>
        <p:blipFill rotWithShape="1">
          <a:blip r:embed="rId2">
            <a:extLst>
              <a:ext uri="{28A0092B-C50C-407E-A947-70E740481C1C}">
                <a14:useLocalDpi xmlns:a14="http://schemas.microsoft.com/office/drawing/2010/main" val="0"/>
              </a:ext>
            </a:extLst>
          </a:blip>
          <a:srcRect l="15842" t="19468" r="21401" b="13618"/>
          <a:stretch/>
        </p:blipFill>
        <p:spPr bwMode="auto">
          <a:xfrm>
            <a:off x="899592" y="429396"/>
            <a:ext cx="2482036" cy="264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97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49" t="2549" r="13376" b="5705"/>
          <a:stretch/>
        </p:blipFill>
        <p:spPr>
          <a:xfrm rot="8100000">
            <a:off x="334358" y="4094748"/>
            <a:ext cx="747659" cy="747659"/>
          </a:xfrm>
          <a:prstGeom prst="rect">
            <a:avLst/>
          </a:prstGeom>
        </p:spPr>
      </p:pic>
    </p:spTree>
    <p:extLst>
      <p:ext uri="{BB962C8B-B14F-4D97-AF65-F5344CB8AC3E}">
        <p14:creationId xmlns:p14="http://schemas.microsoft.com/office/powerpoint/2010/main" val="186806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4403278" y="1331019"/>
            <a:ext cx="4137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Entradas </a:t>
            </a:r>
          </a:p>
          <a:p>
            <a:pPr algn="l">
              <a:lnSpc>
                <a:spcPct val="70000"/>
              </a:lnSpc>
            </a:pPr>
            <a:r>
              <a:rPr lang="es-MX" sz="3800" dirty="0" smtClean="0">
                <a:solidFill>
                  <a:schemeClr val="accent2"/>
                </a:solidFill>
                <a:latin typeface="Bebas Neue" charset="0"/>
                <a:ea typeface="ＭＳ Ｐゴシック" charset="0"/>
                <a:cs typeface="Bebas Neue" charset="0"/>
                <a:sym typeface="Bebas Neue" charset="0"/>
              </a:rPr>
              <a:t>Digitales de  </a:t>
            </a:r>
            <a:r>
              <a:rPr lang="es-MX" sz="3800" dirty="0" smtClean="0">
                <a:solidFill>
                  <a:schemeClr val="bg2"/>
                </a:solidFill>
                <a:latin typeface="Bebas Neue" charset="0"/>
                <a:ea typeface="ＭＳ Ｐゴシック" charset="0"/>
                <a:cs typeface="Bebas Neue" charset="0"/>
                <a:sym typeface="Bebas Neue" charset="0"/>
              </a:rPr>
              <a:t>Propósito General</a:t>
            </a:r>
            <a:endParaRPr lang="es-MX" sz="3800" dirty="0">
              <a:solidFill>
                <a:schemeClr val="bg2"/>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604615" y="3123406"/>
            <a:ext cx="216718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Galileo tiene 14 terminales de entrada digital de propósito general (mismos pines que las salidas) representadas por un identificador numérico.</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Este identificar es utilizado durante la programación del dispositivo para interactuar con estos pines.</a:t>
            </a:r>
            <a:endParaRPr lang="es-MX" sz="1100" dirty="0">
              <a:solidFill>
                <a:srgbClr val="4D4D4D"/>
              </a:solidFill>
              <a:latin typeface="Lato Light" charset="0"/>
              <a:ea typeface="ＭＳ Ｐゴシック" charset="0"/>
              <a:cs typeface="Lato Light" charset="0"/>
              <a:sym typeface="Lato Light" charset="0"/>
            </a:endParaRPr>
          </a:p>
        </p:txBody>
      </p:sp>
      <p:sp>
        <p:nvSpPr>
          <p:cNvPr id="32783" name="Rectangle 15"/>
          <p:cNvSpPr>
            <a:spLocks/>
          </p:cNvSpPr>
          <p:nvPr/>
        </p:nvSpPr>
        <p:spPr bwMode="auto">
          <a:xfrm>
            <a:off x="4678685" y="3094832"/>
            <a:ext cx="4429819" cy="62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Mediante el jumper </a:t>
            </a:r>
            <a:r>
              <a:rPr lang="es-MX" sz="1100" b="1" dirty="0" smtClean="0">
                <a:solidFill>
                  <a:srgbClr val="4D4D4D"/>
                </a:solidFill>
                <a:latin typeface="Lato Light" charset="0"/>
                <a:ea typeface="ＭＳ Ｐゴシック" charset="0"/>
                <a:cs typeface="Lato Light" charset="0"/>
                <a:sym typeface="Lato Light" charset="0"/>
              </a:rPr>
              <a:t>IOREF</a:t>
            </a:r>
            <a:r>
              <a:rPr lang="es-MX" sz="1100" dirty="0" smtClean="0">
                <a:solidFill>
                  <a:srgbClr val="4D4D4D"/>
                </a:solidFill>
                <a:latin typeface="Lato Light" charset="0"/>
                <a:ea typeface="ＭＳ Ｐゴシック" charset="0"/>
                <a:cs typeface="Lato Light" charset="0"/>
                <a:sym typeface="Lato Light" charset="0"/>
              </a:rPr>
              <a:t> se puede seleccionar que los pines de salida proporcionen voltajes de 5V o</a:t>
            </a:r>
          </a:p>
        </p:txBody>
      </p:sp>
      <p:sp>
        <p:nvSpPr>
          <p:cNvPr id="32784" name="Rectangle 16"/>
          <p:cNvSpPr>
            <a:spLocks/>
          </p:cNvSpPr>
          <p:nvPr/>
        </p:nvSpPr>
        <p:spPr bwMode="auto">
          <a:xfrm flipV="1">
            <a:off x="0" y="2847180"/>
            <a:ext cx="8540478" cy="45719"/>
          </a:xfrm>
          <a:prstGeom prst="rect">
            <a:avLst/>
          </a:prstGeom>
          <a:solidFill>
            <a:schemeClr val="accent2"/>
          </a:solidFill>
          <a:ln>
            <a:noFill/>
          </a:ln>
          <a:extLst/>
        </p:spPr>
        <p:txBody>
          <a:bodyPr lIns="0" tIns="0" rIns="0" bIns="0"/>
          <a:lstStyle/>
          <a:p>
            <a:endParaRPr lang="en-US"/>
          </a:p>
        </p:txBody>
      </p:sp>
      <p:pic>
        <p:nvPicPr>
          <p:cNvPr id="2" name="Picture 2" descr="http://www.scriptbrasil.com.br/_upload/content/2013/10/31/intel-galileo-processador-baixo-consumo-energ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75802" cy="284718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104334" y="3178522"/>
            <a:ext cx="504056" cy="461665"/>
            <a:chOff x="1187624" y="3676259"/>
            <a:chExt cx="792088" cy="735647"/>
          </a:xfrm>
        </p:grpSpPr>
        <p:sp>
          <p:nvSpPr>
            <p:cNvPr id="3" name="Rounded Rectangular Callout 2"/>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TextBox 3"/>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pic>
        <p:nvPicPr>
          <p:cNvPr id="14" name="Picture 2" descr="http://newsroom.intel.com/servlet/JiveServlet/showImage/3512/Intel_Galileo1.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932040" y="3723878"/>
            <a:ext cx="2915816" cy="11395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195486"/>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Bibliotecas</a:t>
            </a:r>
          </a:p>
          <a:p>
            <a:pPr algn="l">
              <a:lnSpc>
                <a:spcPct val="70000"/>
              </a:lnSpc>
            </a:pPr>
            <a:r>
              <a:rPr lang="es-MX" sz="3600" dirty="0" err="1" smtClean="0">
                <a:solidFill>
                  <a:schemeClr val="tx1"/>
                </a:solidFill>
                <a:latin typeface="Bebas Neue" charset="0"/>
                <a:ea typeface="ＭＳ Ｐゴシック" charset="0"/>
                <a:cs typeface="Bebas Neue" charset="0"/>
                <a:sym typeface="Bebas Neue" charset="0"/>
              </a:rPr>
              <a:t>Arduino</a:t>
            </a:r>
            <a:endParaRPr lang="es-MX" sz="36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2555776" y="1567086"/>
            <a:ext cx="4536504" cy="28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Algunas funciones a utilizar para el uso de las entradas digitales son:</a:t>
            </a:r>
          </a:p>
          <a:p>
            <a:pPr algn="l"/>
            <a:endParaRPr lang="es-MX" sz="1100" dirty="0">
              <a:solidFill>
                <a:srgbClr val="4D4D4D"/>
              </a:solidFill>
              <a:latin typeface="Lato Light" charset="0"/>
              <a:ea typeface="ＭＳ Ｐゴシック" charset="0"/>
              <a:cs typeface="Lato Light" charset="0"/>
              <a:sym typeface="Lato Light" charset="0"/>
            </a:endParaRPr>
          </a:p>
          <a:p>
            <a:pPr marL="514350" lvl="2" indent="-171450" algn="l">
              <a:buFont typeface="Arial" panose="020B0604020202020204" pitchFamily="34" charset="0"/>
              <a:buChar char="•"/>
            </a:pPr>
            <a:r>
              <a:rPr lang="en-US" sz="1100" b="1" dirty="0" err="1" smtClean="0">
                <a:solidFill>
                  <a:srgbClr val="4D4D4D"/>
                </a:solidFill>
                <a:latin typeface="Lato Light" charset="0"/>
                <a:ea typeface="ＭＳ Ｐゴシック" charset="0"/>
                <a:cs typeface="Lato Light" charset="0"/>
                <a:sym typeface="Lato Light" charset="0"/>
              </a:rPr>
              <a:t>pinMode</a:t>
            </a:r>
            <a:r>
              <a:rPr lang="en-US" sz="1100" b="1" dirty="0" smtClean="0">
                <a:solidFill>
                  <a:srgbClr val="4D4D4D"/>
                </a:solidFill>
                <a:latin typeface="Lato Light" charset="0"/>
                <a:ea typeface="ＭＳ Ｐゴシック" charset="0"/>
                <a:cs typeface="Lato Light" charset="0"/>
                <a:sym typeface="Lato Light" charset="0"/>
              </a:rPr>
              <a:t>()</a:t>
            </a:r>
          </a:p>
          <a:p>
            <a:pPr marL="514350" lvl="2" indent="-171450" algn="l">
              <a:buFont typeface="Arial" panose="020B0604020202020204" pitchFamily="34" charset="0"/>
              <a:buChar char="•"/>
            </a:pPr>
            <a:r>
              <a:rPr lang="es-MX" sz="1100" b="1" dirty="0" err="1" smtClean="0">
                <a:solidFill>
                  <a:srgbClr val="4D4D4D"/>
                </a:solidFill>
                <a:latin typeface="Lato Light" charset="0"/>
                <a:ea typeface="ＭＳ Ｐゴシック" charset="0"/>
                <a:cs typeface="Lato Light" charset="0"/>
                <a:sym typeface="Lato Light" charset="0"/>
              </a:rPr>
              <a:t>digitalRead</a:t>
            </a:r>
            <a:r>
              <a:rPr lang="es-MX" sz="1100" b="1" dirty="0" smtClean="0">
                <a:solidFill>
                  <a:srgbClr val="4D4D4D"/>
                </a:solidFill>
                <a:latin typeface="Lato Light" charset="0"/>
                <a:ea typeface="ＭＳ Ｐゴシック" charset="0"/>
                <a:cs typeface="Lato Light" charset="0"/>
                <a:sym typeface="Lato Light" charset="0"/>
              </a:rPr>
              <a:t>()</a:t>
            </a:r>
          </a:p>
          <a:p>
            <a:pPr algn="l"/>
            <a:endParaRPr lang="en-US" sz="1100" dirty="0" smtClean="0">
              <a:solidFill>
                <a:srgbClr val="4D4D4D"/>
              </a:solidFill>
              <a:latin typeface="Lato Light" charset="0"/>
              <a:ea typeface="ＭＳ Ｐゴシック" charset="0"/>
              <a:cs typeface="Lato Light" charset="0"/>
              <a:sym typeface="Lato Light" charset="0"/>
            </a:endParaRPr>
          </a:p>
          <a:p>
            <a:pPr algn="l"/>
            <a:endParaRPr lang="es-MX" sz="1100" dirty="0" smtClean="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Para usar las funciones anteriores no es necesario incluir librería alguna.</a:t>
            </a:r>
            <a:endParaRPr lang="es-MX" sz="1100" dirty="0">
              <a:solidFill>
                <a:srgbClr val="4D4D4D"/>
              </a:solidFill>
              <a:latin typeface="Lato Light" charset="0"/>
              <a:ea typeface="ＭＳ Ｐゴシック" charset="0"/>
              <a:cs typeface="Lato Light" charset="0"/>
              <a:sym typeface="Lato Light" charset="0"/>
            </a:endParaRPr>
          </a:p>
          <a:p>
            <a:pPr algn="l"/>
            <a:endParaRPr lang="es-MX" sz="1100" dirty="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1403650" y="1203599"/>
            <a:ext cx="4132112" cy="51544"/>
          </a:xfrm>
          <a:prstGeom prst="rect">
            <a:avLst/>
          </a:prstGeom>
          <a:solidFill>
            <a:schemeClr val="accent2"/>
          </a:solidFill>
          <a:ln>
            <a:noFill/>
          </a:ln>
          <a:extLst/>
        </p:spPr>
        <p:txBody>
          <a:bodyPr lIns="0" tIns="0" rIns="0" bIns="0"/>
          <a:lstStyle/>
          <a:p>
            <a:endParaRPr lang="en-US"/>
          </a:p>
        </p:txBody>
      </p:sp>
      <p:pic>
        <p:nvPicPr>
          <p:cNvPr id="4100" name="Picture 4" descr="http://pic16.nipic.com/20110819/8115970_083036571000_2.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6512" y="-9872"/>
            <a:ext cx="1440161" cy="5173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00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5870450" y="771550"/>
            <a:ext cx="2977034" cy="92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err="1" smtClean="0">
                <a:solidFill>
                  <a:schemeClr val="tx1"/>
                </a:solidFill>
                <a:latin typeface="Bebas Neue" charset="0"/>
                <a:ea typeface="ＭＳ Ｐゴシック" charset="0"/>
                <a:cs typeface="Bebas Neue" charset="0"/>
                <a:sym typeface="Bebas Neue" charset="0"/>
              </a:rPr>
              <a:t>pinMode</a:t>
            </a:r>
            <a:r>
              <a:rPr lang="es-MX" sz="3800" dirty="0" smtClean="0">
                <a:solidFill>
                  <a:schemeClr val="tx1"/>
                </a:solidFill>
                <a:latin typeface="Bebas Neue" charset="0"/>
                <a:ea typeface="ＭＳ Ｐゴシック" charset="0"/>
                <a:cs typeface="Bebas Neue" charset="0"/>
                <a:sym typeface="Bebas Neue" charset="0"/>
              </a:rPr>
              <a:t>()</a:t>
            </a:r>
          </a:p>
          <a:p>
            <a:pPr algn="r">
              <a:lnSpc>
                <a:spcPct val="70000"/>
              </a:lnSpc>
            </a:pPr>
            <a:r>
              <a:rPr lang="es-MX" sz="3800" dirty="0" err="1" smtClean="0">
                <a:solidFill>
                  <a:schemeClr val="accent2"/>
                </a:solidFill>
                <a:latin typeface="Bebas Neue" charset="0"/>
                <a:ea typeface="ＭＳ Ｐゴシック" charset="0"/>
                <a:cs typeface="Bebas Neue" charset="0"/>
                <a:sym typeface="Bebas Neue" charset="0"/>
              </a:rPr>
              <a:t>digitalRead</a:t>
            </a:r>
            <a:r>
              <a:rPr lang="es-MX" sz="3800" dirty="0" smtClean="0">
                <a:solidFill>
                  <a:schemeClr val="accent2"/>
                </a:solidFill>
                <a:latin typeface="Bebas Neue" charset="0"/>
                <a:ea typeface="ＭＳ Ｐゴシック" charset="0"/>
                <a:cs typeface="Bebas Neue" charset="0"/>
                <a:sym typeface="Bebas Neue" charset="0"/>
              </a:rPr>
              <a:t>()</a:t>
            </a:r>
          </a:p>
        </p:txBody>
      </p:sp>
      <p:sp>
        <p:nvSpPr>
          <p:cNvPr id="32782" name="Rectangle 14"/>
          <p:cNvSpPr>
            <a:spLocks/>
          </p:cNvSpPr>
          <p:nvPr/>
        </p:nvSpPr>
        <p:spPr bwMode="auto">
          <a:xfrm>
            <a:off x="3870343" y="2115294"/>
            <a:ext cx="2167185" cy="27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err="1" smtClean="0">
                <a:solidFill>
                  <a:srgbClr val="4D4D4D"/>
                </a:solidFill>
                <a:latin typeface="Lato Light" charset="0"/>
                <a:ea typeface="ＭＳ Ｐゴシック" charset="0"/>
                <a:cs typeface="Lato Light" charset="0"/>
                <a:sym typeface="Lato Light" charset="0"/>
              </a:rPr>
              <a:t>digitalRead</a:t>
            </a:r>
            <a:r>
              <a:rPr lang="es-MX" sz="1100" b="1" dirty="0" smtClean="0">
                <a:solidFill>
                  <a:srgbClr val="4D4D4D"/>
                </a:solidFill>
                <a:latin typeface="Lato Light" charset="0"/>
                <a:ea typeface="ＭＳ Ｐゴシック" charset="0"/>
                <a:cs typeface="Lato Light" charset="0"/>
                <a:sym typeface="Lato Light" charset="0"/>
              </a:rPr>
              <a:t>()</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Después de especificar que una terminal se usará como entrada, se emplea esta función para leer un valor digital alto o bajo presente en dicha terminal.</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Sintaxis:</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lvl="2"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digitalRead</a:t>
            </a:r>
            <a:r>
              <a:rPr lang="es-MX" sz="1100" dirty="0" smtClean="0">
                <a:solidFill>
                  <a:srgbClr val="4D4D4D"/>
                </a:solidFill>
                <a:latin typeface="Lato Light" charset="0"/>
                <a:ea typeface="ＭＳ Ｐゴシック" charset="0"/>
                <a:cs typeface="Lato Light" charset="0"/>
                <a:sym typeface="Lato Light" charset="0"/>
              </a:rPr>
              <a:t>(pin)</a:t>
            </a:r>
          </a:p>
          <a:p>
            <a:pPr lvl="2" algn="l">
              <a:lnSpc>
                <a:spcPct val="110000"/>
              </a:lnSpc>
            </a:pPr>
            <a:endParaRPr lang="es-MX" sz="1100" dirty="0" smtClean="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a:off x="4716016" y="1678310"/>
            <a:ext cx="4114800" cy="33338"/>
          </a:xfrm>
          <a:prstGeom prst="rect">
            <a:avLst/>
          </a:prstGeom>
          <a:solidFill>
            <a:schemeClr val="accent2"/>
          </a:solidFill>
          <a:ln>
            <a:noFill/>
          </a:ln>
          <a:extLst/>
        </p:spPr>
        <p:txBody>
          <a:bodyPr lIns="0" tIns="0" rIns="0" bIns="0"/>
          <a:lstStyle/>
          <a:p>
            <a:endParaRPr lang="en-US"/>
          </a:p>
        </p:txBody>
      </p:sp>
      <p:sp>
        <p:nvSpPr>
          <p:cNvPr id="10" name="Rectangle 14"/>
          <p:cNvSpPr>
            <a:spLocks/>
          </p:cNvSpPr>
          <p:nvPr/>
        </p:nvSpPr>
        <p:spPr bwMode="auto">
          <a:xfrm>
            <a:off x="930424" y="2115294"/>
            <a:ext cx="2167185" cy="27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err="1" smtClean="0">
                <a:solidFill>
                  <a:srgbClr val="4D4D4D"/>
                </a:solidFill>
                <a:latin typeface="Lato Light" charset="0"/>
                <a:ea typeface="ＭＳ Ｐゴシック" charset="0"/>
                <a:cs typeface="Lato Light" charset="0"/>
                <a:sym typeface="Lato Light" charset="0"/>
              </a:rPr>
              <a:t>pinMode</a:t>
            </a:r>
            <a:r>
              <a:rPr lang="es-MX" sz="1100" b="1" dirty="0" smtClean="0">
                <a:solidFill>
                  <a:srgbClr val="4D4D4D"/>
                </a:solidFill>
                <a:latin typeface="Lato Light" charset="0"/>
                <a:ea typeface="ＭＳ Ｐゴシック" charset="0"/>
                <a:cs typeface="Lato Light" charset="0"/>
                <a:sym typeface="Lato Light" charset="0"/>
              </a:rPr>
              <a:t>()</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Al hacer una llama a la rutina </a:t>
            </a:r>
            <a:r>
              <a:rPr lang="es-MX" sz="1100" dirty="0" err="1" smtClean="0">
                <a:solidFill>
                  <a:srgbClr val="4D4D4D"/>
                </a:solidFill>
                <a:latin typeface="Lato Light" charset="0"/>
                <a:ea typeface="ＭＳ Ｐゴシック" charset="0"/>
                <a:cs typeface="Lato Light" charset="0"/>
                <a:sym typeface="Lato Light" charset="0"/>
              </a:rPr>
              <a:t>pinMode</a:t>
            </a:r>
            <a:r>
              <a:rPr lang="es-MX" sz="1100" dirty="0">
                <a:solidFill>
                  <a:srgbClr val="4D4D4D"/>
                </a:solidFill>
                <a:latin typeface="Lato Light" charset="0"/>
                <a:ea typeface="ＭＳ Ｐゴシック" charset="0"/>
                <a:cs typeface="Lato Light" charset="0"/>
                <a:sym typeface="Lato Light" charset="0"/>
              </a:rPr>
              <a:t> </a:t>
            </a:r>
            <a:r>
              <a:rPr lang="es-MX" sz="1100" dirty="0" smtClean="0">
                <a:solidFill>
                  <a:srgbClr val="4D4D4D"/>
                </a:solidFill>
                <a:latin typeface="Lato Light" charset="0"/>
                <a:ea typeface="ＭＳ Ｐゴシック" charset="0"/>
                <a:cs typeface="Lato Light" charset="0"/>
                <a:sym typeface="Lato Light" charset="0"/>
              </a:rPr>
              <a:t>se le deja saber a Galileo si una terminal será utilizada como entrada o salida.</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Sintaxis</a:t>
            </a:r>
            <a:r>
              <a:rPr lang="es-MX" sz="1100" b="1" dirty="0">
                <a:solidFill>
                  <a:srgbClr val="4D4D4D"/>
                </a:solidFill>
                <a:latin typeface="Lato Light" charset="0"/>
                <a:ea typeface="ＭＳ Ｐゴシック" charset="0"/>
                <a:cs typeface="Lato Light" charset="0"/>
                <a:sym typeface="Lato Light" charset="0"/>
              </a:rPr>
              <a:t>:</a:t>
            </a:r>
            <a:endParaRPr lang="es-MX" sz="1100" b="1" dirty="0" smtClean="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lvl="2"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pinMode</a:t>
            </a:r>
            <a:r>
              <a:rPr lang="es-MX" sz="1100" dirty="0" smtClean="0">
                <a:solidFill>
                  <a:srgbClr val="4D4D4D"/>
                </a:solidFill>
                <a:latin typeface="Lato Light" charset="0"/>
                <a:ea typeface="ＭＳ Ｐゴシック" charset="0"/>
                <a:cs typeface="Lato Light" charset="0"/>
                <a:sym typeface="Lato Light" charset="0"/>
              </a:rPr>
              <a:t>(pin, MODO)</a:t>
            </a: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smtClean="0">
              <a:solidFill>
                <a:srgbClr val="4D4D4D"/>
              </a:solidFill>
              <a:latin typeface="Lato Light" charset="0"/>
              <a:ea typeface="ＭＳ Ｐゴシック" charset="0"/>
              <a:cs typeface="Lato Light" charset="0"/>
              <a:sym typeface="Lato Light" charset="0"/>
            </a:endParaRPr>
          </a:p>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MODO:</a:t>
            </a:r>
            <a:r>
              <a:rPr lang="es-MX" sz="1100" dirty="0" smtClean="0">
                <a:solidFill>
                  <a:srgbClr val="4D4D4D"/>
                </a:solidFill>
                <a:latin typeface="Lato Light" charset="0"/>
                <a:ea typeface="ＭＳ Ｐゴシック" charset="0"/>
                <a:cs typeface="Lato Light" charset="0"/>
                <a:sym typeface="Lato Light" charset="0"/>
              </a:rPr>
              <a:t> INPUT o OUTPUT.</a:t>
            </a:r>
          </a:p>
        </p:txBody>
      </p:sp>
      <p:sp>
        <p:nvSpPr>
          <p:cNvPr id="7" name="Line 15"/>
          <p:cNvSpPr>
            <a:spLocks noChangeShapeType="1"/>
          </p:cNvSpPr>
          <p:nvPr/>
        </p:nvSpPr>
        <p:spPr bwMode="auto">
          <a:xfrm rot="10800000" flipH="1">
            <a:off x="3450704" y="2787774"/>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12"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400563">
            <a:off x="5363702" y="3569429"/>
            <a:ext cx="5572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5"/>
          <p:cNvSpPr>
            <a:spLocks/>
          </p:cNvSpPr>
          <p:nvPr/>
        </p:nvSpPr>
        <p:spPr bwMode="auto">
          <a:xfrm>
            <a:off x="6156176" y="3593425"/>
            <a:ext cx="216024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b="1" dirty="0" smtClean="0">
                <a:solidFill>
                  <a:srgbClr val="4D4D4D"/>
                </a:solidFill>
                <a:latin typeface="Lato Light" charset="0"/>
                <a:ea typeface="ＭＳ Ｐゴシック" charset="0"/>
                <a:cs typeface="Lato Light" charset="0"/>
                <a:sym typeface="Lato Light" charset="0"/>
              </a:rPr>
              <a:t>pin</a:t>
            </a:r>
            <a:r>
              <a:rPr lang="es-MX" sz="1100" dirty="0" smtClean="0">
                <a:solidFill>
                  <a:srgbClr val="4D4D4D"/>
                </a:solidFill>
                <a:latin typeface="Lato Light" charset="0"/>
                <a:ea typeface="ＭＳ Ｐゴシック" charset="0"/>
                <a:cs typeface="Lato Light" charset="0"/>
                <a:sym typeface="Lato Light" charset="0"/>
              </a:rPr>
              <a:t> -&gt; Número de terminal a leer</a:t>
            </a:r>
          </a:p>
        </p:txBody>
      </p:sp>
      <p:pic>
        <p:nvPicPr>
          <p:cNvPr id="14" name="Bild 135" descr="4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V="1">
            <a:off x="1403648" y="4559600"/>
            <a:ext cx="504056" cy="5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99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6241677" y="267494"/>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4000" dirty="0" err="1" smtClean="0">
                <a:solidFill>
                  <a:schemeClr val="tx1"/>
                </a:solidFill>
                <a:latin typeface="Bebas Neue" charset="0"/>
                <a:ea typeface="ＭＳ Ｐゴシック" charset="0"/>
                <a:cs typeface="Bebas Neue" charset="0"/>
                <a:sym typeface="Bebas Neue" charset="0"/>
              </a:rPr>
              <a:t>button.ino</a:t>
            </a:r>
            <a:endParaRPr lang="en-US" sz="40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4133862" y="2477509"/>
            <a:ext cx="3030426"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Configura la terminal 13 como salida y la terminal 2 como entrada.</a:t>
            </a:r>
            <a:endParaRPr lang="en-US" sz="1100" dirty="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4415259"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358801" y="1491630"/>
            <a:ext cx="3667992" cy="3477875"/>
          </a:xfrm>
          <a:prstGeom prst="rect">
            <a:avLst/>
          </a:prstGeom>
          <a:noFill/>
        </p:spPr>
        <p:txBody>
          <a:bodyPr wrap="none" rtlCol="0">
            <a:spAutoFit/>
          </a:bodyPr>
          <a:lstStyle/>
          <a:p>
            <a:pPr algn="l"/>
            <a:r>
              <a:rPr lang="en-US" sz="1100" dirty="0" err="1">
                <a:solidFill>
                  <a:srgbClr val="8000FF"/>
                </a:solidFill>
                <a:highlight>
                  <a:srgbClr val="FFFFFF"/>
                </a:highlight>
                <a:latin typeface="Courier New"/>
              </a:rPr>
              <a:t>const</a:t>
            </a:r>
            <a:r>
              <a:rPr lang="en-US" sz="1100" dirty="0">
                <a:highlight>
                  <a:srgbClr val="FFFFFF"/>
                </a:highlight>
                <a:latin typeface="Courier New"/>
              </a:rPr>
              <a:t> </a:t>
            </a:r>
            <a:r>
              <a:rPr lang="en-US" sz="1100" dirty="0" err="1">
                <a:solidFill>
                  <a:srgbClr val="8000FF"/>
                </a:solidFill>
                <a:highlight>
                  <a:srgbClr val="FFFFFF"/>
                </a:highlight>
                <a:latin typeface="Courier New"/>
              </a:rPr>
              <a:t>int</a:t>
            </a:r>
            <a:r>
              <a:rPr lang="en-US" sz="1100" dirty="0">
                <a:highlight>
                  <a:srgbClr val="FFFFFF"/>
                </a:highlight>
                <a:latin typeface="Courier New"/>
              </a:rPr>
              <a:t> </a:t>
            </a:r>
            <a:r>
              <a:rPr lang="en-US" sz="1100" dirty="0" err="1">
                <a:highlight>
                  <a:srgbClr val="FFFFFF"/>
                </a:highlight>
                <a:latin typeface="Courier New"/>
              </a:rPr>
              <a:t>buttonPin</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2</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dirty="0" err="1">
                <a:solidFill>
                  <a:srgbClr val="8000FF"/>
                </a:solidFill>
                <a:highlight>
                  <a:srgbClr val="FFFFFF"/>
                </a:highlight>
                <a:latin typeface="Courier New"/>
              </a:rPr>
              <a:t>const</a:t>
            </a:r>
            <a:r>
              <a:rPr lang="en-US" sz="1100" dirty="0">
                <a:highlight>
                  <a:srgbClr val="FFFFFF"/>
                </a:highlight>
                <a:latin typeface="Courier New"/>
              </a:rPr>
              <a:t> </a:t>
            </a:r>
            <a:r>
              <a:rPr lang="en-US" sz="1100" dirty="0" err="1">
                <a:solidFill>
                  <a:srgbClr val="8000FF"/>
                </a:solidFill>
                <a:highlight>
                  <a:srgbClr val="FFFFFF"/>
                </a:highlight>
                <a:latin typeface="Courier New"/>
              </a:rPr>
              <a:t>int</a:t>
            </a:r>
            <a:r>
              <a:rPr lang="en-US" sz="1100" dirty="0">
                <a:highlight>
                  <a:srgbClr val="FFFFFF"/>
                </a:highlight>
                <a:latin typeface="Courier New"/>
              </a:rPr>
              <a:t> </a:t>
            </a:r>
            <a:r>
              <a:rPr lang="en-US" sz="1100" dirty="0" err="1">
                <a:highlight>
                  <a:srgbClr val="FFFFFF"/>
                </a:highlight>
                <a:latin typeface="Courier New"/>
              </a:rPr>
              <a:t>ledPin</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13</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endParaRPr lang="en-US" sz="1100" dirty="0">
              <a:highlight>
                <a:srgbClr val="FFFFFF"/>
              </a:highlight>
              <a:latin typeface="Courier New"/>
            </a:endParaRPr>
          </a:p>
          <a:p>
            <a:pPr algn="l"/>
            <a:r>
              <a:rPr lang="en-US" sz="1100" dirty="0" err="1">
                <a:solidFill>
                  <a:srgbClr val="8000FF"/>
                </a:solidFill>
                <a:highlight>
                  <a:srgbClr val="FFFFFF"/>
                </a:highlight>
                <a:latin typeface="Courier New"/>
              </a:rPr>
              <a:t>int</a:t>
            </a:r>
            <a:r>
              <a:rPr lang="en-US" sz="1100" dirty="0">
                <a:highlight>
                  <a:srgbClr val="FFFFFF"/>
                </a:highlight>
                <a:latin typeface="Courier New"/>
              </a:rPr>
              <a:t> </a:t>
            </a:r>
            <a:r>
              <a:rPr lang="en-US" sz="1100" dirty="0" err="1">
                <a:highlight>
                  <a:srgbClr val="FFFFFF"/>
                </a:highlight>
                <a:latin typeface="Courier New"/>
              </a:rPr>
              <a:t>buttonState</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setup</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smtClean="0">
                <a:highlight>
                  <a:srgbClr val="FFFFFF"/>
                </a:highlight>
                <a:latin typeface="Courier New"/>
              </a:rPr>
              <a:t>    </a:t>
            </a:r>
            <a:r>
              <a:rPr lang="en-US" sz="1100" dirty="0" err="1" smtClean="0">
                <a:highlight>
                  <a:srgbClr val="FFFFFF"/>
                </a:highlight>
                <a:latin typeface="Courier New"/>
              </a:rPr>
              <a:t>pinMode</a:t>
            </a:r>
            <a:r>
              <a:rPr lang="en-US" sz="1100" b="1" dirty="0" smtClean="0">
                <a:solidFill>
                  <a:srgbClr val="000080"/>
                </a:solidFill>
                <a:highlight>
                  <a:srgbClr val="FFFFFF"/>
                </a:highlight>
                <a:latin typeface="Courier New"/>
              </a:rPr>
              <a:t>(</a:t>
            </a:r>
            <a:r>
              <a:rPr lang="en-US" sz="1100" dirty="0" err="1" smtClean="0">
                <a:highlight>
                  <a:srgbClr val="FFFFFF"/>
                </a:highlight>
                <a:latin typeface="Courier New"/>
              </a:rPr>
              <a:t>ledPin</a:t>
            </a:r>
            <a:r>
              <a:rPr lang="en-US" sz="1100" b="1" dirty="0">
                <a:solidFill>
                  <a:srgbClr val="000080"/>
                </a:solidFill>
                <a:highlight>
                  <a:srgbClr val="FFFFFF"/>
                </a:highlight>
                <a:latin typeface="Courier New"/>
              </a:rPr>
              <a:t>,</a:t>
            </a:r>
            <a:r>
              <a:rPr lang="en-US" sz="1100" dirty="0">
                <a:highlight>
                  <a:srgbClr val="FFFFFF"/>
                </a:highlight>
                <a:latin typeface="Courier New"/>
              </a:rPr>
              <a:t> OUTPUT</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dirty="0" smtClean="0">
                <a:highlight>
                  <a:srgbClr val="FFFFFF"/>
                </a:highlight>
                <a:latin typeface="Courier New"/>
              </a:rPr>
              <a:t>    </a:t>
            </a:r>
            <a:r>
              <a:rPr lang="en-US" sz="1100" dirty="0" err="1" smtClean="0">
                <a:highlight>
                  <a:srgbClr val="FFFFFF"/>
                </a:highlight>
                <a:latin typeface="Courier New"/>
              </a:rPr>
              <a:t>pinMode</a:t>
            </a:r>
            <a:r>
              <a:rPr lang="en-US" sz="1100" b="1" dirty="0" smtClean="0">
                <a:solidFill>
                  <a:srgbClr val="000080"/>
                </a:solidFill>
                <a:highlight>
                  <a:srgbClr val="FFFFFF"/>
                </a:highlight>
                <a:latin typeface="Courier New"/>
              </a:rPr>
              <a:t>(</a:t>
            </a:r>
            <a:r>
              <a:rPr lang="en-US" sz="1100" dirty="0" err="1" smtClean="0">
                <a:highlight>
                  <a:srgbClr val="FFFFFF"/>
                </a:highlight>
                <a:latin typeface="Courier New"/>
              </a:rPr>
              <a:t>buttonPin</a:t>
            </a:r>
            <a:r>
              <a:rPr lang="en-US" sz="1100" b="1" dirty="0">
                <a:solidFill>
                  <a:srgbClr val="000080"/>
                </a:solidFill>
                <a:highlight>
                  <a:srgbClr val="FFFFFF"/>
                </a:highlight>
                <a:latin typeface="Courier New"/>
              </a:rPr>
              <a:t>,</a:t>
            </a:r>
            <a:r>
              <a:rPr lang="en-US" sz="1100" dirty="0">
                <a:highlight>
                  <a:srgbClr val="FFFFFF"/>
                </a:highlight>
                <a:latin typeface="Courier New"/>
              </a:rPr>
              <a:t> INPUT</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loop</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smtClean="0">
                <a:highlight>
                  <a:srgbClr val="FFFFFF"/>
                </a:highlight>
                <a:latin typeface="Courier New"/>
              </a:rPr>
              <a:t>   </a:t>
            </a:r>
            <a:r>
              <a:rPr lang="en-US" sz="1100" dirty="0" err="1" smtClean="0">
                <a:highlight>
                  <a:srgbClr val="FFFFFF"/>
                </a:highlight>
                <a:latin typeface="Courier New"/>
              </a:rPr>
              <a:t>buttonState</a:t>
            </a:r>
            <a:r>
              <a:rPr lang="en-US" sz="1100" dirty="0" smtClean="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err="1">
                <a:highlight>
                  <a:srgbClr val="FFFFFF"/>
                </a:highlight>
                <a:latin typeface="Courier New"/>
              </a:rPr>
              <a:t>digitalRead</a:t>
            </a:r>
            <a:r>
              <a:rPr lang="en-US" sz="1100" b="1" dirty="0">
                <a:solidFill>
                  <a:srgbClr val="000080"/>
                </a:solidFill>
                <a:highlight>
                  <a:srgbClr val="FFFFFF"/>
                </a:highlight>
                <a:latin typeface="Courier New"/>
              </a:rPr>
              <a:t>(</a:t>
            </a:r>
            <a:r>
              <a:rPr lang="en-US" sz="1100" dirty="0" err="1">
                <a:highlight>
                  <a:srgbClr val="FFFFFF"/>
                </a:highlight>
                <a:latin typeface="Courier New"/>
              </a:rPr>
              <a:t>buttonPin</a:t>
            </a:r>
            <a:r>
              <a:rPr lang="en-US" sz="1100" b="1" dirty="0" smtClean="0">
                <a:solidFill>
                  <a:srgbClr val="000080"/>
                </a:solidFill>
                <a:highlight>
                  <a:srgbClr val="FFFFFF"/>
                </a:highlight>
                <a:latin typeface="Courier New"/>
              </a:rPr>
              <a:t>);</a:t>
            </a:r>
          </a:p>
          <a:p>
            <a:pPr algn="l"/>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if</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err="1">
                <a:highlight>
                  <a:srgbClr val="FFFFFF"/>
                </a:highlight>
                <a:latin typeface="Courier New"/>
              </a:rPr>
              <a:t>buttonState</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HIGH</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dirty="0" smtClean="0">
                <a:highlight>
                  <a:srgbClr val="FFFFFF"/>
                </a:highlight>
                <a:latin typeface="Courier New"/>
              </a:rPr>
              <a:t>        </a:t>
            </a:r>
            <a:r>
              <a:rPr lang="en-US" sz="1100" dirty="0" err="1" smtClean="0">
                <a:highlight>
                  <a:srgbClr val="FFFFFF"/>
                </a:highlight>
                <a:latin typeface="Courier New"/>
              </a:rPr>
              <a:t>digitalWrite</a:t>
            </a:r>
            <a:r>
              <a:rPr lang="en-US" sz="1100" b="1" dirty="0" smtClean="0">
                <a:solidFill>
                  <a:srgbClr val="000080"/>
                </a:solidFill>
                <a:highlight>
                  <a:srgbClr val="FFFFFF"/>
                </a:highlight>
                <a:latin typeface="Courier New"/>
              </a:rPr>
              <a:t>(</a:t>
            </a:r>
            <a:r>
              <a:rPr lang="en-US" sz="1100" dirty="0" err="1" smtClean="0">
                <a:highlight>
                  <a:srgbClr val="FFFFFF"/>
                </a:highlight>
                <a:latin typeface="Courier New"/>
              </a:rPr>
              <a:t>ledPin</a:t>
            </a:r>
            <a:r>
              <a:rPr lang="en-US" sz="1100" b="1" dirty="0">
                <a:solidFill>
                  <a:srgbClr val="000080"/>
                </a:solidFill>
                <a:highlight>
                  <a:srgbClr val="FFFFFF"/>
                </a:highlight>
                <a:latin typeface="Courier New"/>
              </a:rPr>
              <a:t>,</a:t>
            </a:r>
            <a:r>
              <a:rPr lang="en-US" sz="1100" dirty="0">
                <a:highlight>
                  <a:srgbClr val="FFFFFF"/>
                </a:highlight>
                <a:latin typeface="Courier New"/>
              </a:rPr>
              <a:t> HIGH</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dirty="0">
                <a:highlight>
                  <a:srgbClr val="FFFFFF"/>
                </a:highlight>
                <a:latin typeface="Courier New"/>
              </a:rPr>
              <a:t>  </a:t>
            </a:r>
            <a:r>
              <a:rPr lang="en-US" sz="1100" dirty="0" smtClean="0">
                <a:highlight>
                  <a:srgbClr val="FFFFFF"/>
                </a:highlight>
                <a:latin typeface="Courier New"/>
              </a:rPr>
              <a:t>  </a:t>
            </a:r>
            <a:r>
              <a:rPr lang="en-US" sz="1100" b="1" dirty="0" smtClean="0">
                <a:solidFill>
                  <a:srgbClr val="0000FF"/>
                </a:solidFill>
                <a:highlight>
                  <a:srgbClr val="FFFFFF"/>
                </a:highlight>
                <a:latin typeface="Courier New"/>
              </a:rPr>
              <a:t>else</a:t>
            </a:r>
            <a:r>
              <a:rPr lang="en-US" sz="1100" dirty="0" smtClean="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digitalWrite</a:t>
            </a:r>
            <a:r>
              <a:rPr lang="en-US" sz="1100" b="1" dirty="0">
                <a:solidFill>
                  <a:srgbClr val="000080"/>
                </a:solidFill>
                <a:highlight>
                  <a:srgbClr val="FFFFFF"/>
                </a:highlight>
                <a:latin typeface="Courier New"/>
              </a:rPr>
              <a:t>(</a:t>
            </a:r>
            <a:r>
              <a:rPr lang="en-US" sz="1100" dirty="0" err="1">
                <a:highlight>
                  <a:srgbClr val="FFFFFF"/>
                </a:highlight>
                <a:latin typeface="Courier New"/>
              </a:rPr>
              <a:t>ledPin</a:t>
            </a:r>
            <a:r>
              <a:rPr lang="en-US" sz="1100" b="1" dirty="0">
                <a:solidFill>
                  <a:srgbClr val="000080"/>
                </a:solidFill>
                <a:highlight>
                  <a:srgbClr val="FFFFFF"/>
                </a:highlight>
                <a:latin typeface="Courier New"/>
              </a:rPr>
              <a:t>,</a:t>
            </a:r>
            <a:r>
              <a:rPr lang="en-US" sz="1100" dirty="0">
                <a:highlight>
                  <a:srgbClr val="FFFFFF"/>
                </a:highlight>
                <a:latin typeface="Courier New"/>
              </a:rPr>
              <a:t> LOW</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dirty="0">
                <a:highlight>
                  <a:srgbClr val="FFFFFF"/>
                </a:highlight>
                <a:latin typeface="Courier New"/>
              </a:rPr>
              <a:t>  </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400" dirty="0">
              <a:solidFill>
                <a:srgbClr val="000080"/>
              </a:solidFill>
              <a:highlight>
                <a:srgbClr val="FFFFFF"/>
              </a:highlight>
              <a:latin typeface="Times New Roman"/>
            </a:endParaRPr>
          </a:p>
        </p:txBody>
      </p:sp>
      <p:sp>
        <p:nvSpPr>
          <p:cNvPr id="9" name="Rectangle 2"/>
          <p:cNvSpPr>
            <a:spLocks/>
          </p:cNvSpPr>
          <p:nvPr/>
        </p:nvSpPr>
        <p:spPr bwMode="auto">
          <a:xfrm>
            <a:off x="4694932" y="3113534"/>
            <a:ext cx="2736304"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Lee el estado de la terminal 2..</a:t>
            </a:r>
            <a:endParaRPr lang="en-US" sz="1100" dirty="0">
              <a:solidFill>
                <a:srgbClr val="4D4D4D"/>
              </a:solidFill>
              <a:latin typeface="Lato Light" charset="0"/>
              <a:ea typeface="ＭＳ Ｐゴシック" charset="0"/>
              <a:cs typeface="Lato Light" charset="0"/>
              <a:sym typeface="Lato Light" charset="0"/>
            </a:endParaRPr>
          </a:p>
        </p:txBody>
      </p:sp>
      <p:pic>
        <p:nvPicPr>
          <p:cNvPr id="10" name="Bild 11" descr="0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07443" y="2661932"/>
            <a:ext cx="931862"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 53" descr="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3539331" y="3940638"/>
            <a:ext cx="833438"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a:spLocks/>
          </p:cNvSpPr>
          <p:nvPr/>
        </p:nvSpPr>
        <p:spPr bwMode="auto">
          <a:xfrm>
            <a:off x="4415259" y="3745896"/>
            <a:ext cx="2736304"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Escribe un estado ALTO en la terminal 13</a:t>
            </a:r>
            <a:endParaRPr lang="en-US" sz="1100" dirty="0">
              <a:solidFill>
                <a:srgbClr val="4D4D4D"/>
              </a:solidFill>
              <a:latin typeface="Lato Light" charset="0"/>
              <a:ea typeface="ＭＳ Ｐゴシック" charset="0"/>
              <a:cs typeface="Lato Light" charset="0"/>
              <a:sym typeface="Lato Light" charset="0"/>
            </a:endParaRPr>
          </a:p>
        </p:txBody>
      </p:sp>
      <p:pic>
        <p:nvPicPr>
          <p:cNvPr id="17" name="Bild 54" descr="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56050" y="3363838"/>
            <a:ext cx="6159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Bild 74" descr="3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057350">
            <a:off x="3413801" y="4342627"/>
            <a:ext cx="7874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p:cNvSpPr>
            <a:spLocks/>
          </p:cNvSpPr>
          <p:nvPr/>
        </p:nvSpPr>
        <p:spPr bwMode="auto">
          <a:xfrm>
            <a:off x="4324879" y="4181223"/>
            <a:ext cx="2736304"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Escribe un estado BAJO en la terminal 13</a:t>
            </a:r>
            <a:endParaRPr lang="en-US" sz="1100" dirty="0">
              <a:solidFill>
                <a:srgbClr val="4D4D4D"/>
              </a:solidFill>
              <a:latin typeface="Lato Light" charset="0"/>
              <a:ea typeface="ＭＳ Ｐゴシック" charset="0"/>
              <a:cs typeface="Lato Light" charset="0"/>
              <a:sym typeface="Lato Light" charset="0"/>
            </a:endParaRPr>
          </a:p>
        </p:txBody>
      </p:sp>
    </p:spTree>
    <p:extLst>
      <p:ext uri="{BB962C8B-B14F-4D97-AF65-F5344CB8AC3E}">
        <p14:creationId xmlns:p14="http://schemas.microsoft.com/office/powerpoint/2010/main" val="1621911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49" t="2549" r="13376" b="5705"/>
          <a:stretch/>
        </p:blipFill>
        <p:spPr>
          <a:xfrm rot="8100000">
            <a:off x="334358" y="4094748"/>
            <a:ext cx="747659" cy="747659"/>
          </a:xfrm>
          <a:prstGeom prst="rect">
            <a:avLst/>
          </a:prstGeom>
        </p:spPr>
      </p:pic>
    </p:spTree>
    <p:extLst>
      <p:ext uri="{BB962C8B-B14F-4D97-AF65-F5344CB8AC3E}">
        <p14:creationId xmlns:p14="http://schemas.microsoft.com/office/powerpoint/2010/main" val="1920152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Custom 25">
      <a:dk1>
        <a:srgbClr val="000000"/>
      </a:dk1>
      <a:lt1>
        <a:srgbClr val="FFFFFF"/>
      </a:lt1>
      <a:dk2>
        <a:srgbClr val="0096E1"/>
      </a:dk2>
      <a:lt2>
        <a:srgbClr val="737373"/>
      </a:lt2>
      <a:accent1>
        <a:srgbClr val="012495"/>
      </a:accent1>
      <a:accent2>
        <a:srgbClr val="00AFFF"/>
      </a:accent2>
      <a:accent3>
        <a:srgbClr val="43C1FF"/>
      </a:accent3>
      <a:accent4>
        <a:srgbClr val="3C3C3C"/>
      </a:accent4>
      <a:accent5>
        <a:srgbClr val="828282"/>
      </a:accent5>
      <a:accent6>
        <a:srgbClr val="C8C8C8"/>
      </a:accent6>
      <a:hlink>
        <a:srgbClr val="3445A1"/>
      </a:hlink>
      <a:folHlink>
        <a:srgbClr val="3FA7D7"/>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2873</TotalTime>
  <Pages>0</Pages>
  <Words>1346</Words>
  <Characters>0</Characters>
  <Application>Microsoft Office PowerPoint</Application>
  <PresentationFormat>On-screen Show (16:9)</PresentationFormat>
  <Lines>0</Lines>
  <Paragraphs>251</Paragraphs>
  <Slides>27</Slides>
  <Notes>0</Notes>
  <HiddenSlides>0</HiddenSlides>
  <MMClips>0</MMClips>
  <ScaleCrop>false</ScaleCrop>
  <HeadingPairs>
    <vt:vector size="4" baseType="variant">
      <vt:variant>
        <vt:lpstr>Theme</vt:lpstr>
      </vt:variant>
      <vt:variant>
        <vt:i4>14</vt:i4>
      </vt:variant>
      <vt:variant>
        <vt:lpstr>Slide Titles</vt:lpstr>
      </vt:variant>
      <vt:variant>
        <vt:i4>27</vt:i4>
      </vt:variant>
    </vt:vector>
  </HeadingPairs>
  <TitlesOfParts>
    <vt:vector size="41" baseType="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Mtro. Francisco Ibarra</cp:lastModifiedBy>
  <cp:revision>382</cp:revision>
  <dcterms:modified xsi:type="dcterms:W3CDTF">2014-11-27T20:09:28Z</dcterms:modified>
</cp:coreProperties>
</file>