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48"/>
  </p:notesMasterIdLst>
  <p:sldIdLst>
    <p:sldId id="256" r:id="rId15"/>
    <p:sldId id="355" r:id="rId16"/>
    <p:sldId id="360" r:id="rId17"/>
    <p:sldId id="362" r:id="rId18"/>
    <p:sldId id="366" r:id="rId19"/>
    <p:sldId id="274" r:id="rId20"/>
    <p:sldId id="401" r:id="rId21"/>
    <p:sldId id="368" r:id="rId22"/>
    <p:sldId id="358" r:id="rId23"/>
    <p:sldId id="369" r:id="rId24"/>
    <p:sldId id="379" r:id="rId25"/>
    <p:sldId id="376" r:id="rId26"/>
    <p:sldId id="381" r:id="rId27"/>
    <p:sldId id="382" r:id="rId28"/>
    <p:sldId id="367" r:id="rId29"/>
    <p:sldId id="380" r:id="rId30"/>
    <p:sldId id="384" r:id="rId31"/>
    <p:sldId id="385" r:id="rId32"/>
    <p:sldId id="386" r:id="rId33"/>
    <p:sldId id="387" r:id="rId34"/>
    <p:sldId id="403" r:id="rId35"/>
    <p:sldId id="393" r:id="rId36"/>
    <p:sldId id="394" r:id="rId37"/>
    <p:sldId id="395" r:id="rId38"/>
    <p:sldId id="396" r:id="rId39"/>
    <p:sldId id="392" r:id="rId40"/>
    <p:sldId id="375" r:id="rId41"/>
    <p:sldId id="389" r:id="rId42"/>
    <p:sldId id="390" r:id="rId43"/>
    <p:sldId id="391" r:id="rId44"/>
    <p:sldId id="402" r:id="rId45"/>
    <p:sldId id="397" r:id="rId46"/>
    <p:sldId id="354" r:id="rId47"/>
  </p:sldIdLst>
  <p:sldSz cx="9144000" cy="5143500" type="screen16x9"/>
  <p:notesSz cx="4662488" cy="8686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8572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0287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2001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3716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AD9"/>
    <a:srgbClr val="00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895" autoAdjust="0"/>
  </p:normalViewPr>
  <p:slideViewPr>
    <p:cSldViewPr>
      <p:cViewPr varScale="1">
        <p:scale>
          <a:sx n="95" d="100"/>
          <a:sy n="95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0411" cy="434340"/>
          </a:xfrm>
          <a:prstGeom prst="rect">
            <a:avLst/>
          </a:prstGeom>
        </p:spPr>
        <p:txBody>
          <a:bodyPr vert="horz" lIns="76279" tIns="38140" rIns="76279" bIns="3814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40998" y="0"/>
            <a:ext cx="2020411" cy="434340"/>
          </a:xfrm>
          <a:prstGeom prst="rect">
            <a:avLst/>
          </a:prstGeom>
        </p:spPr>
        <p:txBody>
          <a:bodyPr vert="horz" lIns="76279" tIns="38140" rIns="76279" bIns="38140" rtlCol="0"/>
          <a:lstStyle>
            <a:lvl1pPr algn="r">
              <a:defRPr sz="1000"/>
            </a:lvl1pPr>
          </a:lstStyle>
          <a:p>
            <a:fld id="{2585A59D-70F8-D247-82DD-BA5A6D366B3E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63563" y="650875"/>
            <a:ext cx="5789613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279" tIns="38140" rIns="76279" bIns="381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6249" y="4126230"/>
            <a:ext cx="3729990" cy="3909060"/>
          </a:xfrm>
          <a:prstGeom prst="rect">
            <a:avLst/>
          </a:prstGeom>
        </p:spPr>
        <p:txBody>
          <a:bodyPr vert="horz" lIns="76279" tIns="38140" rIns="76279" bIns="381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020411" cy="434340"/>
          </a:xfrm>
          <a:prstGeom prst="rect">
            <a:avLst/>
          </a:prstGeom>
        </p:spPr>
        <p:txBody>
          <a:bodyPr vert="horz" lIns="76279" tIns="38140" rIns="76279" bIns="3814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40998" y="8250952"/>
            <a:ext cx="2020411" cy="434340"/>
          </a:xfrm>
          <a:prstGeom prst="rect">
            <a:avLst/>
          </a:prstGeom>
        </p:spPr>
        <p:txBody>
          <a:bodyPr vert="horz" lIns="76279" tIns="38140" rIns="76279" bIns="38140" rtlCol="0" anchor="b"/>
          <a:lstStyle>
            <a:lvl1pPr algn="r">
              <a:defRPr sz="1000"/>
            </a:lvl1pPr>
          </a:lstStyle>
          <a:p>
            <a:fld id="{BFA35223-E47F-1946-8A6D-4B121950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07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523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494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288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  <a:prstGeom prst="rect">
            <a:avLst/>
          </a:prstGeom>
        </p:spPr>
        <p:txBody>
          <a:bodyPr vert="horz" lIns="34290" tIns="17145" rIns="34290" bIns="17145"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84878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799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253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836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09122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34977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90728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284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862013"/>
            <a:ext cx="1959769" cy="238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62013"/>
            <a:ext cx="5822156" cy="238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7931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88644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115050" cy="4388644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786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8614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5989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97126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5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8965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08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36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4400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65680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9004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682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614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872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833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80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07374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190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099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4201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6039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095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4870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60098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2851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9170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901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90876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1575" y="1462087"/>
            <a:ext cx="1726406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5131" y="1462087"/>
            <a:ext cx="1726406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4423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2716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246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490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54879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53383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28695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1100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092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8880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7108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31802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5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9150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076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54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2691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7297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76305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88955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0016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39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154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002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8058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3350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86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4798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984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251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74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43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162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4977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3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57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37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4512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8213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6531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19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3944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4135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8626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814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  <a:prstGeom prst="rect">
            <a:avLst/>
          </a:prstGeom>
        </p:spPr>
        <p:txBody>
          <a:bodyPr vert="horz" lIns="34290" tIns="17145" rIns="34290" bIns="17145"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0097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666750"/>
            <a:ext cx="3890963" cy="3805238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666750"/>
            <a:ext cx="3890963" cy="3805238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179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42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02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2647950"/>
            <a:ext cx="3890963" cy="595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2647950"/>
            <a:ext cx="3890963" cy="595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3584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62022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081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6650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524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66009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115050" cy="42660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0605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120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444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35937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608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627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643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2369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2669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74306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46318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890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58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581400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724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771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446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74724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24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580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202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7170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22219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90828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22154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287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58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581400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0272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010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880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347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06720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371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2655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726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470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41654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3304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27855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618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1475" y="804862"/>
            <a:ext cx="1176338" cy="3519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2" y="804862"/>
            <a:ext cx="3471863" cy="3519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2745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980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982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03696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40937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371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2922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562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741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59023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45021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58487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9277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1475" y="804862"/>
            <a:ext cx="1176338" cy="3519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2" y="804862"/>
            <a:ext cx="3471863" cy="3519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33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216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55564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69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6151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816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628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286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50835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39257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23558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7548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350"/>
            <a:ext cx="2057400" cy="44612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"/>
            <a:ext cx="6115050" cy="44612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122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62012"/>
            <a:ext cx="783907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647950"/>
            <a:ext cx="78390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85788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52475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9163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858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2" y="1462087"/>
            <a:ext cx="382905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462087"/>
            <a:ext cx="7839075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1575" y="1462087"/>
            <a:ext cx="3509963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2" y="1462087"/>
            <a:ext cx="382905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462087"/>
            <a:ext cx="7839075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00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6738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33425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00113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668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382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097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811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526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566863"/>
            <a:ext cx="7839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666750"/>
            <a:ext cx="7839075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005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6738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33425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00113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6680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3825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0970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8115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5260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86200"/>
            <a:ext cx="78390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86200"/>
            <a:ext cx="78390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04862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586037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04862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586037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3450" y="133350"/>
            <a:ext cx="72771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85788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52475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9163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858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ies.intel.com/thread/48546" TargetMode="External"/><Relationship Id="rId2" Type="http://schemas.openxmlformats.org/officeDocument/2006/relationships/hyperlink" Target="https://github.com/mikalhart/galileo-Servo/releas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boom.com/technology/tj-animatronic-puppe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www.uberreview.com/2012/11/animatronic-lamp-is-the-cutest-robot-you-will-see-all-day.ht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makezineblog.files.wordpress.com/2014/04/1h1a7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71" y="77155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979712" y="3782516"/>
            <a:ext cx="5184576" cy="805458"/>
            <a:chOff x="0" y="0"/>
            <a:chExt cx="6528" cy="1352"/>
          </a:xfrm>
        </p:grpSpPr>
        <p:sp>
          <p:nvSpPr>
            <p:cNvPr id="15363" name="Rectangle 3"/>
            <p:cNvSpPr>
              <a:spLocks/>
            </p:cNvSpPr>
            <p:nvPr/>
          </p:nvSpPr>
          <p:spPr bwMode="auto">
            <a:xfrm>
              <a:off x="106" y="0"/>
              <a:ext cx="631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s-MX" sz="2800" dirty="0">
                  <a:solidFill>
                    <a:schemeClr val="tx1"/>
                  </a:solidFill>
                  <a:latin typeface="Bebas Neue" charset="0"/>
                  <a:ea typeface="ＭＳ Ｐゴシック" charset="0"/>
                  <a:cs typeface="Bebas Neue" charset="0"/>
                  <a:sym typeface="Bebas Neue" charset="0"/>
                </a:rPr>
                <a:t>Intel Galileo: </a:t>
              </a:r>
              <a:r>
                <a:rPr lang="es-MX" sz="2800" dirty="0">
                  <a:solidFill>
                    <a:schemeClr val="accent2"/>
                  </a:solidFill>
                  <a:latin typeface="Bebas Neue" charset="0"/>
                  <a:ea typeface="ＭＳ Ｐゴシック" charset="0"/>
                  <a:cs typeface="Bebas Neue" charset="0"/>
                  <a:sym typeface="Bebas Neue" charset="0"/>
                </a:rPr>
                <a:t>Medios de Salida</a:t>
              </a:r>
            </a:p>
          </p:txBody>
        </p:sp>
        <p:sp>
          <p:nvSpPr>
            <p:cNvPr id="15364" name="Rectangle 4"/>
            <p:cNvSpPr>
              <a:spLocks/>
            </p:cNvSpPr>
            <p:nvPr/>
          </p:nvSpPr>
          <p:spPr bwMode="auto">
            <a:xfrm>
              <a:off x="0" y="680"/>
              <a:ext cx="652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endParaRPr lang="es-MX" sz="1200" dirty="0"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646760" y="3559274"/>
            <a:ext cx="3868936" cy="0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bg2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5714354" y="123478"/>
            <a:ext cx="22907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3600" dirty="0" err="1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Arduino</a:t>
            </a:r>
            <a:endParaRPr lang="es-MX" sz="3600" dirty="0" smtClean="0">
              <a:solidFill>
                <a:schemeClr val="accent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  <a:p>
            <a:pPr algn="l">
              <a:lnSpc>
                <a:spcPct val="70000"/>
              </a:lnSpc>
            </a:pPr>
            <a:r>
              <a:rPr lang="es-MX" sz="36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Language</a:t>
            </a:r>
            <a:endParaRPr lang="es-MX" sz="3600" dirty="0" smtClean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  <a:p>
            <a:pPr algn="l">
              <a:lnSpc>
                <a:spcPct val="70000"/>
              </a:lnSpc>
            </a:pPr>
            <a:r>
              <a:rPr lang="en-US" sz="36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Reference</a:t>
            </a:r>
            <a:endParaRPr lang="es-MX" sz="36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3995936" y="1495078"/>
            <a:ext cx="4248472" cy="28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Galileo hereda de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un 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amplio compendio de documentación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, en especial el 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Compendio de Referencia del Lenguaje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, el cual presenta una guía de todas las características de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como lenguaje de programación.</a:t>
            </a:r>
          </a:p>
          <a:p>
            <a:pPr algn="just"/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just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En este, se listan 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todas la características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comunes para todos los miembros de la familia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 Por ejemplo, todas las funciones que se utilizaron en el ejemplo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blink.ino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 se encuentran listadas. </a:t>
            </a:r>
          </a:p>
          <a:p>
            <a:pPr algn="just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just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gran mayoría de las entradas en la referencia del lenguaje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cuenta con un ejemplo de su uso.</a:t>
            </a:r>
          </a:p>
          <a:p>
            <a:pPr algn="just"/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http://arduino.cc/en/Reference/HomePage</a:t>
            </a: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3887936" y="1140271"/>
            <a:ext cx="16478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0849" cy="5143500"/>
          </a:xfrm>
          <a:prstGeom prst="rect">
            <a:avLst/>
          </a:prstGeom>
        </p:spPr>
      </p:pic>
      <p:sp>
        <p:nvSpPr>
          <p:cNvPr id="6" name="Rectangle 15"/>
          <p:cNvSpPr>
            <a:spLocks/>
          </p:cNvSpPr>
          <p:nvPr/>
        </p:nvSpPr>
        <p:spPr bwMode="auto">
          <a:xfrm>
            <a:off x="4390653" y="4263432"/>
            <a:ext cx="4429819" cy="8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Todo el contenido de la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Language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Reference forma parte de la biblioteca estándar de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, por lo que no requiere la importación de ningún código a nuestro sketch para utilizarla.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07904" y="4227934"/>
            <a:ext cx="504056" cy="461665"/>
            <a:chOff x="1187624" y="3676259"/>
            <a:chExt cx="792088" cy="735647"/>
          </a:xfrm>
        </p:grpSpPr>
        <p:sp>
          <p:nvSpPr>
            <p:cNvPr id="8" name="Rounded Rectangular Callout 7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5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043608" y="4803998"/>
            <a:ext cx="7776864" cy="0"/>
          </a:xfrm>
          <a:prstGeom prst="line">
            <a:avLst/>
          </a:prstGeom>
          <a:noFill/>
          <a:ln w="12700" cap="flat">
            <a:solidFill>
              <a:srgbClr val="1A9AD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549" r="13376" b="5705"/>
          <a:stretch/>
        </p:blipFill>
        <p:spPr>
          <a:xfrm rot="8100000">
            <a:off x="334358" y="4094748"/>
            <a:ext cx="747659" cy="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/>
          </p:cNvSpPr>
          <p:nvPr/>
        </p:nvSpPr>
        <p:spPr bwMode="auto">
          <a:xfrm>
            <a:off x="4403278" y="1331019"/>
            <a:ext cx="4137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38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Salidas </a:t>
            </a:r>
          </a:p>
          <a:p>
            <a:pPr algn="l">
              <a:lnSpc>
                <a:spcPct val="70000"/>
              </a:lnSpc>
            </a:pPr>
            <a:r>
              <a:rPr lang="es-MX" sz="38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Análogas</a:t>
            </a:r>
            <a:endParaRPr lang="es-MX" sz="3800" dirty="0">
              <a:solidFill>
                <a:schemeClr val="bg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604615" y="3123406"/>
            <a:ext cx="21671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Galileo puede generar salidas análogas tan pronto como sale de su caja, y no requiere hardware extra.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Las salidas análogas son generadas por medio de señales 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PWM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</a:t>
            </a:r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>
            <a:off x="4678685" y="3327328"/>
            <a:ext cx="4429819" cy="8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No todos las terminales de Galileo son capaces de generar una salida análoga, solo aquellos que están marcados con una tilde (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~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) junta a su identificador de terminal, son capaces de generar este tipo de señal.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 flipV="1">
            <a:off x="0" y="2847180"/>
            <a:ext cx="8540478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2" descr="http://www.scriptbrasil.com.br/_upload/content/2013/10/31/intel-galileo-processador-baixo-consumo-ener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5802" cy="28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95936" y="3354934"/>
            <a:ext cx="504056" cy="461665"/>
            <a:chOff x="1187624" y="3676259"/>
            <a:chExt cx="792088" cy="735647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/>
          </p:cNvSpPr>
          <p:nvPr/>
        </p:nvSpPr>
        <p:spPr bwMode="auto">
          <a:xfrm>
            <a:off x="5870450" y="195486"/>
            <a:ext cx="2977034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70000"/>
              </a:lnSpc>
            </a:pPr>
            <a:r>
              <a:rPr lang="es-MX" sz="38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analogWrite</a:t>
            </a:r>
            <a:r>
              <a:rPr lang="es-MX" sz="38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()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4716016" y="1678310"/>
            <a:ext cx="4114800" cy="3333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>
            <a:off x="604615" y="195486"/>
            <a:ext cx="21671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analogWrire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just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llamada a esta rutina indica a una terminal de salida que debe de generar una señal PWM de manera continua con el ciclo de trabajo indicado</a:t>
            </a:r>
          </a:p>
          <a:p>
            <a:pPr algn="just">
              <a:lnSpc>
                <a:spcPct val="110000"/>
              </a:lnSpc>
            </a:pP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just">
              <a:lnSpc>
                <a:spcPct val="110000"/>
              </a:lnSpc>
            </a:pP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señal PWM genera con esta rutina se mantiene de </a:t>
            </a:r>
            <a:r>
              <a:rPr lang="es-MX" sz="1100" b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manera continua 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en la terminal de salida hasta que se escribe un nuevo </a:t>
            </a:r>
            <a:r>
              <a:rPr lang="es-MX" sz="1100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analogWrite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 a la misma terminal,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o se 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ejecuta un </a:t>
            </a:r>
            <a:r>
              <a:rPr lang="es-MX" sz="1100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digitalWrite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 o </a:t>
            </a:r>
            <a:r>
              <a:rPr lang="es-MX" sz="1100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digitalRead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().</a:t>
            </a:r>
          </a:p>
          <a:p>
            <a:pPr algn="just">
              <a:lnSpc>
                <a:spcPct val="110000"/>
              </a:lnSpc>
            </a:pP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Sintaxis</a:t>
            </a:r>
            <a:r>
              <a:rPr lang="es-MX" sz="1100" b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:</a:t>
            </a:r>
            <a:endParaRPr lang="es-MX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lvl="2" algn="l">
              <a:lnSpc>
                <a:spcPct val="110000"/>
              </a:lnSpc>
            </a:pP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analogWrite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(pin, CICLO)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CICLO: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0 a 255.</a:t>
            </a:r>
          </a:p>
        </p:txBody>
      </p:sp>
      <p:sp>
        <p:nvSpPr>
          <p:cNvPr id="7" name="Rectangle 15"/>
          <p:cNvSpPr>
            <a:spLocks/>
          </p:cNvSpPr>
          <p:nvPr/>
        </p:nvSpPr>
        <p:spPr bwMode="auto">
          <a:xfrm>
            <a:off x="4644008" y="4047408"/>
            <a:ext cx="4429819" cy="8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PWM puede utilizarse para para el control de servo motores, motores de corriente directa o para regular la intensidad con la que brilla un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led</a:t>
            </a: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61259" y="4011910"/>
            <a:ext cx="504056" cy="461665"/>
            <a:chOff x="1187624" y="3676259"/>
            <a:chExt cx="792088" cy="735647"/>
          </a:xfrm>
        </p:grpSpPr>
        <p:sp>
          <p:nvSpPr>
            <p:cNvPr id="9" name="Rounded Rectangular Callout 8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  <p:pic>
        <p:nvPicPr>
          <p:cNvPr id="1026" name="Picture 2" descr="http://4.bp.blogspot.com/_jl42kaCgJ5k/TRYp6SQilGI/AAAAAAAAAdM/Jg1Wvd0CIWQ/s1600/PW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27" y="1923678"/>
            <a:ext cx="2145109" cy="18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6241677" y="267494"/>
            <a:ext cx="22907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40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Código</a:t>
            </a:r>
          </a:p>
          <a:p>
            <a:pPr algn="l">
              <a:lnSpc>
                <a:spcPct val="7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fade.ino</a:t>
            </a:r>
            <a:endParaRPr lang="en-US" sz="40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4000916" y="1916702"/>
            <a:ext cx="3030426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Terminal 9 toma el rol de salida.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4484618" y="1284287"/>
            <a:ext cx="16478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576" y="1689938"/>
            <a:ext cx="4011034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led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9; </a:t>
            </a:r>
            <a:endParaRPr lang="en-US" sz="1100" dirty="0" smtClean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n-US" sz="1100" dirty="0" err="1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n-US" sz="1100" dirty="0" smtClean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brightness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0; </a:t>
            </a:r>
            <a:endParaRPr lang="en-US" sz="1100" dirty="0" smtClean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n-US" sz="1100" dirty="0" err="1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n-US" sz="1100" dirty="0" smtClean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fadeAmount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5;    </a:t>
            </a:r>
            <a:endParaRPr lang="en-US" sz="110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 err="1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void</a:t>
            </a:r>
            <a:r>
              <a:rPr lang="es-MX" sz="1100" dirty="0" smtClean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setup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MX" sz="11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pinMode</a:t>
            </a:r>
            <a:r>
              <a:rPr lang="es-MX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 err="1" smtClean="0">
                <a:highlight>
                  <a:srgbClr val="FFFFFF"/>
                </a:highlight>
                <a:latin typeface="Courier New" panose="02070309020205020404" pitchFamily="49" charset="0"/>
              </a:rPr>
              <a:t>led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OUTPUT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s-MX" sz="1100" dirty="0" smtClean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r>
              <a:rPr lang="es-MX" sz="1100" dirty="0" smtClean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 err="1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void</a:t>
            </a:r>
            <a:r>
              <a:rPr lang="es-MX" sz="1100" dirty="0" smtClean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loop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lvl="1" algn="l"/>
            <a:r>
              <a:rPr lang="es-MX" sz="11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analogWrite</a:t>
            </a:r>
            <a:r>
              <a:rPr lang="es-MX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 err="1" smtClean="0">
                <a:highlight>
                  <a:srgbClr val="FFFFFF"/>
                </a:highlight>
                <a:latin typeface="Courier New" panose="02070309020205020404" pitchFamily="49" charset="0"/>
              </a:rPr>
              <a:t>led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brightness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; </a:t>
            </a:r>
            <a:endParaRPr lang="es-MX" sz="1100" dirty="0" smtClean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lvl="1" algn="l"/>
            <a:r>
              <a:rPr lang="es-MX" sz="1100" dirty="0" err="1" smtClean="0">
                <a:highlight>
                  <a:srgbClr val="FFFFFF"/>
                </a:highlight>
                <a:latin typeface="Courier New" panose="02070309020205020404" pitchFamily="49" charset="0"/>
              </a:rPr>
              <a:t>brightness</a:t>
            </a:r>
            <a:r>
              <a:rPr lang="es-MX" sz="1100" dirty="0" smtClean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brightness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fadeAmount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</a:p>
          <a:p>
            <a:pPr algn="l"/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lvl="1" algn="l"/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en-US" sz="1100" dirty="0" smtClean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brightness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||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brightness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255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lvl="3" algn="l"/>
            <a:r>
              <a:rPr lang="es-MX" sz="1100" dirty="0" err="1" smtClean="0">
                <a:highlight>
                  <a:srgbClr val="FFFFFF"/>
                </a:highlight>
                <a:latin typeface="Courier New" panose="02070309020205020404" pitchFamily="49" charset="0"/>
              </a:rPr>
              <a:t>fadeAmount</a:t>
            </a:r>
            <a:r>
              <a:rPr lang="es-MX" sz="1100" dirty="0" smtClean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s-MX" sz="1100" dirty="0" err="1" smtClean="0">
                <a:highlight>
                  <a:srgbClr val="FFFFFF"/>
                </a:highlight>
                <a:latin typeface="Courier New" panose="02070309020205020404" pitchFamily="49" charset="0"/>
              </a:rPr>
              <a:t>fadeAmount</a:t>
            </a:r>
            <a:r>
              <a:rPr lang="es-MX" sz="1100" dirty="0" smtClean="0">
                <a:highlight>
                  <a:srgbClr val="FFFFFF"/>
                </a:highlight>
                <a:latin typeface="Courier New" panose="02070309020205020404" pitchFamily="49" charset="0"/>
              </a:rPr>
              <a:t>;      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n-US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endParaRPr lang="en-US" sz="110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delay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30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;                            </a:t>
            </a:r>
          </a:p>
          <a:p>
            <a:pPr algn="l"/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s-MX" sz="1100" dirty="0"/>
          </a:p>
        </p:txBody>
      </p:sp>
      <p:pic>
        <p:nvPicPr>
          <p:cNvPr id="8" name="Bild 1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563">
            <a:off x="3077466" y="1895246"/>
            <a:ext cx="5572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4633258" y="3038038"/>
            <a:ext cx="3918927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Escribir la cantidad de “brillo” que queremos obtener del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led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 En este casa el 100% de ciclo de trabajo esta representado por 255.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10" name="Bild 11" descr="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0052" y="3259419"/>
            <a:ext cx="9318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53" descr="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202" flipH="1">
            <a:off x="3530093" y="4233048"/>
            <a:ext cx="83343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4445080" y="4239969"/>
            <a:ext cx="3240360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Una vez que se alcanza alguno de los valores máximos, se invierte de signo para alcanzar el valor opuesto de “brillo”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/>
          </p:cNvSpPr>
          <p:nvPr/>
        </p:nvSpPr>
        <p:spPr bwMode="auto">
          <a:xfrm>
            <a:off x="1187624" y="339502"/>
            <a:ext cx="684076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n-US" sz="56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Lenguaje</a:t>
            </a:r>
            <a:r>
              <a:rPr lang="en-US" sz="56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 C</a:t>
            </a:r>
          </a:p>
          <a:p>
            <a:pPr algn="r">
              <a:lnSpc>
                <a:spcPct val="70000"/>
              </a:lnSpc>
            </a:pPr>
            <a:r>
              <a:rPr lang="en-US" sz="5600" dirty="0" err="1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v</a:t>
            </a:r>
            <a:r>
              <a:rPr lang="en-US" sz="5600" dirty="0" err="1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</a:t>
            </a:r>
            <a:r>
              <a:rPr lang="en-US" sz="56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    </a:t>
            </a:r>
            <a:r>
              <a:rPr lang="en-US" sz="5600" dirty="0" err="1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Arduino</a:t>
            </a:r>
            <a:endParaRPr lang="en-US" sz="5600" dirty="0">
              <a:solidFill>
                <a:schemeClr val="accent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459453" y="2395600"/>
            <a:ext cx="2907111" cy="196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caminata de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leds</a:t>
            </a:r>
            <a:endParaRPr lang="es-MX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El equivalente para Galileo del famoso “Hola Mundo” seria hacer una caminata de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leds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</a:t>
            </a:r>
          </a:p>
          <a:p>
            <a:pPr algn="l"/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 embargo utilizando la infraestructura de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esta simple tarea puede resultar desafiante en un principio.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79903" name="Rectangle 31"/>
          <p:cNvSpPr>
            <a:spLocks/>
          </p:cNvSpPr>
          <p:nvPr/>
        </p:nvSpPr>
        <p:spPr bwMode="auto">
          <a:xfrm>
            <a:off x="3259063" y="1613446"/>
            <a:ext cx="21050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"/>
          <p:cNvSpPr>
            <a:spLocks/>
          </p:cNvSpPr>
          <p:nvPr/>
        </p:nvSpPr>
        <p:spPr bwMode="auto">
          <a:xfrm>
            <a:off x="4211960" y="1995686"/>
            <a:ext cx="2907111" cy="196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Lenguaje C</a:t>
            </a: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char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leds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0x01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while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){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portb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leds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delay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1000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leds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leds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&lt;&lt;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leds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leds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0x01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</a:p>
        </p:txBody>
      </p:sp>
      <p:pic>
        <p:nvPicPr>
          <p:cNvPr id="22" name="Bild 1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9176" flipH="1">
            <a:off x="3449141" y="2105554"/>
            <a:ext cx="5572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/>
          </p:cNvSpPr>
          <p:nvPr/>
        </p:nvSpPr>
        <p:spPr bwMode="auto">
          <a:xfrm>
            <a:off x="4257177" y="4587974"/>
            <a:ext cx="290711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y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… ?</a:t>
            </a: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2050" name="Picture 2" descr="http://www.cylonempire.com/images/cen/Large/CylonCenturion-Helm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37359" y="3479446"/>
            <a:ext cx="1471914" cy="166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043608" y="4803998"/>
            <a:ext cx="7776864" cy="0"/>
          </a:xfrm>
          <a:prstGeom prst="line">
            <a:avLst/>
          </a:prstGeom>
          <a:noFill/>
          <a:ln w="12700" cap="flat">
            <a:solidFill>
              <a:srgbClr val="1A9AD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549" r="13376" b="5705"/>
          <a:stretch/>
        </p:blipFill>
        <p:spPr>
          <a:xfrm rot="8100000">
            <a:off x="334358" y="4094748"/>
            <a:ext cx="747659" cy="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/>
          </p:cNvSpPr>
          <p:nvPr/>
        </p:nvSpPr>
        <p:spPr bwMode="auto">
          <a:xfrm>
            <a:off x="4467248" y="1331019"/>
            <a:ext cx="4137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38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Salida </a:t>
            </a:r>
          </a:p>
          <a:p>
            <a:pPr algn="l">
              <a:lnSpc>
                <a:spcPct val="70000"/>
              </a:lnSpc>
            </a:pPr>
            <a:r>
              <a:rPr lang="es-MX" sz="38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Comunicación Serial</a:t>
            </a:r>
            <a:endParaRPr lang="es-MX" sz="3800" dirty="0">
              <a:solidFill>
                <a:schemeClr val="bg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604615" y="3123406"/>
            <a:ext cx="2095177" cy="174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conexión USB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utilizada por Galileo para la carga de Sketch puede ser utilizada de igual forma para 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intercambiar información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con el computadora.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Esta salida permite mostrar información en un formato amigable con los seres humanos!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>
            <a:off x="4678685" y="3094832"/>
            <a:ext cx="4429819" cy="8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comunicación serial de Galileo es una herramienta invaluable para la depuración de aplicaciones, es tan sencillo su uso que basta 1 línea de código para habilitar este periférico.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 flipV="1">
            <a:off x="0" y="2847180"/>
            <a:ext cx="8540478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018211" y="3117676"/>
            <a:ext cx="504056" cy="461665"/>
            <a:chOff x="1187624" y="3676259"/>
            <a:chExt cx="792088" cy="735647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  <p:pic>
        <p:nvPicPr>
          <p:cNvPr id="3074" name="Picture 2" descr="http://sun-store.ru/data/big/intel-galileo-board-i-img_4orig-13922059675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96" y="-33140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/>
          </p:cNvSpPr>
          <p:nvPr/>
        </p:nvSpPr>
        <p:spPr bwMode="auto">
          <a:xfrm>
            <a:off x="5796136" y="195486"/>
            <a:ext cx="305134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70000"/>
              </a:lnSpc>
            </a:pPr>
            <a:r>
              <a:rPr lang="es-MX" sz="38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Serial.begin</a:t>
            </a:r>
            <a:r>
              <a:rPr lang="es-MX" sz="38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()</a:t>
            </a:r>
          </a:p>
          <a:p>
            <a:pPr algn="r">
              <a:lnSpc>
                <a:spcPct val="70000"/>
              </a:lnSpc>
            </a:pPr>
            <a:r>
              <a:rPr lang="es-MX" sz="3800" dirty="0" err="1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Serial.print</a:t>
            </a:r>
            <a:r>
              <a:rPr lang="es-MX" sz="38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()</a:t>
            </a:r>
          </a:p>
          <a:p>
            <a:pPr algn="r">
              <a:lnSpc>
                <a:spcPct val="70000"/>
              </a:lnSpc>
            </a:pPr>
            <a:r>
              <a:rPr lang="es-MX" sz="3800" dirty="0" err="1" smtClean="0">
                <a:solidFill>
                  <a:schemeClr val="bg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Serial.println</a:t>
            </a:r>
            <a:r>
              <a:rPr lang="es-MX" sz="3800" dirty="0" smtClean="0">
                <a:solidFill>
                  <a:schemeClr val="bg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()</a:t>
            </a:r>
            <a:endParaRPr lang="es-MX" sz="3800" dirty="0">
              <a:solidFill>
                <a:schemeClr val="bg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3407463" y="2115294"/>
            <a:ext cx="2167185" cy="26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Serial.print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Esta rutina da inicio a la transmisión de caracteres a través del puerto serial.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Sintaxis: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lvl="2" algn="l">
              <a:lnSpc>
                <a:spcPct val="110000"/>
              </a:lnSpc>
            </a:pP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Serial.print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(VALOR)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VALOR: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cualquier tipo de dato, desde cadenas hasta caracteres.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4716016" y="1678310"/>
            <a:ext cx="4114800" cy="3333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>
            <a:off x="467544" y="2115294"/>
            <a:ext cx="2167185" cy="27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Serial.begin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Rutina para abrir el puerto serial de Galileo. Junto a la apertura del puerto se debe de definir la velocidad de transmisión de datos.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Sintaxis</a:t>
            </a:r>
            <a:r>
              <a:rPr lang="es-MX" sz="1100" b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:</a:t>
            </a:r>
            <a:endParaRPr lang="es-MX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lvl="2" algn="l">
              <a:lnSpc>
                <a:spcPct val="110000"/>
              </a:lnSpc>
            </a:pP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Serial.begin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(SPEED)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SPEED: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Velocidad en bits por segundo.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6347382" y="2115294"/>
            <a:ext cx="21671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Serial.println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Exhibe el mismo comportamiento que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Serial.print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(), pero a diferencia de este,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Serial.println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 agregar una salto de línea después de la cadena transmitida.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7" name="Rectangle 15"/>
          <p:cNvSpPr>
            <a:spLocks/>
          </p:cNvSpPr>
          <p:nvPr/>
        </p:nvSpPr>
        <p:spPr bwMode="auto">
          <a:xfrm>
            <a:off x="755576" y="86968"/>
            <a:ext cx="3096343" cy="13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Los datos transmitidos por el puerto serial pueden ser sometidos a un formato de transmisión. Mas información en  </a:t>
            </a:r>
            <a:r>
              <a:rPr lang="es-MX" sz="1100" b="1" i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  <a:r>
              <a:rPr lang="es-MX" sz="1100" b="1" i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Language</a:t>
            </a:r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Reference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</a:t>
            </a:r>
          </a:p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endParaRPr lang="es-MX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r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n-US" sz="1050" i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Serial.print</a:t>
            </a:r>
            <a:r>
              <a:rPr lang="en-US" sz="1050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(32, HEX);</a:t>
            </a:r>
            <a:endParaRPr lang="es-MX" sz="1050" i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504" y="109812"/>
            <a:ext cx="504056" cy="461665"/>
            <a:chOff x="1187624" y="3676259"/>
            <a:chExt cx="792088" cy="735647"/>
          </a:xfrm>
        </p:grpSpPr>
        <p:sp>
          <p:nvSpPr>
            <p:cNvPr id="9" name="Rounded Rectangular Callout 8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  <p:sp>
        <p:nvSpPr>
          <p:cNvPr id="13" name="Line 15"/>
          <p:cNvSpPr>
            <a:spLocks noChangeShapeType="1"/>
          </p:cNvSpPr>
          <p:nvPr/>
        </p:nvSpPr>
        <p:spPr bwMode="auto">
          <a:xfrm rot="10800000" flipH="1">
            <a:off x="2987824" y="2787774"/>
            <a:ext cx="0" cy="1691878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rot="10800000" flipH="1">
            <a:off x="5956899" y="2787774"/>
            <a:ext cx="0" cy="1691878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5148065" y="267494"/>
            <a:ext cx="3384376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40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Código</a:t>
            </a:r>
          </a:p>
          <a:p>
            <a:pPr algn="l">
              <a:lnSpc>
                <a:spcPct val="7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blinkSerial.ino</a:t>
            </a:r>
            <a:endParaRPr lang="en-US" sz="40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3341892" y="1932290"/>
            <a:ext cx="4758500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Inicializa el puerto serial con una velocidad de transmisión de 9600 bits por segundo. 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3419872" y="1284287"/>
            <a:ext cx="16478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5019" y="2075437"/>
            <a:ext cx="2186817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dirty="0" err="1">
                <a:highlight>
                  <a:srgbClr val="FFFFFF"/>
                </a:highlight>
              </a:rPr>
              <a:t>led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s-MX" sz="1100" dirty="0">
                <a:highlight>
                  <a:srgbClr val="FFFFFF"/>
                </a:highlight>
              </a:rPr>
              <a:t> 13;</a:t>
            </a:r>
          </a:p>
          <a:p>
            <a:pPr algn="l"/>
            <a:endParaRPr lang="es-MX" sz="1100" dirty="0">
              <a:highlight>
                <a:srgbClr val="FFFFFF"/>
              </a:highlight>
            </a:endParaRPr>
          </a:p>
          <a:p>
            <a:pPr algn="l"/>
            <a:r>
              <a:rPr lang="es-MX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setup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</a:rPr>
              <a:t>{</a:t>
            </a:r>
            <a:r>
              <a:rPr lang="es-MX" sz="1100" dirty="0">
                <a:highlight>
                  <a:srgbClr val="FFFFFF"/>
                </a:highlight>
              </a:rPr>
              <a:t>                </a:t>
            </a: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pinMode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 err="1">
                <a:highlight>
                  <a:srgbClr val="FFFFFF"/>
                </a:highlight>
              </a:rPr>
              <a:t>led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b="1" dirty="0">
                <a:solidFill>
                  <a:srgbClr val="FF8000"/>
                </a:solidFill>
                <a:highlight>
                  <a:srgbClr val="FFFFFF"/>
                </a:highlight>
              </a:rPr>
              <a:t>OUTPUT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>
                <a:highlight>
                  <a:srgbClr val="FFFFFF"/>
                </a:highlight>
              </a:rPr>
              <a:t>;     </a:t>
            </a: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dirty="0" err="1">
                <a:highlight>
                  <a:srgbClr val="FFFFFF"/>
                </a:highlight>
              </a:rPr>
              <a:t>Serial.begin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</a:rPr>
              <a:t>9600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>
                <a:highlight>
                  <a:srgbClr val="FFFFFF"/>
                </a:highlight>
              </a:rPr>
              <a:t>;</a:t>
            </a:r>
          </a:p>
          <a:p>
            <a:pPr algn="l"/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</a:rPr>
              <a:t>}</a:t>
            </a:r>
            <a:endParaRPr lang="es-MX" sz="1100" dirty="0">
              <a:highlight>
                <a:srgbClr val="FFFFFF"/>
              </a:highlight>
            </a:endParaRPr>
          </a:p>
          <a:p>
            <a:pPr algn="l"/>
            <a:endParaRPr lang="es-MX" sz="1100" dirty="0">
              <a:highlight>
                <a:srgbClr val="FFFFFF"/>
              </a:highlight>
            </a:endParaRPr>
          </a:p>
          <a:p>
            <a:pPr algn="l"/>
            <a:r>
              <a:rPr lang="es-MX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loop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</a:rPr>
              <a:t>{</a:t>
            </a:r>
            <a:endParaRPr lang="es-MX" sz="1100" dirty="0">
              <a:highlight>
                <a:srgbClr val="FFFFFF"/>
              </a:highlight>
            </a:endParaRP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dirty="0" err="1" smtClean="0">
                <a:highlight>
                  <a:srgbClr val="FFFFFF"/>
                </a:highlight>
              </a:rPr>
              <a:t>Serial.print</a:t>
            </a:r>
            <a:r>
              <a:rPr lang="es-MX" sz="1100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("</a:t>
            </a:r>
            <a:r>
              <a:rPr lang="es-MX" sz="1100" dirty="0" smtClean="0">
                <a:highlight>
                  <a:srgbClr val="FFFFFF"/>
                </a:highlight>
              </a:rPr>
              <a:t>ALTO\n</a:t>
            </a:r>
            <a:r>
              <a:rPr lang="es-MX" sz="1100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")</a:t>
            </a:r>
            <a:r>
              <a:rPr lang="es-MX" sz="1100" dirty="0" smtClean="0">
                <a:highlight>
                  <a:srgbClr val="FFFFFF"/>
                </a:highlight>
              </a:rPr>
              <a:t>;</a:t>
            </a:r>
            <a:endParaRPr lang="es-MX" sz="1100" dirty="0">
              <a:highlight>
                <a:srgbClr val="FFFFFF"/>
              </a:highlight>
            </a:endParaRP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digitalWrite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 err="1">
                <a:highlight>
                  <a:srgbClr val="FFFFFF"/>
                </a:highlight>
              </a:rPr>
              <a:t>led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b="1" dirty="0">
                <a:solidFill>
                  <a:srgbClr val="FF8000"/>
                </a:solidFill>
                <a:highlight>
                  <a:srgbClr val="FFFFFF"/>
                </a:highlight>
              </a:rPr>
              <a:t>HIGH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>
                <a:highlight>
                  <a:srgbClr val="FFFFFF"/>
                </a:highlight>
              </a:rPr>
              <a:t>;   </a:t>
            </a: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delay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</a:rPr>
              <a:t>1000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>
                <a:highlight>
                  <a:srgbClr val="FFFFFF"/>
                </a:highlight>
              </a:rPr>
              <a:t>;               </a:t>
            </a: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dirty="0" err="1">
                <a:highlight>
                  <a:srgbClr val="FFFFFF"/>
                </a:highlight>
              </a:rPr>
              <a:t>Serial.println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("</a:t>
            </a:r>
            <a:r>
              <a:rPr lang="es-MX" sz="1100" dirty="0">
                <a:highlight>
                  <a:srgbClr val="FFFFFF"/>
                </a:highlight>
              </a:rPr>
              <a:t>BAJO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")</a:t>
            </a:r>
            <a:r>
              <a:rPr lang="es-MX" sz="1100" dirty="0">
                <a:highlight>
                  <a:srgbClr val="FFFFFF"/>
                </a:highlight>
              </a:rPr>
              <a:t>;</a:t>
            </a: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digitalWrite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 err="1">
                <a:highlight>
                  <a:srgbClr val="FFFFFF"/>
                </a:highlight>
              </a:rPr>
              <a:t>led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b="1" dirty="0">
                <a:solidFill>
                  <a:srgbClr val="FF8000"/>
                </a:solidFill>
                <a:highlight>
                  <a:srgbClr val="FFFFFF"/>
                </a:highlight>
              </a:rPr>
              <a:t>LOW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>
                <a:highlight>
                  <a:srgbClr val="FFFFFF"/>
                </a:highlight>
              </a:rPr>
              <a:t>;    </a:t>
            </a: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delay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</a:rPr>
              <a:t>1000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>
                <a:highlight>
                  <a:srgbClr val="FFFFFF"/>
                </a:highlight>
              </a:rPr>
              <a:t>;               </a:t>
            </a:r>
          </a:p>
          <a:p>
            <a:pPr algn="l"/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</a:rPr>
              <a:t>}</a:t>
            </a:r>
            <a:endParaRPr lang="es-MX" sz="1100" dirty="0">
              <a:highlight>
                <a:srgbClr val="FFFFFF"/>
              </a:highlight>
            </a:endParaRPr>
          </a:p>
        </p:txBody>
      </p:sp>
      <p:pic>
        <p:nvPicPr>
          <p:cNvPr id="8" name="Bild 1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613230" y="2245860"/>
            <a:ext cx="5572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53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2969" y="4011910"/>
            <a:ext cx="83343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3635508" y="4030883"/>
            <a:ext cx="3240360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El uso de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Serial.println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 nos ahorra la necesidad de incluir el carácter de retorno de línea (“\n”) en cada cadena enviada.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11" name="Rectangle 15"/>
          <p:cNvSpPr>
            <a:spLocks/>
          </p:cNvSpPr>
          <p:nvPr/>
        </p:nvSpPr>
        <p:spPr bwMode="auto">
          <a:xfrm>
            <a:off x="5508104" y="2355726"/>
            <a:ext cx="3096343" cy="13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>
                <a:solidFill>
                  <a:schemeClr val="accent2">
                    <a:lumMod val="50000"/>
                  </a:schemeClr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IMPORTANTE: 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El receptor de la comunicación serial debe estar configurado a la misma velocidad de transmisión, de lo contrario la transmisión de información no se llevara a cabo de manera satisfactoria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0032" y="2378570"/>
            <a:ext cx="504056" cy="461665"/>
            <a:chOff x="1187624" y="3676259"/>
            <a:chExt cx="792088" cy="735647"/>
          </a:xfrm>
        </p:grpSpPr>
        <p:sp>
          <p:nvSpPr>
            <p:cNvPr id="15" name="Rounded Rectangular Callout 14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9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4" name="Rectangle 14"/>
          <p:cNvSpPr>
            <a:spLocks/>
          </p:cNvSpPr>
          <p:nvPr/>
        </p:nvSpPr>
        <p:spPr bwMode="auto">
          <a:xfrm>
            <a:off x="1597819" y="564356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s-MX" sz="28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Intel Galileo: </a:t>
            </a:r>
            <a:r>
              <a:rPr lang="es-MX" sz="28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Medios de Salida</a:t>
            </a:r>
            <a:endParaRPr lang="es-MX" sz="2800" dirty="0">
              <a:solidFill>
                <a:schemeClr val="accent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994172" y="1104900"/>
            <a:ext cx="7164586" cy="0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7299" name="Rectangle 19"/>
          <p:cNvSpPr>
            <a:spLocks/>
          </p:cNvSpPr>
          <p:nvPr/>
        </p:nvSpPr>
        <p:spPr bwMode="auto">
          <a:xfrm>
            <a:off x="6486525" y="1203598"/>
            <a:ext cx="167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900" dirty="0" smtClean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Medios de Salida en Galileo</a:t>
            </a:r>
            <a:endParaRPr lang="es-MX" sz="900" dirty="0">
              <a:solidFill>
                <a:schemeClr val="tx1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97300" name="Rectangle 20"/>
          <p:cNvSpPr>
            <a:spLocks/>
          </p:cNvSpPr>
          <p:nvPr/>
        </p:nvSpPr>
        <p:spPr bwMode="auto">
          <a:xfrm>
            <a:off x="6486525" y="1898923"/>
            <a:ext cx="167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900" dirty="0" smtClean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Terminales de Salida Digital</a:t>
            </a:r>
            <a:endParaRPr lang="es-MX" sz="900" dirty="0">
              <a:solidFill>
                <a:schemeClr val="tx1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97301" name="Rectangle 21"/>
          <p:cNvSpPr>
            <a:spLocks/>
          </p:cNvSpPr>
          <p:nvPr/>
        </p:nvSpPr>
        <p:spPr bwMode="auto">
          <a:xfrm>
            <a:off x="6486525" y="2584723"/>
            <a:ext cx="167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900" dirty="0" smtClean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Salidas Análogas</a:t>
            </a:r>
            <a:endParaRPr lang="es-MX" sz="900" dirty="0">
              <a:solidFill>
                <a:schemeClr val="tx1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97302" name="Rectangle 22"/>
          <p:cNvSpPr>
            <a:spLocks/>
          </p:cNvSpPr>
          <p:nvPr/>
        </p:nvSpPr>
        <p:spPr bwMode="auto">
          <a:xfrm>
            <a:off x="6486525" y="3256235"/>
            <a:ext cx="167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900" dirty="0" smtClean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Salida de Comunicación Serial</a:t>
            </a:r>
            <a:endParaRPr lang="es-MX" sz="900" dirty="0">
              <a:solidFill>
                <a:schemeClr val="tx1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5919192" y="1798910"/>
            <a:ext cx="2239566" cy="0"/>
          </a:xfrm>
          <a:prstGeom prst="line">
            <a:avLst/>
          </a:prstGeom>
          <a:noFill/>
          <a:ln w="12700" cap="flat">
            <a:solidFill>
              <a:srgbClr val="E6E6E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MX" dirty="0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5919192" y="2484710"/>
            <a:ext cx="2239566" cy="0"/>
          </a:xfrm>
          <a:prstGeom prst="line">
            <a:avLst/>
          </a:prstGeom>
          <a:noFill/>
          <a:ln w="12700" cap="flat">
            <a:solidFill>
              <a:srgbClr val="E6E6E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MX" dirty="0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5919192" y="3175273"/>
            <a:ext cx="2239566" cy="0"/>
          </a:xfrm>
          <a:prstGeom prst="line">
            <a:avLst/>
          </a:prstGeom>
          <a:noFill/>
          <a:ln w="12700" cap="flat">
            <a:solidFill>
              <a:srgbClr val="E6E6E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MX" dirty="0"/>
          </a:p>
        </p:txBody>
      </p:sp>
      <p:grpSp>
        <p:nvGrpSpPr>
          <p:cNvPr id="97330" name="Group 50"/>
          <p:cNvGrpSpPr>
            <a:grpSpLocks/>
          </p:cNvGrpSpPr>
          <p:nvPr/>
        </p:nvGrpSpPr>
        <p:grpSpPr bwMode="auto">
          <a:xfrm>
            <a:off x="5947957" y="1251223"/>
            <a:ext cx="409575" cy="409575"/>
            <a:chOff x="0" y="0"/>
            <a:chExt cx="688" cy="688"/>
          </a:xfrm>
        </p:grpSpPr>
        <p:sp>
          <p:nvSpPr>
            <p:cNvPr id="97331" name="Oval 51"/>
            <p:cNvSpPr>
              <a:spLocks/>
            </p:cNvSpPr>
            <p:nvPr/>
          </p:nvSpPr>
          <p:spPr bwMode="auto">
            <a:xfrm>
              <a:off x="0" y="0"/>
              <a:ext cx="688" cy="68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s-MX" dirty="0"/>
            </a:p>
          </p:txBody>
        </p:sp>
        <p:pic>
          <p:nvPicPr>
            <p:cNvPr id="97332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40"/>
              <a:ext cx="227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549" r="13376" b="5705"/>
          <a:stretch/>
        </p:blipFill>
        <p:spPr>
          <a:xfrm rot="8100000">
            <a:off x="2018895" y="1740479"/>
            <a:ext cx="2592288" cy="2592288"/>
          </a:xfrm>
          <a:prstGeom prst="rect">
            <a:avLst/>
          </a:prstGeom>
        </p:spPr>
      </p:pic>
      <p:grpSp>
        <p:nvGrpSpPr>
          <p:cNvPr id="97342" name="Group 62"/>
          <p:cNvGrpSpPr>
            <a:grpSpLocks/>
          </p:cNvGrpSpPr>
          <p:nvPr/>
        </p:nvGrpSpPr>
        <p:grpSpPr bwMode="auto">
          <a:xfrm>
            <a:off x="742950" y="1837855"/>
            <a:ext cx="1709738" cy="580066"/>
            <a:chOff x="0" y="0"/>
            <a:chExt cx="2872" cy="1952"/>
          </a:xfrm>
        </p:grpSpPr>
        <p:sp>
          <p:nvSpPr>
            <p:cNvPr id="97343" name="Rectangle 63"/>
            <p:cNvSpPr>
              <a:spLocks/>
            </p:cNvSpPr>
            <p:nvPr/>
          </p:nvSpPr>
          <p:spPr bwMode="auto">
            <a:xfrm>
              <a:off x="0" y="0"/>
              <a:ext cx="2872" cy="1952"/>
            </a:xfrm>
            <a:prstGeom prst="rect">
              <a:avLst/>
            </a:prstGeom>
            <a:solidFill>
              <a:schemeClr val="tx2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FD8200">
                      <a:alpha val="89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44" name="Rectangle 64"/>
            <p:cNvSpPr>
              <a:spLocks/>
            </p:cNvSpPr>
            <p:nvPr/>
          </p:nvSpPr>
          <p:spPr bwMode="auto">
            <a:xfrm>
              <a:off x="348" y="379"/>
              <a:ext cx="2352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Bebas Neue" charset="0"/>
                  <a:ea typeface="ＭＳ Ｐゴシック" charset="0"/>
                  <a:cs typeface="Bebas Neue" charset="0"/>
                  <a:sym typeface="Bebas Neue" charset="0"/>
                </a:rPr>
                <a:t>Intel Quark </a:t>
              </a:r>
              <a:r>
                <a:rPr lang="en-US" sz="1400" dirty="0" err="1" smtClean="0">
                  <a:solidFill>
                    <a:srgbClr val="FFFFFF"/>
                  </a:solidFill>
                  <a:latin typeface="Bebas Neue" charset="0"/>
                  <a:ea typeface="ＭＳ Ｐゴシック" charset="0"/>
                  <a:cs typeface="Bebas Neue" charset="0"/>
                  <a:sym typeface="Bebas Neue" charset="0"/>
                </a:rPr>
                <a:t>SoC</a:t>
              </a:r>
              <a:endParaRPr lang="en-US" sz="1700" dirty="0">
                <a:solidFill>
                  <a:srgbClr val="FFFFFF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7" name="Group 50"/>
          <p:cNvGrpSpPr>
            <a:grpSpLocks/>
          </p:cNvGrpSpPr>
          <p:nvPr/>
        </p:nvGrpSpPr>
        <p:grpSpPr bwMode="auto">
          <a:xfrm>
            <a:off x="5947957" y="1916544"/>
            <a:ext cx="409575" cy="409575"/>
            <a:chOff x="0" y="0"/>
            <a:chExt cx="688" cy="688"/>
          </a:xfrm>
        </p:grpSpPr>
        <p:sp>
          <p:nvSpPr>
            <p:cNvPr id="68" name="Oval 51"/>
            <p:cNvSpPr>
              <a:spLocks/>
            </p:cNvSpPr>
            <p:nvPr/>
          </p:nvSpPr>
          <p:spPr bwMode="auto">
            <a:xfrm>
              <a:off x="0" y="0"/>
              <a:ext cx="688" cy="68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s-MX" dirty="0"/>
            </a:p>
          </p:txBody>
        </p:sp>
        <p:pic>
          <p:nvPicPr>
            <p:cNvPr id="69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40"/>
              <a:ext cx="227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Group 50"/>
          <p:cNvGrpSpPr>
            <a:grpSpLocks/>
          </p:cNvGrpSpPr>
          <p:nvPr/>
        </p:nvGrpSpPr>
        <p:grpSpPr bwMode="auto">
          <a:xfrm>
            <a:off x="5947957" y="2612106"/>
            <a:ext cx="409575" cy="409575"/>
            <a:chOff x="0" y="0"/>
            <a:chExt cx="688" cy="688"/>
          </a:xfrm>
        </p:grpSpPr>
        <p:sp>
          <p:nvSpPr>
            <p:cNvPr id="71" name="Oval 51"/>
            <p:cNvSpPr>
              <a:spLocks/>
            </p:cNvSpPr>
            <p:nvPr/>
          </p:nvSpPr>
          <p:spPr bwMode="auto">
            <a:xfrm>
              <a:off x="0" y="0"/>
              <a:ext cx="688" cy="68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s-MX" dirty="0"/>
            </a:p>
          </p:txBody>
        </p:sp>
        <p:pic>
          <p:nvPicPr>
            <p:cNvPr id="72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40"/>
              <a:ext cx="227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Group 50"/>
          <p:cNvGrpSpPr>
            <a:grpSpLocks/>
          </p:cNvGrpSpPr>
          <p:nvPr/>
        </p:nvGrpSpPr>
        <p:grpSpPr bwMode="auto">
          <a:xfrm>
            <a:off x="5947957" y="3253022"/>
            <a:ext cx="409575" cy="409575"/>
            <a:chOff x="0" y="0"/>
            <a:chExt cx="688" cy="688"/>
          </a:xfrm>
        </p:grpSpPr>
        <p:sp>
          <p:nvSpPr>
            <p:cNvPr id="74" name="Oval 51"/>
            <p:cNvSpPr>
              <a:spLocks/>
            </p:cNvSpPr>
            <p:nvPr/>
          </p:nvSpPr>
          <p:spPr bwMode="auto">
            <a:xfrm>
              <a:off x="0" y="0"/>
              <a:ext cx="688" cy="68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s-MX" dirty="0"/>
            </a:p>
          </p:txBody>
        </p:sp>
        <p:pic>
          <p:nvPicPr>
            <p:cNvPr id="75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40"/>
              <a:ext cx="227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Rectangle 22"/>
          <p:cNvSpPr>
            <a:spLocks/>
          </p:cNvSpPr>
          <p:nvPr/>
        </p:nvSpPr>
        <p:spPr bwMode="auto">
          <a:xfrm>
            <a:off x="6482358" y="3896667"/>
            <a:ext cx="167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900" dirty="0" smtClean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Aplicación: Control de un </a:t>
            </a:r>
            <a:r>
              <a:rPr lang="es-MX" sz="900" dirty="0" err="1" smtClean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display</a:t>
            </a:r>
            <a:r>
              <a:rPr lang="es-MX" sz="900" dirty="0" smtClean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LCD</a:t>
            </a:r>
            <a:endParaRPr lang="es-MX" sz="900" dirty="0">
              <a:solidFill>
                <a:schemeClr val="tx1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5915025" y="3815705"/>
            <a:ext cx="2239566" cy="0"/>
          </a:xfrm>
          <a:prstGeom prst="line">
            <a:avLst/>
          </a:prstGeom>
          <a:noFill/>
          <a:ln w="12700" cap="flat">
            <a:solidFill>
              <a:srgbClr val="E6E6E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MX" dirty="0"/>
          </a:p>
        </p:txBody>
      </p:sp>
      <p:grpSp>
        <p:nvGrpSpPr>
          <p:cNvPr id="83" name="Group 50"/>
          <p:cNvGrpSpPr>
            <a:grpSpLocks/>
          </p:cNvGrpSpPr>
          <p:nvPr/>
        </p:nvGrpSpPr>
        <p:grpSpPr bwMode="auto">
          <a:xfrm>
            <a:off x="5943790" y="3893454"/>
            <a:ext cx="409575" cy="409575"/>
            <a:chOff x="0" y="0"/>
            <a:chExt cx="688" cy="688"/>
          </a:xfrm>
        </p:grpSpPr>
        <p:sp>
          <p:nvSpPr>
            <p:cNvPr id="84" name="Oval 51"/>
            <p:cNvSpPr>
              <a:spLocks/>
            </p:cNvSpPr>
            <p:nvPr/>
          </p:nvSpPr>
          <p:spPr bwMode="auto">
            <a:xfrm>
              <a:off x="0" y="0"/>
              <a:ext cx="688" cy="68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s-MX" dirty="0"/>
            </a:p>
          </p:txBody>
        </p:sp>
        <p:pic>
          <p:nvPicPr>
            <p:cNvPr id="85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40"/>
              <a:ext cx="227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22"/>
          <p:cNvSpPr>
            <a:spLocks/>
          </p:cNvSpPr>
          <p:nvPr/>
        </p:nvSpPr>
        <p:spPr bwMode="auto">
          <a:xfrm>
            <a:off x="6496000" y="4553297"/>
            <a:ext cx="167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900" dirty="0" smtClean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Aplicación: Control de Servomotores</a:t>
            </a:r>
            <a:endParaRPr lang="es-MX" sz="900" dirty="0">
              <a:solidFill>
                <a:schemeClr val="tx1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5928667" y="4472335"/>
            <a:ext cx="2239566" cy="0"/>
          </a:xfrm>
          <a:prstGeom prst="line">
            <a:avLst/>
          </a:prstGeom>
          <a:noFill/>
          <a:ln w="12700" cap="flat">
            <a:solidFill>
              <a:srgbClr val="E6E6E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MX" dirty="0"/>
          </a:p>
        </p:txBody>
      </p:sp>
      <p:grpSp>
        <p:nvGrpSpPr>
          <p:cNvPr id="34" name="Group 50"/>
          <p:cNvGrpSpPr>
            <a:grpSpLocks/>
          </p:cNvGrpSpPr>
          <p:nvPr/>
        </p:nvGrpSpPr>
        <p:grpSpPr bwMode="auto">
          <a:xfrm>
            <a:off x="5957432" y="4550084"/>
            <a:ext cx="409575" cy="409575"/>
            <a:chOff x="0" y="0"/>
            <a:chExt cx="688" cy="688"/>
          </a:xfrm>
        </p:grpSpPr>
        <p:sp>
          <p:nvSpPr>
            <p:cNvPr id="35" name="Oval 51"/>
            <p:cNvSpPr>
              <a:spLocks/>
            </p:cNvSpPr>
            <p:nvPr/>
          </p:nvSpPr>
          <p:spPr bwMode="auto">
            <a:xfrm>
              <a:off x="0" y="0"/>
              <a:ext cx="688" cy="68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s-MX" dirty="0"/>
            </a:p>
          </p:txBody>
        </p:sp>
        <p:pic>
          <p:nvPicPr>
            <p:cNvPr id="36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40"/>
              <a:ext cx="227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77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lawrencematthew.files.wordpress.com/2011/08/scopechartsmall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995686"/>
            <a:ext cx="2304256" cy="226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hyperritual.com/img/portfolio/fbl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63" y="2526388"/>
            <a:ext cx="2172717" cy="16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e.columbia.edu/~dpwe/resources/Processing/Oscillosco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69" y="4083918"/>
            <a:ext cx="2370683" cy="10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3" name="Rectangle 1"/>
          <p:cNvSpPr>
            <a:spLocks/>
          </p:cNvSpPr>
          <p:nvPr/>
        </p:nvSpPr>
        <p:spPr bwMode="auto">
          <a:xfrm>
            <a:off x="1907704" y="339502"/>
            <a:ext cx="684076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70000"/>
              </a:lnSpc>
            </a:pPr>
            <a:r>
              <a:rPr lang="en-US" sz="56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Puerto Serial</a:t>
            </a:r>
          </a:p>
          <a:p>
            <a:pPr algn="r">
              <a:lnSpc>
                <a:spcPct val="70000"/>
              </a:lnSpc>
            </a:pPr>
            <a:r>
              <a:rPr lang="en-US" sz="56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Processing</a:t>
            </a:r>
            <a:endParaRPr lang="en-US" sz="5600" dirty="0">
              <a:solidFill>
                <a:schemeClr val="accent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827584" y="1995686"/>
            <a:ext cx="2907111" cy="196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Processing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Processing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es un programa que facilita el despliegue de información recibida a partir de un Puerto serial.</a:t>
            </a: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Este curso cubre una introducción a esta invaluable herramienta!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79903" name="Rectangle 31"/>
          <p:cNvSpPr>
            <a:spLocks/>
          </p:cNvSpPr>
          <p:nvPr/>
        </p:nvSpPr>
        <p:spPr bwMode="auto">
          <a:xfrm>
            <a:off x="3979143" y="1733943"/>
            <a:ext cx="4769321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8" name="Picture 2" descr="http://upload.wikimedia.org/wikipedia/commons/thumb/5/59/Processing_Logo_Clipped.svg/2000px-Processing_Logo_Clipped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66" y="3427977"/>
            <a:ext cx="1208809" cy="12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043608" y="4803998"/>
            <a:ext cx="7776864" cy="0"/>
          </a:xfrm>
          <a:prstGeom prst="line">
            <a:avLst/>
          </a:prstGeom>
          <a:noFill/>
          <a:ln w="12700" cap="flat">
            <a:solidFill>
              <a:srgbClr val="1A9AD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549" r="13376" b="5705"/>
          <a:stretch/>
        </p:blipFill>
        <p:spPr>
          <a:xfrm rot="8100000">
            <a:off x="334358" y="4094748"/>
            <a:ext cx="747659" cy="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/>
          </p:cNvSpPr>
          <p:nvPr/>
        </p:nvSpPr>
        <p:spPr bwMode="auto">
          <a:xfrm>
            <a:off x="4403278" y="1331019"/>
            <a:ext cx="4137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38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Pantalla </a:t>
            </a:r>
          </a:p>
          <a:p>
            <a:pPr algn="l">
              <a:lnSpc>
                <a:spcPct val="70000"/>
              </a:lnSpc>
            </a:pPr>
            <a:r>
              <a:rPr lang="es-MX" sz="38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LCD 2x16</a:t>
            </a:r>
            <a:endParaRPr lang="es-MX" sz="3800" dirty="0">
              <a:solidFill>
                <a:schemeClr val="bg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604615" y="3123406"/>
            <a:ext cx="21671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Galileo proporciona también una biblioteca para el control de pantallas LCD: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LiquidCrystal.h</a:t>
            </a:r>
            <a:endParaRPr lang="es-MX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just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Esta biblioteca se basa en el controlador HD44780 de Hitachi, que se encuentra en la mayoría de las pantallas LCD.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>
            <a:off x="4678685" y="3219822"/>
            <a:ext cx="3925763" cy="7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biblioteca trabaja tanto en el modo de 4 u 8 bits de datos, además de las señales de control RS y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Enable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y opcionalmente la señal de control RW.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 flipV="1">
            <a:off x="0" y="2847180"/>
            <a:ext cx="8540478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995936" y="3387203"/>
            <a:ext cx="504056" cy="461665"/>
            <a:chOff x="1187624" y="3676259"/>
            <a:chExt cx="792088" cy="735647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  <p:pic>
        <p:nvPicPr>
          <p:cNvPr id="1026" name="Picture 2" descr="C:\Users\Control 9\Google Drive\GALILEO Personal Work\Curso Galileo\lcd16x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8" r="9749" b="29274"/>
          <a:stretch/>
        </p:blipFill>
        <p:spPr bwMode="auto">
          <a:xfrm flipH="1">
            <a:off x="0" y="0"/>
            <a:ext cx="4787030" cy="28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5714354" y="195486"/>
            <a:ext cx="2890094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36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Biblioteca</a:t>
            </a:r>
          </a:p>
          <a:p>
            <a:pPr algn="l">
              <a:lnSpc>
                <a:spcPct val="70000"/>
              </a:lnSpc>
            </a:pPr>
            <a:r>
              <a:rPr lang="es-MX" sz="32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LiquidCrystal.h</a:t>
            </a:r>
            <a:endParaRPr lang="es-MX" sz="32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2555776" y="1567086"/>
            <a:ext cx="4896544" cy="28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En esta sección se utilizan las funciones de la biblioteca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LiquidCrystal.h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:</a:t>
            </a: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marL="514350" lvl="2" indent="-171450" algn="l">
              <a:buFont typeface="Arial" panose="020B0604020202020204" pitchFamily="34" charset="0"/>
              <a:buChar char="•"/>
            </a:pPr>
            <a:r>
              <a:rPr lang="en-US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LiquidCrystal</a:t>
            </a:r>
            <a:r>
              <a:rPr lang="en-US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( )</a:t>
            </a:r>
          </a:p>
          <a:p>
            <a:pPr marL="514350" lvl="2" indent="-171450" algn="l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marL="514350" lvl="2" indent="-171450" algn="l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b</a:t>
            </a:r>
            <a:r>
              <a:rPr lang="en-US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egin (</a:t>
            </a:r>
            <a:r>
              <a:rPr lang="en-US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cols, rows</a:t>
            </a:r>
            <a:r>
              <a:rPr lang="en-US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)</a:t>
            </a:r>
          </a:p>
          <a:p>
            <a:pPr marL="514350" lvl="2" indent="-171450" algn="l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marL="514350" lvl="2" indent="-171450" algn="l">
              <a:buFont typeface="Arial" panose="020B0604020202020204" pitchFamily="34" charset="0"/>
              <a:buChar char="•"/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print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(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data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)</a:t>
            </a: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marL="514350" lvl="2" indent="-171450" algn="l">
              <a:buFont typeface="Arial" panose="020B0604020202020204" pitchFamily="34" charset="0"/>
              <a:buChar char="•"/>
            </a:pPr>
            <a:endParaRPr lang="es-ES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marL="514350" lvl="2" indent="-171450" algn="l">
              <a:buFont typeface="Arial" panose="020B0604020202020204" pitchFamily="34" charset="0"/>
              <a:buChar char="•"/>
            </a:pPr>
            <a:r>
              <a:rPr lang="es-ES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setCursor</a:t>
            </a:r>
            <a:r>
              <a:rPr lang="es-ES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(</a:t>
            </a:r>
            <a:r>
              <a:rPr lang="es-ES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col, </a:t>
            </a:r>
            <a:r>
              <a:rPr lang="es-ES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row</a:t>
            </a:r>
            <a:r>
              <a:rPr lang="es-ES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)</a:t>
            </a:r>
            <a:endParaRPr lang="es-MX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n-US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1403650" y="1203599"/>
            <a:ext cx="4132112" cy="5154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00" name="Picture 4" descr="http://pic16.nipic.com/20110819/8115970_083036571000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9872"/>
            <a:ext cx="1440161" cy="51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135" descr="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87824" y="2609404"/>
            <a:ext cx="1224136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5069966" y="2067694"/>
            <a:ext cx="3030426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Inicializa la interfaz de la pantalla LCD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5574022" y="2787774"/>
            <a:ext cx="3030426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Imprime texto en la LCD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5430006" y="3435846"/>
            <a:ext cx="3030426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Posiciona el cursor en la LCD 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14" name="Bild 66" descr="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0" flipH="1">
            <a:off x="4251079" y="2362390"/>
            <a:ext cx="1512852" cy="6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70" descr="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686" flipV="1">
            <a:off x="3874019" y="2943836"/>
            <a:ext cx="1628990" cy="42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11" descr="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1104">
            <a:off x="4371962" y="3532116"/>
            <a:ext cx="1039222" cy="14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/>
          </p:cNvSpPr>
          <p:nvPr/>
        </p:nvSpPr>
        <p:spPr bwMode="auto">
          <a:xfrm>
            <a:off x="3469707" y="4669129"/>
            <a:ext cx="5422773" cy="36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Para ver todas las funciones: 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http://arduino.cc/en/Reference/LiquidCrystal</a:t>
            </a:r>
            <a:endParaRPr lang="es-MX" sz="1100" i="1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/>
          </p:cNvSpPr>
          <p:nvPr/>
        </p:nvSpPr>
        <p:spPr bwMode="auto">
          <a:xfrm>
            <a:off x="5292080" y="195486"/>
            <a:ext cx="3555404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70000"/>
              </a:lnSpc>
            </a:pPr>
            <a:r>
              <a:rPr lang="es-MX" sz="3800" dirty="0" err="1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LiquidCrystal</a:t>
            </a:r>
            <a:r>
              <a:rPr lang="es-MX" sz="3800" dirty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 ( )</a:t>
            </a:r>
          </a:p>
          <a:p>
            <a:pPr algn="r">
              <a:lnSpc>
                <a:spcPct val="70000"/>
              </a:lnSpc>
            </a:pPr>
            <a:endParaRPr lang="es-MX" sz="3800" dirty="0" smtClean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4716016" y="1678310"/>
            <a:ext cx="4114800" cy="3333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>
            <a:off x="467544" y="1131590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LiquidCrystal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( 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just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Esta función crea una variable </a:t>
            </a:r>
          </a:p>
          <a:p>
            <a:pPr algn="just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del tipo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LiquidCrystal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just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Sintaxis</a:t>
            </a:r>
            <a:r>
              <a:rPr lang="es-MX" sz="1100" b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:</a:t>
            </a:r>
            <a:endParaRPr lang="es-MX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marL="85725" lvl="2" algn="l">
              <a:lnSpc>
                <a:spcPct val="150000"/>
              </a:lnSpc>
              <a:tabLst>
                <a:tab pos="85725" algn="l"/>
              </a:tabLst>
            </a:pP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LiquidCristal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name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(RS, E, D4, D5, D6, D7)</a:t>
            </a:r>
          </a:p>
          <a:p>
            <a:pPr marL="85725" lvl="2" algn="l">
              <a:lnSpc>
                <a:spcPct val="150000"/>
              </a:lnSpc>
              <a:tabLst>
                <a:tab pos="85725" algn="l"/>
              </a:tabLst>
            </a:pPr>
            <a:r>
              <a:rPr lang="es-MX" sz="1100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LiquidCristal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  <a:r>
              <a:rPr lang="es-MX" sz="1100" b="1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name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(RS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, RW, 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E, D4, D5, D6, D7)</a:t>
            </a:r>
          </a:p>
          <a:p>
            <a:pPr marL="85725" lvl="2" algn="l">
              <a:lnSpc>
                <a:spcPct val="150000"/>
              </a:lnSpc>
              <a:tabLst>
                <a:tab pos="85725" algn="l"/>
              </a:tabLst>
            </a:pPr>
            <a:r>
              <a:rPr lang="es-MX" sz="1100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LiquidCristal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  <a:r>
              <a:rPr lang="es-MX" sz="1100" b="1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name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(RS,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E, D0, D1, D2, D3, 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D4, D5, D6, D7)</a:t>
            </a:r>
          </a:p>
          <a:p>
            <a:pPr marL="85725" lvl="2" algn="l">
              <a:lnSpc>
                <a:spcPct val="150000"/>
              </a:lnSpc>
              <a:tabLst>
                <a:tab pos="85725" algn="l"/>
              </a:tabLst>
            </a:pPr>
            <a:r>
              <a:rPr lang="es-MX" sz="1100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LiquidCristal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name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(RS, RW, 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E, D0, D1, D2, D3, D4, D5, D6, D7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)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31951"/>
            <a:ext cx="2847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D:\Shared\CETI\LCD_pines.e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3676" y="4011910"/>
            <a:ext cx="7558549" cy="864096"/>
          </a:xfrm>
          <a:prstGeom prst="rect">
            <a:avLst/>
          </a:prstGeom>
          <a:noFill/>
        </p:spPr>
      </p:pic>
      <p:sp>
        <p:nvSpPr>
          <p:cNvPr id="14" name="Rectangle 14"/>
          <p:cNvSpPr>
            <a:spLocks/>
          </p:cNvSpPr>
          <p:nvPr/>
        </p:nvSpPr>
        <p:spPr bwMode="auto">
          <a:xfrm>
            <a:off x="4743028" y="1711648"/>
            <a:ext cx="4104456" cy="11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Como se puede apreciar, la LCD puede ser controlada mediante 4 u 8 líneas de datos. Para controlarla con 4 líneas, simplemente omitir escribir las señales D0, D1, D2 y D3. El uso del pin RW es opcional; en caso de no utilizarlo se puede conectar directamente a tierra.</a:t>
            </a:r>
          </a:p>
        </p:txBody>
      </p:sp>
    </p:spTree>
    <p:extLst>
      <p:ext uri="{BB962C8B-B14F-4D97-AF65-F5344CB8AC3E}">
        <p14:creationId xmlns:p14="http://schemas.microsoft.com/office/powerpoint/2010/main" val="21874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6241677" y="267494"/>
            <a:ext cx="243477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40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Código</a:t>
            </a:r>
          </a:p>
          <a:p>
            <a:pPr algn="l">
              <a:lnSpc>
                <a:spcPct val="7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HelloWorld.ino</a:t>
            </a:r>
            <a:endParaRPr lang="en-US" sz="28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4892526" y="1643463"/>
            <a:ext cx="3711922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Utiliza 4 bits para configurar la LCD y no se usa el bit RW.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4484618" y="1284287"/>
            <a:ext cx="16478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576" y="1862991"/>
            <a:ext cx="3413114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/>
              </a:rPr>
              <a:t>#include &lt;</a:t>
            </a:r>
            <a:r>
              <a:rPr lang="en-US" sz="1100" dirty="0" err="1">
                <a:solidFill>
                  <a:srgbClr val="804000"/>
                </a:solidFill>
                <a:highlight>
                  <a:srgbClr val="FFFFFF"/>
                </a:highlight>
                <a:latin typeface="Courier New"/>
              </a:rPr>
              <a:t>LiquidCrystal.h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/>
              </a:rPr>
              <a:t>&gt;</a:t>
            </a:r>
          </a:p>
          <a:p>
            <a:pPr algn="l"/>
            <a:endParaRPr lang="en-US" sz="1100" dirty="0">
              <a:highlight>
                <a:srgbClr val="FFFFFF"/>
              </a:highlight>
              <a:latin typeface="Courier New"/>
            </a:endParaRPr>
          </a:p>
          <a:p>
            <a:pPr algn="l"/>
            <a:r>
              <a:rPr lang="en-US" sz="1100" dirty="0" err="1" smtClean="0">
                <a:highlight>
                  <a:srgbClr val="FFFFFF"/>
                </a:highlight>
                <a:latin typeface="Courier New"/>
              </a:rPr>
              <a:t>LiquidCrystal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err="1" smtClean="0">
                <a:highlight>
                  <a:srgbClr val="FFFFFF"/>
                </a:highlight>
                <a:latin typeface="Courier New"/>
              </a:rPr>
              <a:t>lcd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12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11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5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4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3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2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);</a:t>
            </a:r>
            <a:endParaRPr lang="en-US" sz="1100" dirty="0" smtClean="0">
              <a:highlight>
                <a:srgbClr val="FFFFFF"/>
              </a:highlight>
              <a:latin typeface="Courier New"/>
            </a:endParaRPr>
          </a:p>
          <a:p>
            <a:pPr algn="l"/>
            <a:endParaRPr lang="en-US" sz="1100" dirty="0" smtClean="0">
              <a:highlight>
                <a:srgbClr val="FFFFFF"/>
              </a:highlight>
              <a:latin typeface="Courier New"/>
            </a:endParaRPr>
          </a:p>
          <a:p>
            <a:pPr algn="l"/>
            <a:r>
              <a:rPr lang="en-US" sz="1100" dirty="0" smtClean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</a:rPr>
              <a:t>void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>
                <a:highlight>
                  <a:srgbClr val="FFFFFF"/>
                </a:highlight>
                <a:latin typeface="Courier New"/>
              </a:rPr>
              <a:t>setup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()</a:t>
            </a:r>
            <a:r>
              <a:rPr lang="en-US" sz="1100" dirty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{</a:t>
            </a:r>
            <a:endParaRPr lang="en-US" sz="1100" dirty="0">
              <a:highlight>
                <a:srgbClr val="FFFFFF"/>
              </a:highlight>
              <a:latin typeface="Courier New"/>
            </a:endParaRPr>
          </a:p>
          <a:p>
            <a:pPr algn="l"/>
            <a:r>
              <a:rPr lang="en-US" sz="1100" dirty="0">
                <a:highlight>
                  <a:srgbClr val="FFFFFF"/>
                </a:highlight>
                <a:latin typeface="Courier New"/>
              </a:rPr>
              <a:t>  </a:t>
            </a:r>
            <a:r>
              <a:rPr lang="en-US" sz="1100" dirty="0" err="1">
                <a:highlight>
                  <a:srgbClr val="FFFFFF"/>
                </a:highlight>
                <a:latin typeface="Courier New"/>
              </a:rPr>
              <a:t>lcd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.</a:t>
            </a:r>
            <a:r>
              <a:rPr lang="en-US" sz="1100" dirty="0" err="1">
                <a:highlight>
                  <a:srgbClr val="FFFFFF"/>
                </a:highlight>
                <a:latin typeface="Courier New"/>
              </a:rPr>
              <a:t>begin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16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);</a:t>
            </a:r>
            <a:endParaRPr lang="en-US" sz="1100" dirty="0">
              <a:highlight>
                <a:srgbClr val="FFFFFF"/>
              </a:highlight>
              <a:latin typeface="Courier New"/>
            </a:endParaRPr>
          </a:p>
          <a:p>
            <a:pPr algn="l"/>
            <a:r>
              <a:rPr lang="en-US" sz="1100" dirty="0">
                <a:highlight>
                  <a:srgbClr val="FFFFFF"/>
                </a:highlight>
                <a:latin typeface="Courier New"/>
              </a:rPr>
              <a:t>  </a:t>
            </a:r>
            <a:r>
              <a:rPr lang="en-US" sz="1100" dirty="0" err="1">
                <a:highlight>
                  <a:srgbClr val="FFFFFF"/>
                </a:highlight>
                <a:latin typeface="Courier New"/>
              </a:rPr>
              <a:t>lcd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.</a:t>
            </a:r>
            <a:r>
              <a:rPr lang="en-US" sz="1100" dirty="0" err="1">
                <a:highlight>
                  <a:srgbClr val="FFFFFF"/>
                </a:highlight>
                <a:latin typeface="Courier New"/>
              </a:rPr>
              <a:t>print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/>
              </a:rPr>
              <a:t>"hello, world!"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);</a:t>
            </a:r>
            <a:endParaRPr lang="en-US" sz="1100" dirty="0">
              <a:highlight>
                <a:srgbClr val="FFFFFF"/>
              </a:highlight>
              <a:latin typeface="Courier New"/>
            </a:endParaRPr>
          </a:p>
          <a:p>
            <a:pPr algn="l"/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}</a:t>
            </a:r>
            <a:endParaRPr lang="en-US" sz="1100" dirty="0">
              <a:highlight>
                <a:srgbClr val="FFFFFF"/>
              </a:highlight>
              <a:latin typeface="Courier New"/>
            </a:endParaRPr>
          </a:p>
          <a:p>
            <a:pPr algn="l"/>
            <a:endParaRPr lang="en-US" sz="1100" dirty="0">
              <a:highlight>
                <a:srgbClr val="FFFFFF"/>
              </a:highlight>
              <a:latin typeface="Courier New"/>
            </a:endParaRPr>
          </a:p>
          <a:p>
            <a:pPr algn="l"/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</a:rPr>
              <a:t>void</a:t>
            </a:r>
            <a:r>
              <a:rPr lang="en-US" sz="1100" dirty="0">
                <a:highlight>
                  <a:srgbClr val="FFFFFF"/>
                </a:highlight>
                <a:latin typeface="Courier New"/>
              </a:rPr>
              <a:t> loop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()</a:t>
            </a:r>
            <a:r>
              <a:rPr lang="en-US" sz="1100" dirty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{</a:t>
            </a:r>
            <a:endParaRPr lang="en-US" sz="1100" dirty="0">
              <a:highlight>
                <a:srgbClr val="FFFFFF"/>
              </a:highlight>
              <a:latin typeface="Courier New"/>
            </a:endParaRPr>
          </a:p>
          <a:p>
            <a:pPr algn="l"/>
            <a:r>
              <a:rPr lang="en-US" sz="1100" dirty="0">
                <a:highlight>
                  <a:srgbClr val="FFFFFF"/>
                </a:highlight>
                <a:latin typeface="Courier New"/>
              </a:rPr>
              <a:t>  </a:t>
            </a:r>
            <a:r>
              <a:rPr lang="en-US" sz="1100" dirty="0" err="1">
                <a:highlight>
                  <a:srgbClr val="FFFFFF"/>
                </a:highlight>
                <a:latin typeface="Courier New"/>
              </a:rPr>
              <a:t>lcd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.</a:t>
            </a:r>
            <a:r>
              <a:rPr lang="en-US" sz="1100" dirty="0" err="1">
                <a:highlight>
                  <a:srgbClr val="FFFFFF"/>
                </a:highlight>
                <a:latin typeface="Courier New"/>
              </a:rPr>
              <a:t>setCursor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);</a:t>
            </a:r>
            <a:endParaRPr lang="en-US" sz="1100" dirty="0">
              <a:highlight>
                <a:srgbClr val="FFFFFF"/>
              </a:highlight>
              <a:latin typeface="Courier New"/>
            </a:endParaRPr>
          </a:p>
          <a:p>
            <a:pPr algn="l"/>
            <a:r>
              <a:rPr lang="en-US" sz="1100" dirty="0">
                <a:highlight>
                  <a:srgbClr val="FFFFFF"/>
                </a:highlight>
                <a:latin typeface="Courier New"/>
              </a:rPr>
              <a:t>  </a:t>
            </a:r>
            <a:r>
              <a:rPr lang="en-US" sz="1100" dirty="0" err="1">
                <a:highlight>
                  <a:srgbClr val="FFFFFF"/>
                </a:highlight>
                <a:latin typeface="Courier New"/>
              </a:rPr>
              <a:t>lcd</a:t>
            </a:r>
            <a:r>
              <a:rPr lang="en-US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.</a:t>
            </a:r>
            <a:r>
              <a:rPr lang="en-US" sz="1100" dirty="0" err="1">
                <a:highlight>
                  <a:srgbClr val="FFFFFF"/>
                </a:highlight>
                <a:latin typeface="Courier New"/>
              </a:rPr>
              <a:t>print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en-US" sz="1100" dirty="0" err="1">
                <a:highlight>
                  <a:srgbClr val="FFFFFF"/>
                </a:highlight>
                <a:latin typeface="Courier New"/>
              </a:rPr>
              <a:t>millis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()/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1000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);</a:t>
            </a:r>
            <a:endParaRPr lang="en-US" sz="1100" dirty="0">
              <a:highlight>
                <a:srgbClr val="FFFFFF"/>
              </a:highlight>
              <a:latin typeface="Courier New"/>
            </a:endParaRPr>
          </a:p>
          <a:p>
            <a:pPr algn="l"/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}</a:t>
            </a:r>
            <a:endParaRPr lang="es-MX" sz="1100" dirty="0">
              <a:highlight>
                <a:srgbClr val="FFFFFF"/>
              </a:highlight>
              <a:latin typeface="Courier New"/>
            </a:endParaRPr>
          </a:p>
        </p:txBody>
      </p:sp>
      <p:pic>
        <p:nvPicPr>
          <p:cNvPr id="8" name="Bild 1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563">
            <a:off x="4095823" y="1597859"/>
            <a:ext cx="5572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3707904" y="2544464"/>
            <a:ext cx="3918927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Inicializa la pantalla de 16 caracteres por 2 líneas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10" name="Bild 11" descr="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2750046"/>
            <a:ext cx="1056905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53" descr="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781" flipH="1">
            <a:off x="3290548" y="3073800"/>
            <a:ext cx="702574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3419872" y="3435846"/>
            <a:ext cx="3240360" cy="3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Posiciona el cursor al inicio de la segunda línea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grpSp>
        <p:nvGrpSpPr>
          <p:cNvPr id="12" name="Group 10"/>
          <p:cNvGrpSpPr/>
          <p:nvPr/>
        </p:nvGrpSpPr>
        <p:grpSpPr>
          <a:xfrm>
            <a:off x="4441820" y="1995686"/>
            <a:ext cx="504056" cy="461665"/>
            <a:chOff x="1187624" y="3676259"/>
            <a:chExt cx="792088" cy="735647"/>
          </a:xfrm>
        </p:grpSpPr>
        <p:sp>
          <p:nvSpPr>
            <p:cNvPr id="15" name="Rounded Rectangular Callout 11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  <p:sp>
        <p:nvSpPr>
          <p:cNvPr id="17" name="Rectangle 2"/>
          <p:cNvSpPr>
            <a:spLocks/>
          </p:cNvSpPr>
          <p:nvPr/>
        </p:nvSpPr>
        <p:spPr bwMode="auto">
          <a:xfrm>
            <a:off x="4971772" y="2006157"/>
            <a:ext cx="3711922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600"/>
              </a:spcBef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Para el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shield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que usarán, la configuración es distinta:</a:t>
            </a:r>
          </a:p>
          <a:p>
            <a:pPr>
              <a:spcBef>
                <a:spcPts val="600"/>
              </a:spcBef>
            </a:pPr>
            <a:r>
              <a:rPr lang="en-US" sz="1100" dirty="0" err="1">
                <a:highlight>
                  <a:srgbClr val="FFFFFF"/>
                </a:highlight>
                <a:latin typeface="Courier New"/>
              </a:rPr>
              <a:t>LiquidCrystal</a:t>
            </a:r>
            <a:r>
              <a:rPr lang="en-US" sz="1100" dirty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err="1" smtClean="0">
                <a:highlight>
                  <a:srgbClr val="FFFFFF"/>
                </a:highlight>
                <a:latin typeface="Courier New"/>
              </a:rPr>
              <a:t>lcd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8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9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4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5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6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,</a:t>
            </a:r>
            <a:r>
              <a:rPr lang="en-US" sz="1100" dirty="0" smtClean="0">
                <a:highlight>
                  <a:srgbClr val="FFFFFF"/>
                </a:highlight>
                <a:latin typeface="Courier New"/>
              </a:rPr>
              <a:t> </a:t>
            </a:r>
            <a:r>
              <a:rPr lang="en-US" sz="11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7</a:t>
            </a:r>
            <a:r>
              <a:rPr lang="en-US" sz="11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);</a:t>
            </a:r>
            <a:endParaRPr lang="en-US" sz="1100" dirty="0">
              <a:highlight>
                <a:srgbClr val="FFFFFF"/>
              </a:highlight>
              <a:latin typeface="Courier New"/>
            </a:endParaRPr>
          </a:p>
        </p:txBody>
      </p:sp>
      <p:pic>
        <p:nvPicPr>
          <p:cNvPr id="18" name="Bild 92" descr="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61556" y="2410045"/>
            <a:ext cx="32988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/>
          </p:cNvSpPr>
          <p:nvPr/>
        </p:nvSpPr>
        <p:spPr bwMode="auto">
          <a:xfrm>
            <a:off x="4067944" y="3002666"/>
            <a:ext cx="3846919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Imprime una vez la palabra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hello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,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world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!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en la primer línea de la pantalla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LCd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20" name="Bild 54" descr="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62765" y="3603531"/>
            <a:ext cx="6159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/>
          </p:cNvSpPr>
          <p:nvPr/>
        </p:nvSpPr>
        <p:spPr bwMode="auto">
          <a:xfrm>
            <a:off x="3973625" y="3791306"/>
            <a:ext cx="3240360" cy="3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ES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Imprime en la pantalla una cuenta en segundos </a:t>
            </a: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22" name="Bild 74" descr="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04976"/>
            <a:ext cx="787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 141" descr="4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10321" y="3896257"/>
            <a:ext cx="717550" cy="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5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043608" y="4803998"/>
            <a:ext cx="7776864" cy="0"/>
          </a:xfrm>
          <a:prstGeom prst="line">
            <a:avLst/>
          </a:prstGeom>
          <a:noFill/>
          <a:ln w="12700" cap="flat">
            <a:solidFill>
              <a:srgbClr val="1A9AD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549" r="13376" b="5705"/>
          <a:stretch/>
        </p:blipFill>
        <p:spPr>
          <a:xfrm rot="8100000">
            <a:off x="334358" y="4094748"/>
            <a:ext cx="747659" cy="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d/d3/Micro_ser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9" y="96868"/>
            <a:ext cx="4252383" cy="283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3" name="Rectangle 1"/>
          <p:cNvSpPr>
            <a:spLocks/>
          </p:cNvSpPr>
          <p:nvPr/>
        </p:nvSpPr>
        <p:spPr bwMode="auto">
          <a:xfrm>
            <a:off x="4718868" y="1125091"/>
            <a:ext cx="323750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n-US" sz="56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control </a:t>
            </a:r>
            <a:r>
              <a:rPr lang="en-US" sz="56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Servos</a:t>
            </a:r>
            <a:endParaRPr lang="en-US" sz="5600" dirty="0">
              <a:solidFill>
                <a:schemeClr val="accent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1763688" y="3168179"/>
            <a:ext cx="2475508" cy="17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Que es un Servo Motor?</a:t>
            </a: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Un servo, es un pequeño motor que puede colocar su eje en una posición deseada y mantener esa posición. </a:t>
            </a:r>
          </a:p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Las instrucciones al servomotor son enviadas en forma de señales PWM. Donde diferentes ciclos de trabajo indican diferentes posiciones la Servo motor.</a:t>
            </a:r>
          </a:p>
          <a:p>
            <a:pPr algn="l"/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rot="10800000" flipH="1">
            <a:off x="5005214" y="2796704"/>
            <a:ext cx="0" cy="1691878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903" name="Rectangle 31"/>
          <p:cNvSpPr>
            <a:spLocks/>
          </p:cNvSpPr>
          <p:nvPr/>
        </p:nvSpPr>
        <p:spPr bwMode="auto">
          <a:xfrm>
            <a:off x="5349900" y="2399035"/>
            <a:ext cx="21050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Rectangle 2"/>
          <p:cNvSpPr>
            <a:spLocks/>
          </p:cNvSpPr>
          <p:nvPr/>
        </p:nvSpPr>
        <p:spPr bwMode="auto">
          <a:xfrm>
            <a:off x="5724128" y="2880147"/>
            <a:ext cx="2475508" cy="17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Biblioteca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Servo.h</a:t>
            </a:r>
            <a:endParaRPr lang="es-MX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biblioteca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Servo.h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permite manejar de manera simple un servo motor.</a:t>
            </a: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 embargo requiere una actualización para mejorar la experiencia en el desplazamiento del motor. </a:t>
            </a: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5148065" y="267494"/>
            <a:ext cx="3384376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40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Reemplazo</a:t>
            </a:r>
          </a:p>
          <a:p>
            <a:pPr algn="l">
              <a:lnSpc>
                <a:spcPct val="7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Servo.h</a:t>
            </a:r>
            <a:endParaRPr lang="en-US" sz="40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245548" y="1932290"/>
            <a:ext cx="4758500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1.- Obtener una copia de la librería modificada en: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3419872" y="1284287"/>
            <a:ext cx="16478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747700" y="1927045"/>
            <a:ext cx="3240360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u="sng" dirty="0">
                <a:solidFill>
                  <a:schemeClr val="accent2">
                    <a:lumMod val="50000"/>
                  </a:schemeClr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  <a:hlinkClick r:id="rId2"/>
              </a:rPr>
              <a:t>https://github.com/mikalhart/galileo-Servo/releases</a:t>
            </a:r>
            <a:endParaRPr lang="en-US" sz="1100" u="sng" dirty="0">
              <a:solidFill>
                <a:schemeClr val="accent2">
                  <a:lumMod val="50000"/>
                </a:schemeClr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11" name="Rectangle 15"/>
          <p:cNvSpPr>
            <a:spLocks/>
          </p:cNvSpPr>
          <p:nvPr/>
        </p:nvSpPr>
        <p:spPr bwMode="auto">
          <a:xfrm>
            <a:off x="5772917" y="3588312"/>
            <a:ext cx="3096343" cy="13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>
                <a:solidFill>
                  <a:schemeClr val="accent2">
                    <a:lumMod val="50000"/>
                  </a:schemeClr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IMPORTANTE: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Para información detallada de los cambios efectuados a la librería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Servo.h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visitar:</a:t>
            </a:r>
          </a:p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https://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  <a:hlinkClick r:id="rId3"/>
              </a:rPr>
              <a:t>communities.intel.com/thread/48546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24845" y="3611156"/>
            <a:ext cx="504056" cy="461665"/>
            <a:chOff x="1187624" y="3676259"/>
            <a:chExt cx="792088" cy="735647"/>
          </a:xfrm>
        </p:grpSpPr>
        <p:sp>
          <p:nvSpPr>
            <p:cNvPr id="15" name="Rounded Rectangular Callout 14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  <p:sp>
        <p:nvSpPr>
          <p:cNvPr id="17" name="Rectangle 2"/>
          <p:cNvSpPr>
            <a:spLocks/>
          </p:cNvSpPr>
          <p:nvPr/>
        </p:nvSpPr>
        <p:spPr bwMode="auto">
          <a:xfrm>
            <a:off x="251520" y="2593977"/>
            <a:ext cx="4758500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2.- Sustituir la versión original de la librería en la ruta: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19" name="Rectangle 2"/>
          <p:cNvSpPr>
            <a:spLocks/>
          </p:cNvSpPr>
          <p:nvPr/>
        </p:nvSpPr>
        <p:spPr bwMode="auto">
          <a:xfrm>
            <a:off x="4698133" y="2551479"/>
            <a:ext cx="3240360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>
                <a:solidFill>
                  <a:schemeClr val="accent2">
                    <a:lumMod val="50000"/>
                  </a:schemeClr>
                </a:solidFill>
              </a:rPr>
              <a:t>../hardware/</a:t>
            </a:r>
            <a:r>
              <a:rPr lang="es-MX" sz="1100" dirty="0" err="1">
                <a:solidFill>
                  <a:schemeClr val="accent2">
                    <a:lumMod val="50000"/>
                  </a:schemeClr>
                </a:solidFill>
              </a:rPr>
              <a:t>arduino</a:t>
            </a:r>
            <a:r>
              <a:rPr lang="es-MX" sz="1100" dirty="0">
                <a:solidFill>
                  <a:schemeClr val="accent2">
                    <a:lumMod val="50000"/>
                  </a:schemeClr>
                </a:solidFill>
              </a:rPr>
              <a:t>/x86/</a:t>
            </a:r>
            <a:r>
              <a:rPr lang="es-MX" sz="1100" dirty="0" err="1">
                <a:solidFill>
                  <a:schemeClr val="accent2">
                    <a:lumMod val="50000"/>
                  </a:schemeClr>
                </a:solidFill>
              </a:rPr>
              <a:t>libraries</a:t>
            </a:r>
            <a:r>
              <a:rPr lang="es-MX" sz="1100" dirty="0">
                <a:solidFill>
                  <a:schemeClr val="accent2">
                    <a:lumMod val="50000"/>
                  </a:schemeClr>
                </a:solidFill>
              </a:rPr>
              <a:t>/Servo</a:t>
            </a:r>
            <a:endParaRPr lang="en-US" sz="1100" u="sng" dirty="0">
              <a:solidFill>
                <a:schemeClr val="accent2">
                  <a:lumMod val="50000"/>
                </a:schemeClr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20" name="Rectangle 2"/>
          <p:cNvSpPr>
            <a:spLocks/>
          </p:cNvSpPr>
          <p:nvPr/>
        </p:nvSpPr>
        <p:spPr bwMode="auto">
          <a:xfrm>
            <a:off x="251520" y="3223270"/>
            <a:ext cx="4758500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3.- Reinicia el IDE de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21" name="Bild 11" descr="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16712"/>
            <a:ext cx="9318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 28" descr="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37" y="2759028"/>
            <a:ext cx="74771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/>
          </p:cNvSpPr>
          <p:nvPr/>
        </p:nvSpPr>
        <p:spPr bwMode="auto">
          <a:xfrm>
            <a:off x="5796136" y="195486"/>
            <a:ext cx="305134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70000"/>
              </a:lnSpc>
            </a:pPr>
            <a:r>
              <a:rPr lang="es-MX" sz="38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Librería</a:t>
            </a:r>
          </a:p>
          <a:p>
            <a:pPr algn="r">
              <a:lnSpc>
                <a:spcPct val="70000"/>
              </a:lnSpc>
            </a:pPr>
            <a:r>
              <a:rPr lang="es-MX" sz="3800" dirty="0" err="1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Servo.h</a:t>
            </a:r>
            <a:endParaRPr lang="es-MX" sz="3800" dirty="0" smtClean="0">
              <a:solidFill>
                <a:schemeClr val="accent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3491880" y="1971278"/>
            <a:ext cx="2167185" cy="26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myservo.attach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rutina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attach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 debe ser invocada con un objeto del tipo servo. Esta rutina indica en que pin de Galileo se encuentra el servo motor físicamente.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Sintaxis: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lvl="2" algn="l">
              <a:lnSpc>
                <a:spcPct val="110000"/>
              </a:lnSpc>
            </a:pP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myservo.attach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(PIN)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PIN: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Terminal a la que se encuentra conectado el servomotor.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4716016" y="1131590"/>
            <a:ext cx="4114800" cy="3333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>
            <a:off x="467544" y="1971278"/>
            <a:ext cx="2167185" cy="2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Servo </a:t>
            </a: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myservo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>
              <a:lnSpc>
                <a:spcPct val="110000"/>
              </a:lnSpc>
            </a:pP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librería Servo es una librería orientada a objetos, cada servo a controlar debe estar ligado a un objeto del tipo Servo.</a:t>
            </a:r>
          </a:p>
          <a:p>
            <a:pPr algn="l">
              <a:lnSpc>
                <a:spcPct val="110000"/>
              </a:lnSpc>
            </a:pP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Cada objeto es independiente.</a:t>
            </a:r>
          </a:p>
          <a:p>
            <a:pPr algn="l">
              <a:lnSpc>
                <a:spcPct val="110000"/>
              </a:lnSpc>
            </a:pP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Sintaxis:</a:t>
            </a:r>
          </a:p>
          <a:p>
            <a:pPr algn="l">
              <a:lnSpc>
                <a:spcPct val="110000"/>
              </a:lnSpc>
            </a:pP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lvl="2"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Servo (ID)</a:t>
            </a:r>
          </a:p>
          <a:p>
            <a:pPr algn="l">
              <a:lnSpc>
                <a:spcPct val="110000"/>
              </a:lnSpc>
            </a:pP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ID: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Identificador del Servo.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6509271" y="1971278"/>
            <a:ext cx="216718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myservo.write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Por medio de esta función se indica la posición que el servo motor debe de tomar.</a:t>
            </a:r>
          </a:p>
          <a:p>
            <a:pPr algn="l">
              <a:lnSpc>
                <a:spcPct val="110000"/>
              </a:lnSpc>
            </a:pP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Sintaxis: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lvl="2" algn="l">
              <a:lnSpc>
                <a:spcPct val="110000"/>
              </a:lnSpc>
            </a:pP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myservo.write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(VALUE)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VALUE: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Posición del servo motor.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7" name="Rectangle 15"/>
          <p:cNvSpPr>
            <a:spLocks/>
          </p:cNvSpPr>
          <p:nvPr/>
        </p:nvSpPr>
        <p:spPr bwMode="auto">
          <a:xfrm>
            <a:off x="755576" y="519016"/>
            <a:ext cx="3096343" cy="61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Galileo tiene una resolución de pasos en los servomotores de aproximadamente 10°.</a:t>
            </a:r>
            <a:endParaRPr lang="es-MX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504" y="627534"/>
            <a:ext cx="504056" cy="461665"/>
            <a:chOff x="1187624" y="3676259"/>
            <a:chExt cx="792088" cy="735647"/>
          </a:xfrm>
        </p:grpSpPr>
        <p:sp>
          <p:nvSpPr>
            <p:cNvPr id="9" name="Rounded Rectangular Callout 8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  <p:sp>
        <p:nvSpPr>
          <p:cNvPr id="13" name="Line 15"/>
          <p:cNvSpPr>
            <a:spLocks noChangeShapeType="1"/>
          </p:cNvSpPr>
          <p:nvPr/>
        </p:nvSpPr>
        <p:spPr bwMode="auto">
          <a:xfrm rot="10800000" flipH="1">
            <a:off x="2987824" y="2643758"/>
            <a:ext cx="0" cy="1691878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rot="10800000" flipH="1">
            <a:off x="5956899" y="2643758"/>
            <a:ext cx="0" cy="1691878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/>
          </p:cNvSpPr>
          <p:nvPr/>
        </p:nvSpPr>
        <p:spPr bwMode="auto">
          <a:xfrm>
            <a:off x="4718868" y="1125091"/>
            <a:ext cx="323750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56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Medios</a:t>
            </a:r>
          </a:p>
          <a:p>
            <a:pPr algn="l">
              <a:lnSpc>
                <a:spcPct val="70000"/>
              </a:lnSpc>
            </a:pPr>
            <a:r>
              <a:rPr lang="es-MX" sz="56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de Salida</a:t>
            </a:r>
            <a:endParaRPr lang="es-MX" sz="5600" dirty="0">
              <a:solidFill>
                <a:schemeClr val="accent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1619672" y="3291830"/>
            <a:ext cx="3024336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Que interfaces ofrece Galileo?</a:t>
            </a: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Los medios de salida de Galileo no solo permiten encender o pagar un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Led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, también son capaces de </a:t>
            </a:r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transmitir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información a un usuario, hacer que algo se </a:t>
            </a:r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mueva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o comunicarse con otros dispositivos electrónicos (</a:t>
            </a:r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M2M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).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rot="10800000" flipH="1">
            <a:off x="5005214" y="2796704"/>
            <a:ext cx="0" cy="1691878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5278462" y="2753841"/>
            <a:ext cx="2174081" cy="466725"/>
            <a:chOff x="0" y="0"/>
            <a:chExt cx="3652" cy="784"/>
          </a:xfrm>
        </p:grpSpPr>
        <p:sp>
          <p:nvSpPr>
            <p:cNvPr id="79889" name="Rectangle 17"/>
            <p:cNvSpPr>
              <a:spLocks/>
            </p:cNvSpPr>
            <p:nvPr/>
          </p:nvSpPr>
          <p:spPr bwMode="auto">
            <a:xfrm>
              <a:off x="836" y="0"/>
              <a:ext cx="281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s-MX" sz="1100" dirty="0" smtClean="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Permite el uso de terminales de salida digitales de propósito general</a:t>
              </a:r>
              <a:endParaRPr lang="es-MX" sz="1100" dirty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grpSp>
          <p:nvGrpSpPr>
            <p:cNvPr id="79890" name="Group 18"/>
            <p:cNvGrpSpPr>
              <a:grpSpLocks/>
            </p:cNvGrpSpPr>
            <p:nvPr/>
          </p:nvGrpSpPr>
          <p:grpSpPr bwMode="auto">
            <a:xfrm>
              <a:off x="0" y="125"/>
              <a:ext cx="744" cy="608"/>
              <a:chOff x="0" y="0"/>
              <a:chExt cx="744" cy="607"/>
            </a:xfrm>
          </p:grpSpPr>
          <p:sp>
            <p:nvSpPr>
              <p:cNvPr id="79891" name="Oval 19"/>
              <p:cNvSpPr>
                <a:spLocks/>
              </p:cNvSpPr>
              <p:nvPr/>
            </p:nvSpPr>
            <p:spPr bwMode="auto">
              <a:xfrm>
                <a:off x="114" y="22"/>
                <a:ext cx="530" cy="5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892" name="Rectangle 20"/>
              <p:cNvSpPr>
                <a:spLocks/>
              </p:cNvSpPr>
              <p:nvPr/>
            </p:nvSpPr>
            <p:spPr bwMode="auto">
              <a:xfrm>
                <a:off x="0" y="0"/>
                <a:ext cx="744" cy="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70000"/>
                  </a:lnSpc>
                </a:pPr>
                <a:r>
                  <a:rPr lang="en-US" sz="1900">
                    <a:solidFill>
                      <a:srgbClr val="FFFFFF"/>
                    </a:solidFill>
                    <a:latin typeface="Bebas Neue" charset="0"/>
                    <a:ea typeface="ＭＳ Ｐゴシック" charset="0"/>
                    <a:cs typeface="Bebas Neue" charset="0"/>
                    <a:sym typeface="Bebas Neue" charset="0"/>
                  </a:rPr>
                  <a:t>1</a:t>
                </a:r>
              </a:p>
            </p:txBody>
          </p:sp>
        </p:grpSp>
      </p:grpSp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5278462" y="3406303"/>
            <a:ext cx="2390179" cy="466725"/>
            <a:chOff x="0" y="0"/>
            <a:chExt cx="4015" cy="784"/>
          </a:xfrm>
        </p:grpSpPr>
        <p:sp>
          <p:nvSpPr>
            <p:cNvPr id="79894" name="Rectangle 22"/>
            <p:cNvSpPr>
              <a:spLocks/>
            </p:cNvSpPr>
            <p:nvPr/>
          </p:nvSpPr>
          <p:spPr bwMode="auto">
            <a:xfrm>
              <a:off x="836" y="0"/>
              <a:ext cx="3179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s-MX" sz="1100" dirty="0" smtClean="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Generación de salidas análogas por medio de PWM</a:t>
              </a:r>
              <a:endParaRPr lang="es-MX" sz="1100" dirty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grpSp>
          <p:nvGrpSpPr>
            <p:cNvPr id="79895" name="Group 23"/>
            <p:cNvGrpSpPr>
              <a:grpSpLocks/>
            </p:cNvGrpSpPr>
            <p:nvPr/>
          </p:nvGrpSpPr>
          <p:grpSpPr bwMode="auto">
            <a:xfrm>
              <a:off x="0" y="125"/>
              <a:ext cx="744" cy="608"/>
              <a:chOff x="0" y="0"/>
              <a:chExt cx="744" cy="607"/>
            </a:xfrm>
          </p:grpSpPr>
          <p:sp>
            <p:nvSpPr>
              <p:cNvPr id="79896" name="Oval 24"/>
              <p:cNvSpPr>
                <a:spLocks/>
              </p:cNvSpPr>
              <p:nvPr/>
            </p:nvSpPr>
            <p:spPr bwMode="auto">
              <a:xfrm>
                <a:off x="114" y="22"/>
                <a:ext cx="530" cy="53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897" name="Rectangle 25"/>
              <p:cNvSpPr>
                <a:spLocks/>
              </p:cNvSpPr>
              <p:nvPr/>
            </p:nvSpPr>
            <p:spPr bwMode="auto">
              <a:xfrm>
                <a:off x="0" y="0"/>
                <a:ext cx="744" cy="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70000"/>
                  </a:lnSpc>
                </a:pPr>
                <a:r>
                  <a:rPr lang="en-US" sz="1900">
                    <a:solidFill>
                      <a:srgbClr val="FFFFFF"/>
                    </a:solidFill>
                    <a:latin typeface="Bebas Neue" charset="0"/>
                    <a:ea typeface="ＭＳ Ｐゴシック" charset="0"/>
                    <a:cs typeface="Bebas Neue" charset="0"/>
                    <a:sym typeface="Bebas Neue" charset="0"/>
                  </a:rPr>
                  <a:t>2</a:t>
                </a:r>
              </a:p>
            </p:txBody>
          </p:sp>
        </p:grpSp>
      </p:grpSp>
      <p:grpSp>
        <p:nvGrpSpPr>
          <p:cNvPr id="79898" name="Group 26"/>
          <p:cNvGrpSpPr>
            <a:grpSpLocks/>
          </p:cNvGrpSpPr>
          <p:nvPr/>
        </p:nvGrpSpPr>
        <p:grpSpPr bwMode="auto">
          <a:xfrm>
            <a:off x="5278462" y="4049241"/>
            <a:ext cx="2533650" cy="466725"/>
            <a:chOff x="0" y="0"/>
            <a:chExt cx="4256" cy="784"/>
          </a:xfrm>
        </p:grpSpPr>
        <p:sp>
          <p:nvSpPr>
            <p:cNvPr id="79899" name="Rectangle 27"/>
            <p:cNvSpPr>
              <a:spLocks/>
            </p:cNvSpPr>
            <p:nvPr/>
          </p:nvSpPr>
          <p:spPr bwMode="auto">
            <a:xfrm>
              <a:off x="836" y="0"/>
              <a:ext cx="342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s-MX" sz="1100" dirty="0" smtClean="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Salida serial con protocolos estándar como: UART, I2C o SPI</a:t>
              </a:r>
              <a:endParaRPr lang="es-MX" sz="1100" dirty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grpSp>
          <p:nvGrpSpPr>
            <p:cNvPr id="79900" name="Group 28"/>
            <p:cNvGrpSpPr>
              <a:grpSpLocks/>
            </p:cNvGrpSpPr>
            <p:nvPr/>
          </p:nvGrpSpPr>
          <p:grpSpPr bwMode="auto">
            <a:xfrm>
              <a:off x="0" y="125"/>
              <a:ext cx="744" cy="608"/>
              <a:chOff x="0" y="0"/>
              <a:chExt cx="744" cy="607"/>
            </a:xfrm>
          </p:grpSpPr>
          <p:sp>
            <p:nvSpPr>
              <p:cNvPr id="79901" name="Oval 29"/>
              <p:cNvSpPr>
                <a:spLocks/>
              </p:cNvSpPr>
              <p:nvPr/>
            </p:nvSpPr>
            <p:spPr bwMode="auto">
              <a:xfrm>
                <a:off x="114" y="22"/>
                <a:ext cx="530" cy="5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902" name="Rectangle 30"/>
              <p:cNvSpPr>
                <a:spLocks/>
              </p:cNvSpPr>
              <p:nvPr/>
            </p:nvSpPr>
            <p:spPr bwMode="auto">
              <a:xfrm>
                <a:off x="0" y="0"/>
                <a:ext cx="744" cy="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70000"/>
                  </a:lnSpc>
                </a:pPr>
                <a:r>
                  <a:rPr lang="en-US" sz="1900">
                    <a:solidFill>
                      <a:srgbClr val="FFFFFF"/>
                    </a:solidFill>
                    <a:latin typeface="Bebas Neue" charset="0"/>
                    <a:ea typeface="ＭＳ Ｐゴシック" charset="0"/>
                    <a:cs typeface="Bebas Neue" charset="0"/>
                    <a:sym typeface="Bebas Neue" charset="0"/>
                  </a:rPr>
                  <a:t>3</a:t>
                </a:r>
              </a:p>
            </p:txBody>
          </p:sp>
        </p:grpSp>
      </p:grpSp>
      <p:sp>
        <p:nvSpPr>
          <p:cNvPr id="79903" name="Rectangle 31"/>
          <p:cNvSpPr>
            <a:spLocks/>
          </p:cNvSpPr>
          <p:nvPr/>
        </p:nvSpPr>
        <p:spPr bwMode="auto">
          <a:xfrm>
            <a:off x="5349900" y="2399035"/>
            <a:ext cx="21050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2" descr="http://upload.wikimedia.org/wikipedia/commons/thumb/f/f9/LED,_5mm,_green_(en).svg/2000px-LED,_5mm,_green_(en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933"/>
            <a:ext cx="2592288" cy="28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>
            <a:spLocks/>
          </p:cNvSpPr>
          <p:nvPr/>
        </p:nvSpPr>
        <p:spPr bwMode="auto">
          <a:xfrm>
            <a:off x="7452543" y="4669129"/>
            <a:ext cx="1558057" cy="36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b="1" i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Motto</a:t>
            </a:r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:  </a:t>
            </a:r>
            <a:r>
              <a:rPr lang="es-MX" sz="1100" b="1" i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"</a:t>
            </a:r>
            <a:r>
              <a:rPr lang="es-MX" sz="1100" b="1" i="1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It</a:t>
            </a:r>
            <a:r>
              <a:rPr lang="es-MX" sz="1100" b="1" i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  <a:r>
              <a:rPr lang="es-MX" sz="1100" b="1" i="1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just</a:t>
            </a:r>
            <a:r>
              <a:rPr lang="es-MX" sz="1100" b="1" i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  <a:r>
              <a:rPr lang="es-MX" sz="1100" b="1" i="1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works</a:t>
            </a:r>
            <a:r>
              <a:rPr lang="es-MX" sz="1100" b="1" i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."</a:t>
            </a:r>
            <a:endParaRPr lang="es-MX" sz="1100" i="1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5148065" y="267494"/>
            <a:ext cx="3384376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40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Código</a:t>
            </a:r>
          </a:p>
          <a:p>
            <a:pPr algn="l">
              <a:lnSpc>
                <a:spcPct val="7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servo.ino</a:t>
            </a:r>
            <a:endParaRPr lang="en-US" sz="40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3161530" y="1868413"/>
            <a:ext cx="4758500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Importar la librería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Servo.h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3419872" y="1284287"/>
            <a:ext cx="16478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7584" y="1851670"/>
            <a:ext cx="2016899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#</a:t>
            </a:r>
            <a:r>
              <a:rPr lang="es-MX" sz="1100" dirty="0" err="1">
                <a:highlight>
                  <a:srgbClr val="FFFFFF"/>
                </a:highlight>
              </a:rPr>
              <a:t>include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&lt;</a:t>
            </a:r>
            <a:r>
              <a:rPr lang="es-MX" sz="1100" dirty="0" err="1">
                <a:highlight>
                  <a:srgbClr val="FFFFFF"/>
                </a:highlight>
              </a:rPr>
              <a:t>Servo.h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&gt;</a:t>
            </a:r>
            <a:endParaRPr lang="es-MX" sz="1100" dirty="0">
              <a:highlight>
                <a:srgbClr val="FFFFFF"/>
              </a:highlight>
            </a:endParaRPr>
          </a:p>
          <a:p>
            <a:pPr algn="l"/>
            <a:endParaRPr lang="es-MX" sz="1100" dirty="0">
              <a:highlight>
                <a:srgbClr val="FFFFFF"/>
              </a:highlight>
            </a:endParaRPr>
          </a:p>
          <a:p>
            <a:pPr algn="l"/>
            <a:r>
              <a:rPr lang="es-MX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dirty="0" err="1">
                <a:highlight>
                  <a:srgbClr val="FFFFFF"/>
                </a:highlight>
              </a:rPr>
              <a:t>servoPin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s-MX" sz="1100" dirty="0">
                <a:highlight>
                  <a:srgbClr val="FFFFFF"/>
                </a:highlight>
              </a:rPr>
              <a:t> 9;</a:t>
            </a:r>
          </a:p>
          <a:p>
            <a:pPr algn="l"/>
            <a:endParaRPr lang="es-MX" sz="1100" dirty="0">
              <a:highlight>
                <a:srgbClr val="FFFFFF"/>
              </a:highlight>
            </a:endParaRPr>
          </a:p>
          <a:p>
            <a:pPr algn="l"/>
            <a:r>
              <a:rPr lang="es-MX" sz="1100" b="1" dirty="0">
                <a:solidFill>
                  <a:srgbClr val="0000FF"/>
                </a:solidFill>
                <a:highlight>
                  <a:srgbClr val="FFFFFF"/>
                </a:highlight>
              </a:rPr>
              <a:t>Servo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dirty="0" err="1">
                <a:highlight>
                  <a:srgbClr val="FFFFFF"/>
                </a:highlight>
              </a:rPr>
              <a:t>myServo</a:t>
            </a:r>
            <a:r>
              <a:rPr lang="es-MX" sz="1100" dirty="0">
                <a:highlight>
                  <a:srgbClr val="FFFFFF"/>
                </a:highlight>
              </a:rPr>
              <a:t>;</a:t>
            </a:r>
          </a:p>
          <a:p>
            <a:pPr algn="l"/>
            <a:endParaRPr lang="es-MX" sz="1100" dirty="0">
              <a:highlight>
                <a:srgbClr val="FFFFFF"/>
              </a:highlight>
            </a:endParaRPr>
          </a:p>
          <a:p>
            <a:pPr algn="l"/>
            <a:r>
              <a:rPr lang="es-MX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setup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</a:rPr>
              <a:t>{</a:t>
            </a:r>
            <a:endParaRPr lang="es-MX" sz="1100" dirty="0">
              <a:highlight>
                <a:srgbClr val="FFFFFF"/>
              </a:highlight>
            </a:endParaRPr>
          </a:p>
          <a:p>
            <a:pPr lvl="1" algn="l"/>
            <a:r>
              <a:rPr lang="es-MX" sz="1100" dirty="0" err="1" smtClean="0">
                <a:highlight>
                  <a:srgbClr val="FFFFFF"/>
                </a:highlight>
              </a:rPr>
              <a:t>myServo.attach</a:t>
            </a:r>
            <a:r>
              <a:rPr lang="es-MX" sz="1100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 err="1" smtClean="0">
                <a:highlight>
                  <a:srgbClr val="FFFFFF"/>
                </a:highlight>
              </a:rPr>
              <a:t>servoPin</a:t>
            </a:r>
            <a:r>
              <a:rPr lang="es-MX" sz="1100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 smtClean="0">
                <a:highlight>
                  <a:srgbClr val="FFFFFF"/>
                </a:highlight>
              </a:rPr>
              <a:t>;</a:t>
            </a:r>
            <a:endParaRPr lang="es-MX" sz="1100" dirty="0">
              <a:highlight>
                <a:srgbClr val="FFFFFF"/>
              </a:highlight>
            </a:endParaRPr>
          </a:p>
          <a:p>
            <a:pPr algn="l"/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</a:rPr>
              <a:t>}</a:t>
            </a:r>
            <a:endParaRPr lang="es-MX" sz="1100" dirty="0">
              <a:highlight>
                <a:srgbClr val="FFFFFF"/>
              </a:highlight>
            </a:endParaRPr>
          </a:p>
          <a:p>
            <a:pPr algn="l"/>
            <a:endParaRPr lang="es-MX" sz="1100" dirty="0">
              <a:highlight>
                <a:srgbClr val="FFFFFF"/>
              </a:highlight>
            </a:endParaRPr>
          </a:p>
          <a:p>
            <a:pPr algn="l"/>
            <a:r>
              <a:rPr lang="es-MX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loop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r>
              <a:rPr lang="es-MX" sz="1100" dirty="0">
                <a:highlight>
                  <a:srgbClr val="FFFFFF"/>
                </a:highlight>
              </a:rPr>
              <a:t> </a:t>
            </a:r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</a:rPr>
              <a:t>{</a:t>
            </a:r>
            <a:endParaRPr lang="es-MX" sz="1100" dirty="0">
              <a:highlight>
                <a:srgbClr val="FFFFFF"/>
              </a:highlight>
            </a:endParaRPr>
          </a:p>
          <a:p>
            <a:pPr lvl="1" algn="l"/>
            <a:r>
              <a:rPr lang="es-MX" sz="1100" dirty="0" smtClean="0">
                <a:highlight>
                  <a:srgbClr val="FFFFFF"/>
                </a:highlight>
              </a:rPr>
              <a:t>  </a:t>
            </a:r>
            <a:r>
              <a:rPr lang="es-MX" sz="1100" dirty="0" err="1" smtClean="0">
                <a:highlight>
                  <a:srgbClr val="FFFFFF"/>
                </a:highlight>
              </a:rPr>
              <a:t>myServo.write</a:t>
            </a:r>
            <a:r>
              <a:rPr lang="es-MX" sz="1100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 smtClean="0">
                <a:solidFill>
                  <a:srgbClr val="FF8000"/>
                </a:solidFill>
                <a:highlight>
                  <a:srgbClr val="FFFFFF"/>
                </a:highlight>
              </a:rPr>
              <a:t>19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>
                <a:highlight>
                  <a:srgbClr val="FFFFFF"/>
                </a:highlight>
              </a:rPr>
              <a:t>;</a:t>
            </a: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delay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</a:rPr>
              <a:t>1000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>
                <a:highlight>
                  <a:srgbClr val="FFFFFF"/>
                </a:highlight>
              </a:rPr>
              <a:t>;</a:t>
            </a: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dirty="0" err="1" smtClean="0">
                <a:highlight>
                  <a:srgbClr val="FFFFFF"/>
                </a:highlight>
              </a:rPr>
              <a:t>myServo.write</a:t>
            </a:r>
            <a:r>
              <a:rPr lang="es-MX" sz="1100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 smtClean="0">
                <a:solidFill>
                  <a:srgbClr val="FF8000"/>
                </a:solidFill>
                <a:highlight>
                  <a:srgbClr val="FFFFFF"/>
                </a:highlight>
              </a:rPr>
              <a:t>180</a:t>
            </a:r>
            <a:r>
              <a:rPr lang="es-MX" sz="1100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 smtClean="0">
                <a:highlight>
                  <a:srgbClr val="FFFFFF"/>
                </a:highlight>
              </a:rPr>
              <a:t>;</a:t>
            </a:r>
            <a:endParaRPr lang="es-MX" sz="1100" dirty="0">
              <a:highlight>
                <a:srgbClr val="FFFFFF"/>
              </a:highlight>
            </a:endParaRP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delay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</a:rPr>
              <a:t>1000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s-MX" sz="1100" dirty="0">
                <a:highlight>
                  <a:srgbClr val="FFFFFF"/>
                </a:highlight>
              </a:rPr>
              <a:t>;</a:t>
            </a:r>
          </a:p>
          <a:p>
            <a:pPr lvl="1" algn="l"/>
            <a:r>
              <a:rPr lang="es-MX" sz="1100" dirty="0">
                <a:highlight>
                  <a:srgbClr val="FFFFFF"/>
                </a:highlight>
              </a:rPr>
              <a:t>  </a:t>
            </a:r>
          </a:p>
          <a:p>
            <a:pPr algn="l"/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</a:rPr>
              <a:t>}</a:t>
            </a:r>
            <a:endParaRPr lang="es-MX" sz="1100" dirty="0">
              <a:highlight>
                <a:srgbClr val="FFFFFF"/>
              </a:highlight>
            </a:endParaRPr>
          </a:p>
        </p:txBody>
      </p:sp>
      <p:pic>
        <p:nvPicPr>
          <p:cNvPr id="13" name="Bild 53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5506" y="3125440"/>
            <a:ext cx="83343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3593578" y="3672061"/>
            <a:ext cx="3240360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Envió de señal de control al servo motor para asignar una nueva posición.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11" name="Rectangle 15"/>
          <p:cNvSpPr>
            <a:spLocks/>
          </p:cNvSpPr>
          <p:nvPr/>
        </p:nvSpPr>
        <p:spPr bwMode="auto">
          <a:xfrm>
            <a:off x="866694" y="209039"/>
            <a:ext cx="3096343" cy="92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>
                <a:solidFill>
                  <a:schemeClr val="accent2">
                    <a:lumMod val="50000"/>
                  </a:schemeClr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IMPORTANTE: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Este sketch funciona con la librería original de Galileo, sin embargo el motor se sentirá “forzado” durante sus cambios de posición.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8622" y="220544"/>
            <a:ext cx="504056" cy="461665"/>
            <a:chOff x="1187624" y="3676259"/>
            <a:chExt cx="792088" cy="735647"/>
          </a:xfrm>
        </p:grpSpPr>
        <p:sp>
          <p:nvSpPr>
            <p:cNvPr id="15" name="Rounded Rectangular Callout 14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  <p:pic>
        <p:nvPicPr>
          <p:cNvPr id="17" name="Bild 53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3073" y="1931804"/>
            <a:ext cx="83343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11" descr="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4649" y="2632271"/>
            <a:ext cx="9318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/>
          </p:cNvSpPr>
          <p:nvPr/>
        </p:nvSpPr>
        <p:spPr bwMode="auto">
          <a:xfrm>
            <a:off x="3194160" y="2546817"/>
            <a:ext cx="4758500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Creación de un objeto de la clase Servo. Igual que en programación orientada a objetos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20" name="Rectangle 2"/>
          <p:cNvSpPr>
            <a:spLocks/>
          </p:cNvSpPr>
          <p:nvPr/>
        </p:nvSpPr>
        <p:spPr bwMode="auto">
          <a:xfrm>
            <a:off x="3879967" y="3070352"/>
            <a:ext cx="4758500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Asignar el pin 9 al objeto Servo. Todas las operaciones sobre el objeto ‘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myservo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’ se reflejaran en el pin 9.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21" name="Bild 11" descr="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7076" y="3787928"/>
            <a:ext cx="9318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6732240" y="51470"/>
            <a:ext cx="223224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40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Servos</a:t>
            </a:r>
          </a:p>
          <a:p>
            <a:pPr algn="l">
              <a:lnSpc>
                <a:spcPct val="70000"/>
              </a:lnSpc>
            </a:pPr>
            <a:r>
              <a:rPr lang="es-MX" sz="40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Para que Sirven</a:t>
            </a:r>
            <a:r>
              <a:rPr lang="en-US" sz="40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?</a:t>
            </a:r>
            <a:endParaRPr lang="en-US" sz="40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4940399" y="1284287"/>
            <a:ext cx="16478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5"/>
          <p:cNvSpPr>
            <a:spLocks/>
          </p:cNvSpPr>
          <p:nvPr/>
        </p:nvSpPr>
        <p:spPr bwMode="auto">
          <a:xfrm>
            <a:off x="866694" y="209039"/>
            <a:ext cx="3096343" cy="92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>
                <a:solidFill>
                  <a:schemeClr val="accent2">
                    <a:lumMod val="50000"/>
                  </a:schemeClr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IMPORTANTE: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Este sketch funciona con la librería original de Galileo, sin embargo el motor se sentirá “forzado” durante sus cambios de posición.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8622" y="220544"/>
            <a:ext cx="504056" cy="461665"/>
            <a:chOff x="1187624" y="3676259"/>
            <a:chExt cx="792088" cy="735647"/>
          </a:xfrm>
        </p:grpSpPr>
        <p:sp>
          <p:nvSpPr>
            <p:cNvPr id="15" name="Rounded Rectangular Callout 14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94" y="2326456"/>
            <a:ext cx="2353763" cy="1568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8994" y="398403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hlinkClick r:id="rId3"/>
              </a:rPr>
              <a:t>http://www.designboom.com/technology/tj-animatronic-puppet/</a:t>
            </a:r>
            <a:endParaRPr lang="es-MX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3941643"/>
            <a:ext cx="262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hlinkClick r:id="rId4"/>
              </a:rPr>
              <a:t>http://www.uberreview.com/2012/11/animatronic-lamp-is-the-cutest-robot-you-will-see-all-day.htm</a:t>
            </a:r>
            <a:endParaRPr lang="es-MX" sz="1200" dirty="0"/>
          </a:p>
        </p:txBody>
      </p:sp>
      <p:pic>
        <p:nvPicPr>
          <p:cNvPr id="1028" name="Picture 4" descr="http://2on2jq3zqfpd2i4rzs3oxtog9o4.wpengine.netdna-cdn.com/wp-content/uploads/real-life-pixar-la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1" y="2234226"/>
            <a:ext cx="2287209" cy="157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043608" y="4803998"/>
            <a:ext cx="7776864" cy="0"/>
          </a:xfrm>
          <a:prstGeom prst="line">
            <a:avLst/>
          </a:prstGeom>
          <a:noFill/>
          <a:ln w="12700" cap="flat">
            <a:solidFill>
              <a:srgbClr val="1A9AD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549" r="13376" b="5705"/>
          <a:stretch/>
        </p:blipFill>
        <p:spPr>
          <a:xfrm rot="8100000">
            <a:off x="334358" y="4094748"/>
            <a:ext cx="747659" cy="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akezineblog.files.wordpress.com/2014/04/1h1a7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21" y="771550"/>
            <a:ext cx="4997351" cy="37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5" name="Rectangle 1"/>
          <p:cNvSpPr>
            <a:spLocks/>
          </p:cNvSpPr>
          <p:nvPr/>
        </p:nvSpPr>
        <p:spPr bwMode="auto">
          <a:xfrm>
            <a:off x="1597819" y="659606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endParaRPr lang="es-MX" sz="2800" dirty="0">
              <a:solidFill>
                <a:schemeClr val="accent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113666" name="Line 2"/>
          <p:cNvSpPr>
            <a:spLocks noChangeShapeType="1"/>
          </p:cNvSpPr>
          <p:nvPr/>
        </p:nvSpPr>
        <p:spPr bwMode="auto">
          <a:xfrm>
            <a:off x="1010841" y="1280518"/>
            <a:ext cx="7131249" cy="595"/>
          </a:xfrm>
          <a:prstGeom prst="line">
            <a:avLst/>
          </a:prstGeom>
          <a:noFill/>
          <a:ln w="12700" cap="flat">
            <a:solidFill>
              <a:srgbClr val="B3B3B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1010841" y="4299942"/>
            <a:ext cx="7131249" cy="595"/>
          </a:xfrm>
          <a:prstGeom prst="line">
            <a:avLst/>
          </a:prstGeom>
          <a:noFill/>
          <a:ln w="12700" cap="flat">
            <a:solidFill>
              <a:srgbClr val="B3B3B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3568" y="4587974"/>
            <a:ext cx="2736304" cy="376463"/>
            <a:chOff x="683568" y="4587974"/>
            <a:chExt cx="2736304" cy="376463"/>
          </a:xfrm>
        </p:grpSpPr>
        <p:pic>
          <p:nvPicPr>
            <p:cNvPr id="7" name="Picture 2" descr="http://mirrors.creativecommons.org/presskit/buttons/80x15/png/by-nc-s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672674"/>
              <a:ext cx="1105718" cy="20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5"/>
            <p:cNvSpPr>
              <a:spLocks/>
            </p:cNvSpPr>
            <p:nvPr/>
          </p:nvSpPr>
          <p:spPr bwMode="auto">
            <a:xfrm>
              <a:off x="683568" y="4587974"/>
              <a:ext cx="2736304" cy="3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40000"/>
                </a:lnSpc>
                <a:buClr>
                  <a:srgbClr val="4D4D4D"/>
                </a:buClr>
                <a:buSzPct val="125000"/>
              </a:pPr>
              <a:r>
                <a:rPr lang="es-MX" sz="800" dirty="0" smtClean="0">
                  <a:solidFill>
                    <a:srgbClr val="4D4D4D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Este tutorial es liberado bajo la licencia:</a:t>
              </a:r>
            </a:p>
            <a:p>
              <a:pPr algn="l">
                <a:lnSpc>
                  <a:spcPct val="140000"/>
                </a:lnSpc>
                <a:buClr>
                  <a:srgbClr val="4D4D4D"/>
                </a:buClr>
                <a:buSzPct val="125000"/>
              </a:pPr>
              <a:endParaRPr lang="es-MX" sz="8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  <a:p>
              <a:pPr algn="l">
                <a:lnSpc>
                  <a:spcPct val="140000"/>
                </a:lnSpc>
                <a:buClr>
                  <a:srgbClr val="4D4D4D"/>
                </a:buClr>
                <a:buSzPct val="125000"/>
              </a:pPr>
              <a:r>
                <a:rPr lang="es-MX" sz="800" dirty="0" smtClean="0">
                  <a:solidFill>
                    <a:srgbClr val="4D4D4D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Parte de su contenido fue obtenido de sparkfun.com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582" y="4519563"/>
            <a:ext cx="504056" cy="461665"/>
            <a:chOff x="1187624" y="3676259"/>
            <a:chExt cx="792088" cy="735647"/>
          </a:xfrm>
        </p:grpSpPr>
        <p:sp>
          <p:nvSpPr>
            <p:cNvPr id="10" name="Rounded Rectangular Callout 9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5714354" y="195486"/>
            <a:ext cx="22907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3600" dirty="0" err="1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Header</a:t>
            </a:r>
            <a:endParaRPr lang="es-MX" sz="3600" dirty="0" smtClean="0">
              <a:solidFill>
                <a:schemeClr val="accent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  <a:p>
            <a:pPr algn="l">
              <a:lnSpc>
                <a:spcPct val="70000"/>
              </a:lnSpc>
            </a:pPr>
            <a:r>
              <a:rPr lang="es-MX" sz="36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Arduino</a:t>
            </a:r>
            <a:r>
              <a:rPr lang="es-MX" sz="36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 R3</a:t>
            </a:r>
            <a:endParaRPr lang="es-MX" sz="36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5796136" y="1419622"/>
            <a:ext cx="2952328" cy="34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Galileo es compatible con los conectores del la placa Arduino UNO R3. En estos conectores, llamados headers, se pueden apreciar las salidas con las cuales disponemos.</a:t>
            </a:r>
          </a:p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La distribución entre salidas digitales y análogas, así como el numero identificador de cada pin se mantienen sin cambios entre Galileo y Arduino. 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1403650" y="1203599"/>
            <a:ext cx="4132112" cy="5154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6" name="Picture 2" descr="http://arduino.cc/en/uploads/Main/ArduinoUno_R3_Fro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575444"/>
            <a:ext cx="4800113" cy="3329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043608" y="4803998"/>
            <a:ext cx="7776864" cy="0"/>
          </a:xfrm>
          <a:prstGeom prst="line">
            <a:avLst/>
          </a:prstGeom>
          <a:noFill/>
          <a:ln w="12700" cap="flat">
            <a:solidFill>
              <a:srgbClr val="1A9AD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549" r="13376" b="5705"/>
          <a:stretch/>
        </p:blipFill>
        <p:spPr>
          <a:xfrm rot="8100000">
            <a:off x="334358" y="4094748"/>
            <a:ext cx="747659" cy="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/>
          </p:cNvSpPr>
          <p:nvPr/>
        </p:nvSpPr>
        <p:spPr bwMode="auto">
          <a:xfrm>
            <a:off x="4403278" y="1331019"/>
            <a:ext cx="4137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38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Salidas </a:t>
            </a:r>
          </a:p>
          <a:p>
            <a:pPr algn="l">
              <a:lnSpc>
                <a:spcPct val="70000"/>
              </a:lnSpc>
            </a:pPr>
            <a:r>
              <a:rPr lang="es-MX" sz="38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Digitales de  </a:t>
            </a:r>
            <a:r>
              <a:rPr lang="es-MX" sz="3800" dirty="0" smtClean="0">
                <a:solidFill>
                  <a:schemeClr val="bg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Propósito General</a:t>
            </a:r>
            <a:endParaRPr lang="es-MX" sz="3800" dirty="0">
              <a:solidFill>
                <a:schemeClr val="bg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604615" y="3123406"/>
            <a:ext cx="21671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Galileo tiene 14 terminales de salida digital de propósito general. Cada terminal esta representada por un identificador numérico.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Este identificador es utilizado para utilizar cada una de las terminales durante la programación del dispositivo.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>
            <a:off x="4678685" y="3094832"/>
            <a:ext cx="4429819" cy="8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Gran parte de los circuitos a conectar a Galileo se alimentan con </a:t>
            </a:r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5 V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, sin embargo dispositivos mas recientes tienen interfaces de </a:t>
            </a:r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3.3 V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</a:t>
            </a:r>
          </a:p>
          <a:p>
            <a:pPr algn="l">
              <a:lnSpc>
                <a:spcPct val="140000"/>
              </a:lnSpc>
              <a:buClr>
                <a:srgbClr val="4D4D4D"/>
              </a:buClr>
              <a:buSzPct val="125000"/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Galileo puede seleccionar el uso de cualquiera de los dos voltajes por medio del jumper </a:t>
            </a:r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IOREF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.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 flipV="1">
            <a:off x="0" y="2847180"/>
            <a:ext cx="8540478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2" descr="http://www.scriptbrasil.com.br/_upload/content/2013/10/31/intel-galileo-processador-baixo-consumo-ener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5802" cy="28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995936" y="3122438"/>
            <a:ext cx="504056" cy="461665"/>
            <a:chOff x="1187624" y="3676259"/>
            <a:chExt cx="792088" cy="735647"/>
          </a:xfrm>
        </p:grpSpPr>
        <p:sp>
          <p:nvSpPr>
            <p:cNvPr id="3" name="Rounded Rectangular Callout 2"/>
            <p:cNvSpPr/>
            <p:nvPr/>
          </p:nvSpPr>
          <p:spPr bwMode="auto">
            <a:xfrm>
              <a:off x="1187624" y="3723878"/>
              <a:ext cx="792088" cy="612648"/>
            </a:xfrm>
            <a:prstGeom prst="wedgeRoundRectCallout">
              <a:avLst>
                <a:gd name="adj1" fmla="val -16735"/>
                <a:gd name="adj2" fmla="val 74734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7964" y="3676259"/>
              <a:ext cx="451405" cy="73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rgbClr val="00AFFF"/>
                  </a:solidFill>
                </a:rPr>
                <a:t>!</a:t>
              </a:r>
              <a:endParaRPr lang="es-MX" sz="2400" b="1" dirty="0">
                <a:solidFill>
                  <a:srgbClr val="00AFFF"/>
                </a:solidFill>
              </a:endParaRPr>
            </a:p>
          </p:txBody>
        </p:sp>
      </p:grpSp>
      <p:pic>
        <p:nvPicPr>
          <p:cNvPr id="14" name="Picture 2" descr="http://newsroom.intel.com/servlet/JiveServlet/showImage/3512/Intel_Galile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4" y="4003986"/>
            <a:ext cx="2915816" cy="11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5714354" y="195486"/>
            <a:ext cx="22907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36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Bibliotecas</a:t>
            </a:r>
          </a:p>
          <a:p>
            <a:pPr algn="l">
              <a:lnSpc>
                <a:spcPct val="70000"/>
              </a:lnSpc>
            </a:pPr>
            <a:r>
              <a:rPr lang="es-MX" sz="36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Arduino</a:t>
            </a:r>
            <a:endParaRPr lang="es-MX" sz="36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2555776" y="1567086"/>
            <a:ext cx="4536504" cy="28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Galileo comparte la amplia librería de rutinas de software para el control de diversos periféricos, así como para facilitar el uso de tareas sencillas como la escritura a una terminal de salida digital.</a:t>
            </a:r>
          </a:p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Algunas 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b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ibliotecas requieren su importación al sketch, otras son accesibles de manera implícita en cualquier sketch para Galileo.</a:t>
            </a:r>
          </a:p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En esta sección se utilizan las funciones:</a:t>
            </a: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marL="514350" lvl="2" indent="-171450" algn="l">
              <a:buFont typeface="Arial" panose="020B0604020202020204" pitchFamily="34" charset="0"/>
              <a:buChar char="•"/>
            </a:pPr>
            <a:r>
              <a:rPr lang="en-US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pinMode</a:t>
            </a:r>
            <a:r>
              <a:rPr lang="en-US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marL="514350" lvl="2" indent="-171450" algn="l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delay()</a:t>
            </a:r>
          </a:p>
          <a:p>
            <a:pPr marL="514350" lvl="2" indent="-171450" algn="l">
              <a:buFont typeface="Arial" panose="020B0604020202020204" pitchFamily="34" charset="0"/>
              <a:buChar char="•"/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digitalWrite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/>
            <a:endParaRPr lang="en-US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Para usar las funciones anteriores no es necesario incluir librería alguna.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/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1403650" y="1203599"/>
            <a:ext cx="4132112" cy="5154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00" name="Picture 4" descr="http://pic16.nipic.com/20110819/8115970_083036571000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9872"/>
            <a:ext cx="1440161" cy="51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4355977" y="4669129"/>
            <a:ext cx="4680519" cy="36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Buscar </a:t>
            </a:r>
            <a:r>
              <a:rPr lang="es-MX" sz="1100" b="1" i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wiring_digital.c</a:t>
            </a:r>
            <a:r>
              <a:rPr lang="es-MX" sz="1100" b="1" i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en : </a:t>
            </a:r>
            <a:r>
              <a:rPr lang="es-MX" sz="1100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/hardware/</a:t>
            </a:r>
            <a:r>
              <a:rPr lang="es-MX" sz="1100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/x86/</a:t>
            </a:r>
            <a:r>
              <a:rPr lang="es-MX" sz="1100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cores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/</a:t>
            </a:r>
            <a:r>
              <a:rPr lang="es-MX" sz="1100" dirty="0" err="1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arduino</a:t>
            </a:r>
            <a:endParaRPr lang="es-MX" sz="1100" i="1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/>
          </p:cNvSpPr>
          <p:nvPr/>
        </p:nvSpPr>
        <p:spPr bwMode="auto">
          <a:xfrm>
            <a:off x="5870450" y="195486"/>
            <a:ext cx="2977034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70000"/>
              </a:lnSpc>
            </a:pPr>
            <a:r>
              <a:rPr lang="es-MX" sz="38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pinMode</a:t>
            </a:r>
            <a:r>
              <a:rPr lang="es-MX" sz="3800" dirty="0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()</a:t>
            </a:r>
          </a:p>
          <a:p>
            <a:pPr algn="r">
              <a:lnSpc>
                <a:spcPct val="70000"/>
              </a:lnSpc>
            </a:pPr>
            <a:r>
              <a:rPr lang="es-MX" sz="3800" dirty="0" err="1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digitalWrite</a:t>
            </a:r>
            <a:r>
              <a:rPr lang="es-MX" sz="38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()</a:t>
            </a:r>
          </a:p>
          <a:p>
            <a:pPr algn="r">
              <a:lnSpc>
                <a:spcPct val="70000"/>
              </a:lnSpc>
            </a:pPr>
            <a:r>
              <a:rPr lang="es-MX" sz="3800" dirty="0" err="1" smtClean="0">
                <a:solidFill>
                  <a:schemeClr val="bg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delay</a:t>
            </a:r>
            <a:r>
              <a:rPr lang="es-MX" sz="3800" dirty="0" smtClean="0">
                <a:solidFill>
                  <a:schemeClr val="bg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()</a:t>
            </a:r>
            <a:endParaRPr lang="es-MX" sz="3800" dirty="0">
              <a:solidFill>
                <a:schemeClr val="bg2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3407463" y="2295624"/>
            <a:ext cx="2167185" cy="236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digitalWrite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Una vez que se a especificado que una terminal de Galileo será utilizada como salida, se usa esta función para escribir un valor digital alto o bajo a dicha terminal.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Sintaxis: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lvl="2" algn="l">
              <a:lnSpc>
                <a:spcPct val="110000"/>
              </a:lnSpc>
            </a:pP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digitalWrite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(pin, ESTADO)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ESTADO: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HIGH o LOW.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4716016" y="1678310"/>
            <a:ext cx="4114800" cy="3333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>
            <a:off x="467544" y="2295624"/>
            <a:ext cx="2167185" cy="21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pinMode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Al hacer una llama a la rutina </a:t>
            </a: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pinMode</a:t>
            </a:r>
            <a:r>
              <a:rPr lang="es-MX" sz="1100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se le deja saber a Galileo si una terminal será utilizada como entrada o salida.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Sintaxis</a:t>
            </a:r>
            <a:r>
              <a:rPr lang="es-MX" sz="1100" b="1" dirty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:</a:t>
            </a:r>
            <a:endParaRPr lang="es-MX" sz="1100" b="1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lvl="2" algn="l">
              <a:lnSpc>
                <a:spcPct val="110000"/>
              </a:lnSpc>
            </a:pP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pinMode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(pin, MODO)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endParaRPr lang="es-MX" sz="1100" dirty="0" smtClean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MODO: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INPUT o OUTPUT.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6347382" y="2295624"/>
            <a:ext cx="2167185" cy="21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s-MX" sz="1100" b="1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delay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Rutina de retardo universal, detiene el flujo de ejecución del sketch actual.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Sintaxis: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dirty="0" err="1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delay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(ms)</a:t>
            </a:r>
          </a:p>
          <a:p>
            <a:pPr algn="l">
              <a:lnSpc>
                <a:spcPct val="110000"/>
              </a:lnSpc>
            </a:pP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  <a:p>
            <a:pPr algn="l">
              <a:lnSpc>
                <a:spcPct val="110000"/>
              </a:lnSpc>
            </a:pP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ms: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numero de milisegundos a esperar. (1000 ms = 1 ).</a:t>
            </a:r>
            <a:endParaRPr lang="es-MX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rot="10800000" flipH="1">
            <a:off x="2987824" y="2787774"/>
            <a:ext cx="0" cy="1691878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rot="10800000" flipH="1">
            <a:off x="5956899" y="2787774"/>
            <a:ext cx="0" cy="1691878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6241677" y="267494"/>
            <a:ext cx="22907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s-MX" sz="4000" dirty="0" smtClean="0">
                <a:solidFill>
                  <a:schemeClr val="accent2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Código</a:t>
            </a:r>
          </a:p>
          <a:p>
            <a:pPr algn="l">
              <a:lnSpc>
                <a:spcPct val="7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blink.ino</a:t>
            </a:r>
            <a:endParaRPr lang="en-US" sz="40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4853942" y="2188761"/>
            <a:ext cx="3030426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Asigna a la terminal 13 el rol de salida digital.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sp>
        <p:nvSpPr>
          <p:cNvPr id="67599" name="Rectangle 15"/>
          <p:cNvSpPr>
            <a:spLocks/>
          </p:cNvSpPr>
          <p:nvPr/>
        </p:nvSpPr>
        <p:spPr bwMode="auto">
          <a:xfrm>
            <a:off x="4415259" y="1284287"/>
            <a:ext cx="1647825" cy="428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75656" y="1689938"/>
            <a:ext cx="273344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1100" dirty="0" smtClean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/* </a:t>
            </a:r>
            <a:r>
              <a:rPr lang="es-MX" sz="11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blink.ino</a:t>
            </a:r>
            <a:r>
              <a:rPr lang="es-MX" sz="1100" dirty="0" smtClean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*/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s-MX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led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13;</a:t>
            </a:r>
          </a:p>
          <a:p>
            <a:pPr algn="l"/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void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setup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              </a:t>
            </a:r>
          </a:p>
          <a:p>
            <a:pPr algn="l"/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pinMode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led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OUTPUT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;     </a:t>
            </a:r>
          </a:p>
          <a:p>
            <a:pPr algn="l"/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MX" sz="1100" dirty="0" smtClean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void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loop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MX" sz="1100" dirty="0"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digitalWrite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led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HIGH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;   </a:t>
            </a: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delay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1000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;               </a:t>
            </a: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digitalWrite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 err="1">
                <a:highlight>
                  <a:srgbClr val="FFFFFF"/>
                </a:highlight>
                <a:latin typeface="Courier New" panose="02070309020205020404" pitchFamily="49" charset="0"/>
              </a:rPr>
              <a:t>led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MX" sz="1100" b="1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LOW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;    </a:t>
            </a:r>
          </a:p>
          <a:p>
            <a:pPr algn="l"/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MX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delay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MX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1000</a:t>
            </a:r>
            <a:r>
              <a:rPr lang="es-MX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MX" sz="1100" dirty="0">
                <a:highlight>
                  <a:srgbClr val="FFFFFF"/>
                </a:highlight>
                <a:latin typeface="Courier New" panose="02070309020205020404" pitchFamily="49" charset="0"/>
              </a:rPr>
              <a:t>;               </a:t>
            </a:r>
          </a:p>
          <a:p>
            <a:pPr algn="l"/>
            <a:r>
              <a:rPr lang="es-MX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s-MX" sz="1100" dirty="0"/>
          </a:p>
        </p:txBody>
      </p:sp>
      <p:pic>
        <p:nvPicPr>
          <p:cNvPr id="8" name="Bild 1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563">
            <a:off x="3930492" y="2167305"/>
            <a:ext cx="5572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4853942" y="3363838"/>
            <a:ext cx="2736304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Escribe un valor lógico </a:t>
            </a:r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ALTO</a:t>
            </a:r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al pin 13.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10" name="Bild 11" descr="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90735" y="3585219"/>
            <a:ext cx="9318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65" descr="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1660848"/>
            <a:ext cx="10239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/>
          </p:cNvSpPr>
          <p:nvPr/>
        </p:nvSpPr>
        <p:spPr bwMode="auto">
          <a:xfrm>
            <a:off x="3059832" y="1275606"/>
            <a:ext cx="1019182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b="1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Lenguaje C</a:t>
            </a:r>
            <a:endParaRPr lang="en-US" sz="1100" b="1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pic>
        <p:nvPicPr>
          <p:cNvPr id="13" name="Bild 53" descr="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202" flipH="1">
            <a:off x="2880802" y="4374033"/>
            <a:ext cx="83343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3867746" y="4288611"/>
            <a:ext cx="2736304" cy="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s-MX" sz="1100" dirty="0" smtClean="0">
                <a:solidFill>
                  <a:srgbClr val="4D4D4D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Retardo de 1 segundo.</a:t>
            </a:r>
            <a:endParaRPr lang="en-US" sz="1100" dirty="0">
              <a:solidFill>
                <a:srgbClr val="4D4D4D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25">
      <a:dk1>
        <a:srgbClr val="000000"/>
      </a:dk1>
      <a:lt1>
        <a:srgbClr val="FFFFFF"/>
      </a:lt1>
      <a:dk2>
        <a:srgbClr val="0096E1"/>
      </a:dk2>
      <a:lt2>
        <a:srgbClr val="737373"/>
      </a:lt2>
      <a:accent1>
        <a:srgbClr val="012495"/>
      </a:accent1>
      <a:accent2>
        <a:srgbClr val="00AFFF"/>
      </a:accent2>
      <a:accent3>
        <a:srgbClr val="43C1FF"/>
      </a:accent3>
      <a:accent4>
        <a:srgbClr val="3C3C3C"/>
      </a:accent4>
      <a:accent5>
        <a:srgbClr val="828282"/>
      </a:accent5>
      <a:accent6>
        <a:srgbClr val="C8C8C8"/>
      </a:accent6>
      <a:hlink>
        <a:srgbClr val="3445A1"/>
      </a:hlink>
      <a:folHlink>
        <a:srgbClr val="3FA7D7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Pages>0</Pages>
  <Words>2278</Words>
  <Characters>0</Characters>
  <Application>Microsoft Office PowerPoint</Application>
  <PresentationFormat>On-screen Show (16:9)</PresentationFormat>
  <Lines>0</Lines>
  <Paragraphs>393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Mtro. Francisco Ibarra</cp:lastModifiedBy>
  <cp:revision>347</cp:revision>
  <dcterms:modified xsi:type="dcterms:W3CDTF">2014-11-26T16:04:58Z</dcterms:modified>
</cp:coreProperties>
</file>