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1"/>
  </p:notesMasterIdLst>
  <p:sldIdLst>
    <p:sldId id="256" r:id="rId15"/>
    <p:sldId id="355" r:id="rId16"/>
    <p:sldId id="369" r:id="rId17"/>
    <p:sldId id="358" r:id="rId18"/>
    <p:sldId id="357" r:id="rId19"/>
    <p:sldId id="360" r:id="rId20"/>
    <p:sldId id="274" r:id="rId21"/>
    <p:sldId id="362" r:id="rId22"/>
    <p:sldId id="371" r:id="rId23"/>
    <p:sldId id="367" r:id="rId24"/>
    <p:sldId id="368" r:id="rId25"/>
    <p:sldId id="370" r:id="rId26"/>
    <p:sldId id="382" r:id="rId27"/>
    <p:sldId id="383" r:id="rId28"/>
    <p:sldId id="364" r:id="rId29"/>
    <p:sldId id="379" r:id="rId30"/>
    <p:sldId id="378" r:id="rId31"/>
    <p:sldId id="380" r:id="rId32"/>
    <p:sldId id="374" r:id="rId33"/>
    <p:sldId id="365" r:id="rId34"/>
    <p:sldId id="381" r:id="rId35"/>
    <p:sldId id="372" r:id="rId36"/>
    <p:sldId id="375" r:id="rId37"/>
    <p:sldId id="377" r:id="rId38"/>
    <p:sldId id="376" r:id="rId39"/>
    <p:sldId id="354" r:id="rId40"/>
  </p:sldIdLst>
  <p:sldSz cx="9144000" cy="5143500" type="screen16x9"/>
  <p:notesSz cx="6858000" cy="91440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8572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10287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12001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13716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C5"/>
    <a:srgbClr val="1A9A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95" autoAdjust="0"/>
  </p:normalViewPr>
  <p:slideViewPr>
    <p:cSldViewPr>
      <p:cViewPr varScale="1">
        <p:scale>
          <a:sx n="158" d="100"/>
          <a:sy n="158" d="100"/>
        </p:scale>
        <p:origin x="-180"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5A59D-70F8-D247-82DD-BA5A6D366B3E}" type="datetimeFigureOut">
              <a:rPr lang="en-US" smtClean="0"/>
              <a:t>12/9/2014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35223-E47F-1946-8A6D-4B121950ACDE}" type="slidenum">
              <a:rPr lang="en-US" smtClean="0"/>
              <a:t>‹Nº›</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2400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38523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407494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99288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77784878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08799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1025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61917836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9122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563497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2790728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9284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862013"/>
            <a:ext cx="1959769" cy="238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62013"/>
            <a:ext cx="5822156" cy="238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87931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115050" cy="4388644"/>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36786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998614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585989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797126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8965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6008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74361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04400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465680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1509004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137682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661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4187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459833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19680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5807374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11190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027099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884201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603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018095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14870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75660098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82851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89170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175901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44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44890876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81575"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5131"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64423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82716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159246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4909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39054879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22953383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81128695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21100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37092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08880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97108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66131802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6915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78076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6954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22691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729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0276305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33888955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30016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7239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9154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54002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058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4943350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4286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124798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2984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9251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2874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044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9921162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0249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133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615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376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7084512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838213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35653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391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3944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0413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72862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4814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842009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652462"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86179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47423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42570202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035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6202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386081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9436650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7252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66009"/>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115050"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870605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28120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36444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64235937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0460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9627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564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9236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266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9427430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746318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7889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8372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79677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50446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63974724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372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3058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1520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857170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2221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8099082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432215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83287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50272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150010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3880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27347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6720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32655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1872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677470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1654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8283304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2182785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7261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2745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009801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098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66403696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43340937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22922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034562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29741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5902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8345021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11858487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19277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41333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1221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52255564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5269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1686151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1381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7462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72860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0835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05239257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1282355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6754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
            <a:ext cx="2057400" cy="4461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
            <a:ext cx="6115050" cy="44612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8122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52463" y="862012"/>
            <a:ext cx="783907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652463" y="2647950"/>
            <a:ext cx="783907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4981575" y="1462087"/>
            <a:ext cx="3509963"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8" name="Rectangle 2"/>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52463" y="1566863"/>
            <a:ext cx="78390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652463" y="666750"/>
            <a:ext cx="7839075" cy="380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7170"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8194"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33450" y="133350"/>
            <a:ext cx="7277100"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ngage.intel.com/community/es/galileo/descargas-de-softwa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rduino.cc/en/pmwiki.php?n=Hacking/LibraryTutoria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2483768" y="3782516"/>
            <a:ext cx="4244975" cy="805458"/>
            <a:chOff x="0" y="0"/>
            <a:chExt cx="6528" cy="1352"/>
          </a:xfrm>
        </p:grpSpPr>
        <p:sp>
          <p:nvSpPr>
            <p:cNvPr id="15363" name="Rectangle 3"/>
            <p:cNvSpPr>
              <a:spLocks/>
            </p:cNvSpPr>
            <p:nvPr/>
          </p:nvSpPr>
          <p:spPr bwMode="auto">
            <a:xfrm>
              <a:off x="106" y="0"/>
              <a:ext cx="6315"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2800" dirty="0" smtClean="0">
                  <a:solidFill>
                    <a:schemeClr val="tx1"/>
                  </a:solidFill>
                  <a:latin typeface="Bebas Neue" charset="0"/>
                  <a:ea typeface="ＭＳ Ｐゴシック" charset="0"/>
                  <a:cs typeface="Bebas Neue" charset="0"/>
                  <a:sym typeface="Bebas Neue" charset="0"/>
                </a:rPr>
                <a:t>Intel Galileo: Introducción</a:t>
              </a:r>
              <a:endParaRPr lang="es-MX" sz="2800" dirty="0">
                <a:solidFill>
                  <a:schemeClr val="tx1"/>
                </a:solidFill>
                <a:latin typeface="Bebas Neue" charset="0"/>
                <a:ea typeface="ＭＳ Ｐゴシック" charset="0"/>
                <a:cs typeface="Bebas Neue" charset="0"/>
                <a:sym typeface="Bebas Neue" charset="0"/>
              </a:endParaRPr>
            </a:p>
          </p:txBody>
        </p:sp>
        <p:sp>
          <p:nvSpPr>
            <p:cNvPr id="15364" name="Rectangle 4"/>
            <p:cNvSpPr>
              <a:spLocks/>
            </p:cNvSpPr>
            <p:nvPr/>
          </p:nvSpPr>
          <p:spPr bwMode="auto">
            <a:xfrm>
              <a:off x="0" y="680"/>
              <a:ext cx="65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200" dirty="0" err="1" smtClean="0">
                  <a:latin typeface="Lato Light" charset="0"/>
                  <a:ea typeface="ＭＳ Ｐゴシック" charset="0"/>
                  <a:cs typeface="Lato Light" charset="0"/>
                  <a:sym typeface="Lato Light" charset="0"/>
                </a:rPr>
                <a:t>The</a:t>
              </a:r>
              <a:r>
                <a:rPr lang="es-MX" sz="1200" dirty="0" smtClean="0">
                  <a:latin typeface="Lato Light" charset="0"/>
                  <a:ea typeface="ＭＳ Ｐゴシック" charset="0"/>
                  <a:cs typeface="Lato Light" charset="0"/>
                  <a:sym typeface="Lato Light" charset="0"/>
                </a:rPr>
                <a:t> </a:t>
              </a:r>
              <a:r>
                <a:rPr lang="es-MX" sz="1200" dirty="0" err="1" smtClean="0">
                  <a:latin typeface="Lato Light" charset="0"/>
                  <a:ea typeface="ＭＳ Ｐゴシック" charset="0"/>
                  <a:cs typeface="Lato Light" charset="0"/>
                  <a:sym typeface="Lato Light" charset="0"/>
                </a:rPr>
                <a:t>Arduino</a:t>
              </a:r>
              <a:r>
                <a:rPr lang="es-MX" sz="1200" dirty="0" smtClean="0">
                  <a:latin typeface="Lato Light" charset="0"/>
                  <a:ea typeface="ＭＳ Ｐゴシック" charset="0"/>
                  <a:cs typeface="Lato Light" charset="0"/>
                  <a:sym typeface="Lato Light" charset="0"/>
                </a:rPr>
                <a:t> </a:t>
              </a:r>
              <a:r>
                <a:rPr lang="es-MX" sz="1200" dirty="0" err="1" smtClean="0">
                  <a:latin typeface="Lato Light" charset="0"/>
                  <a:ea typeface="ＭＳ Ｐゴシック" charset="0"/>
                  <a:cs typeface="Lato Light" charset="0"/>
                  <a:sym typeface="Lato Light" charset="0"/>
                </a:rPr>
                <a:t>Way</a:t>
              </a:r>
              <a:r>
                <a:rPr lang="es-MX" sz="1200" dirty="0" smtClean="0">
                  <a:latin typeface="Lato Light" charset="0"/>
                  <a:ea typeface="ＭＳ Ｐゴシック" charset="0"/>
                  <a:cs typeface="Lato Light" charset="0"/>
                  <a:sym typeface="Lato Light" charset="0"/>
                </a:rPr>
                <a:t>. </a:t>
              </a:r>
              <a:endParaRPr lang="es-MX" sz="1200" dirty="0">
                <a:latin typeface="Lato Light" charset="0"/>
                <a:ea typeface="ＭＳ Ｐゴシック" charset="0"/>
                <a:cs typeface="Lato Light" charset="0"/>
                <a:sym typeface="Lato Light" charset="0"/>
              </a:endParaRPr>
            </a:p>
          </p:txBody>
        </p:sp>
      </p:grpSp>
      <p:sp>
        <p:nvSpPr>
          <p:cNvPr id="15365" name="Line 5"/>
          <p:cNvSpPr>
            <a:spLocks noChangeShapeType="1"/>
          </p:cNvSpPr>
          <p:nvPr/>
        </p:nvSpPr>
        <p:spPr bwMode="auto">
          <a:xfrm>
            <a:off x="2646760" y="3559274"/>
            <a:ext cx="386893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35" y="307648"/>
            <a:ext cx="3747447" cy="29183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718868" y="260995"/>
            <a:ext cx="366955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n-US" sz="5600" dirty="0" smtClean="0">
                <a:solidFill>
                  <a:schemeClr val="tx1"/>
                </a:solidFill>
                <a:latin typeface="Bebas Neue" charset="0"/>
                <a:ea typeface="ＭＳ Ｐゴシック" charset="0"/>
                <a:cs typeface="Bebas Neue" charset="0"/>
                <a:sym typeface="Bebas Neue" charset="0"/>
              </a:rPr>
              <a:t>Intel </a:t>
            </a:r>
          </a:p>
          <a:p>
            <a:pPr algn="l">
              <a:lnSpc>
                <a:spcPct val="70000"/>
              </a:lnSpc>
            </a:pPr>
            <a:r>
              <a:rPr lang="en-US" sz="5600" dirty="0" smtClean="0">
                <a:solidFill>
                  <a:schemeClr val="accent2"/>
                </a:solidFill>
                <a:latin typeface="Bebas Neue" charset="0"/>
                <a:ea typeface="ＭＳ Ｐゴシック" charset="0"/>
                <a:cs typeface="Bebas Neue" charset="0"/>
                <a:sym typeface="Bebas Neue" charset="0"/>
              </a:rPr>
              <a:t>Quark </a:t>
            </a:r>
            <a:r>
              <a:rPr lang="en-US" sz="5600" dirty="0" err="1" smtClean="0">
                <a:solidFill>
                  <a:schemeClr val="accent2"/>
                </a:solidFill>
                <a:latin typeface="Bebas Neue" charset="0"/>
                <a:ea typeface="ＭＳ Ｐゴシック" charset="0"/>
                <a:cs typeface="Bebas Neue" charset="0"/>
                <a:sym typeface="Bebas Neue" charset="0"/>
              </a:rPr>
              <a:t>SoC</a:t>
            </a:r>
            <a:endParaRPr lang="en-US"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1952476" y="2787774"/>
            <a:ext cx="254751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Que es Quark?</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En el centro de Galileo encontramos un procesador Quark </a:t>
            </a:r>
            <a:r>
              <a:rPr lang="es-MX" sz="1100" dirty="0" err="1" smtClean="0">
                <a:solidFill>
                  <a:srgbClr val="4D4D4D"/>
                </a:solidFill>
                <a:latin typeface="Lato Light" charset="0"/>
                <a:ea typeface="ＭＳ Ｐゴシック" charset="0"/>
                <a:cs typeface="Lato Light" charset="0"/>
                <a:sym typeface="Lato Light" charset="0"/>
              </a:rPr>
              <a:t>SoC</a:t>
            </a:r>
            <a:r>
              <a:rPr lang="es-MX" sz="1100" dirty="0" smtClean="0">
                <a:solidFill>
                  <a:srgbClr val="4D4D4D"/>
                </a:solidFill>
                <a:latin typeface="Lato Light" charset="0"/>
                <a:ea typeface="ＭＳ Ｐゴシック" charset="0"/>
                <a:cs typeface="Lato Light" charset="0"/>
                <a:sym typeface="Lato Light" charset="0"/>
              </a:rPr>
              <a:t> X1000, este procesador tiene un set de instrucciones x86.</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Se caracteriza por su bajo consumo de energía y su tamaño físico reducido.</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Quark esta diseñado para la creación de sistemas embebidos </a:t>
            </a:r>
            <a:r>
              <a:rPr lang="es-MX" sz="1100" dirty="0">
                <a:solidFill>
                  <a:srgbClr val="4D4D4D"/>
                </a:solidFill>
                <a:latin typeface="Lato Light" charset="0"/>
                <a:ea typeface="ＭＳ Ｐゴシック" charset="0"/>
                <a:cs typeface="Lato Light" charset="0"/>
                <a:sym typeface="Lato Light" charset="0"/>
              </a:rPr>
              <a:t>como </a:t>
            </a:r>
            <a:r>
              <a:rPr lang="es-MX" sz="1100" dirty="0" err="1" smtClean="0">
                <a:solidFill>
                  <a:srgbClr val="4D4D4D"/>
                </a:solidFill>
                <a:latin typeface="Lato Light" charset="0"/>
                <a:ea typeface="ＭＳ Ｐゴシック" charset="0"/>
                <a:cs typeface="Lato Light" charset="0"/>
                <a:sym typeface="Lato Light" charset="0"/>
              </a:rPr>
              <a:t>wearables</a:t>
            </a:r>
            <a:r>
              <a:rPr lang="es-MX" sz="1100" dirty="0" smtClean="0">
                <a:solidFill>
                  <a:srgbClr val="4D4D4D"/>
                </a:solidFill>
                <a:latin typeface="Lato Light" charset="0"/>
                <a:ea typeface="ＭＳ Ｐゴシック" charset="0"/>
                <a:cs typeface="Lato Light" charset="0"/>
                <a:sym typeface="Lato Light" charset="0"/>
              </a:rPr>
              <a:t> o </a:t>
            </a:r>
            <a:r>
              <a:rPr lang="es-MX" sz="1100" dirty="0" err="1" smtClean="0">
                <a:solidFill>
                  <a:srgbClr val="4D4D4D"/>
                </a:solidFill>
                <a:latin typeface="Lato Light" charset="0"/>
                <a:ea typeface="ＭＳ Ｐゴシック" charset="0"/>
                <a:cs typeface="Lato Light" charset="0"/>
                <a:sym typeface="Lato Light" charset="0"/>
              </a:rPr>
              <a:t>gadgets</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sp>
        <p:nvSpPr>
          <p:cNvPr id="79887" name="Line 15"/>
          <p:cNvSpPr>
            <a:spLocks noChangeShapeType="1"/>
          </p:cNvSpPr>
          <p:nvPr/>
        </p:nvSpPr>
        <p:spPr bwMode="auto">
          <a:xfrm rot="10800000" flipH="1">
            <a:off x="5004048" y="2139702"/>
            <a:ext cx="1166" cy="2439342"/>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79888" name="Group 16"/>
          <p:cNvGrpSpPr>
            <a:grpSpLocks/>
          </p:cNvGrpSpPr>
          <p:nvPr/>
        </p:nvGrpSpPr>
        <p:grpSpPr bwMode="auto">
          <a:xfrm>
            <a:off x="5278462" y="1889745"/>
            <a:ext cx="2174081" cy="466725"/>
            <a:chOff x="0" y="0"/>
            <a:chExt cx="3652" cy="784"/>
          </a:xfrm>
        </p:grpSpPr>
        <p:sp>
          <p:nvSpPr>
            <p:cNvPr id="79889" name="Rectangle 17"/>
            <p:cNvSpPr>
              <a:spLocks/>
            </p:cNvSpPr>
            <p:nvPr/>
          </p:nvSpPr>
          <p:spPr bwMode="auto">
            <a:xfrm>
              <a:off x="836" y="0"/>
              <a:ext cx="2816"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Quark es un quinto de las dimensiones de un procesador </a:t>
              </a:r>
              <a:r>
                <a:rPr lang="es-MX" sz="1100" dirty="0" err="1" smtClean="0">
                  <a:solidFill>
                    <a:schemeClr val="tx1"/>
                  </a:solidFill>
                  <a:latin typeface="Lato Light" charset="0"/>
                  <a:ea typeface="ＭＳ Ｐゴシック" charset="0"/>
                  <a:cs typeface="Lato Light" charset="0"/>
                  <a:sym typeface="Lato Light" charset="0"/>
                </a:rPr>
                <a:t>Atom</a:t>
              </a:r>
              <a:r>
                <a:rPr lang="es-MX" sz="1100" dirty="0" smtClean="0">
                  <a:solidFill>
                    <a:schemeClr val="tx1"/>
                  </a:solidFill>
                  <a:latin typeface="Lato Light" charset="0"/>
                  <a:ea typeface="ＭＳ Ｐゴシック" charset="0"/>
                  <a:cs typeface="Lato Light" charset="0"/>
                  <a:sym typeface="Lato Light" charset="0"/>
                </a:rPr>
                <a:t>.</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0" name="Group 18"/>
            <p:cNvGrpSpPr>
              <a:grpSpLocks/>
            </p:cNvGrpSpPr>
            <p:nvPr/>
          </p:nvGrpSpPr>
          <p:grpSpPr bwMode="auto">
            <a:xfrm>
              <a:off x="0" y="125"/>
              <a:ext cx="744" cy="608"/>
              <a:chOff x="0" y="0"/>
              <a:chExt cx="744" cy="607"/>
            </a:xfrm>
          </p:grpSpPr>
          <p:sp>
            <p:nvSpPr>
              <p:cNvPr id="7989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1</a:t>
                </a:r>
              </a:p>
            </p:txBody>
          </p:sp>
        </p:grpSp>
      </p:grpSp>
      <p:grpSp>
        <p:nvGrpSpPr>
          <p:cNvPr id="79893" name="Group 21"/>
          <p:cNvGrpSpPr>
            <a:grpSpLocks/>
          </p:cNvGrpSpPr>
          <p:nvPr/>
        </p:nvGrpSpPr>
        <p:grpSpPr bwMode="auto">
          <a:xfrm>
            <a:off x="5278462" y="2643758"/>
            <a:ext cx="2390179" cy="466725"/>
            <a:chOff x="0" y="0"/>
            <a:chExt cx="4015" cy="784"/>
          </a:xfrm>
        </p:grpSpPr>
        <p:sp>
          <p:nvSpPr>
            <p:cNvPr id="79894" name="Rectangle 22"/>
            <p:cNvSpPr>
              <a:spLocks/>
            </p:cNvSpPr>
            <p:nvPr/>
          </p:nvSpPr>
          <p:spPr bwMode="auto">
            <a:xfrm>
              <a:off x="836" y="0"/>
              <a:ext cx="3179"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Quark utiliza una decima parte de la energía que requiere un procesador </a:t>
              </a:r>
              <a:r>
                <a:rPr lang="es-MX" sz="1100" dirty="0" err="1" smtClean="0">
                  <a:solidFill>
                    <a:schemeClr val="tx1"/>
                  </a:solidFill>
                  <a:latin typeface="Lato Light" charset="0"/>
                  <a:ea typeface="ＭＳ Ｐゴシック" charset="0"/>
                  <a:cs typeface="Lato Light" charset="0"/>
                  <a:sym typeface="Lato Light" charset="0"/>
                </a:rPr>
                <a:t>Atom</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5" name="Group 23"/>
            <p:cNvGrpSpPr>
              <a:grpSpLocks/>
            </p:cNvGrpSpPr>
            <p:nvPr/>
          </p:nvGrpSpPr>
          <p:grpSpPr bwMode="auto">
            <a:xfrm>
              <a:off x="0" y="125"/>
              <a:ext cx="744" cy="608"/>
              <a:chOff x="0" y="0"/>
              <a:chExt cx="744" cy="607"/>
            </a:xfrm>
          </p:grpSpPr>
          <p:sp>
            <p:nvSpPr>
              <p:cNvPr id="79896"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7"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grpSp>
      <p:grpSp>
        <p:nvGrpSpPr>
          <p:cNvPr id="79898" name="Group 26"/>
          <p:cNvGrpSpPr>
            <a:grpSpLocks/>
          </p:cNvGrpSpPr>
          <p:nvPr/>
        </p:nvGrpSpPr>
        <p:grpSpPr bwMode="auto">
          <a:xfrm>
            <a:off x="5278462" y="3401169"/>
            <a:ext cx="2533650" cy="466725"/>
            <a:chOff x="0" y="0"/>
            <a:chExt cx="4256" cy="784"/>
          </a:xfrm>
        </p:grpSpPr>
        <p:sp>
          <p:nvSpPr>
            <p:cNvPr id="79899" name="Rectangle 27"/>
            <p:cNvSpPr>
              <a:spLocks/>
            </p:cNvSpPr>
            <p:nvPr/>
          </p:nvSpPr>
          <p:spPr bwMode="auto">
            <a:xfrm>
              <a:off x="836" y="0"/>
              <a:ext cx="342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Quark tiene el set de instrucciones de un Pentium P54C y esta construido con un proceso de 32 </a:t>
              </a:r>
              <a:r>
                <a:rPr lang="es-MX" sz="1100" dirty="0" err="1" smtClean="0">
                  <a:solidFill>
                    <a:schemeClr val="tx1"/>
                  </a:solidFill>
                  <a:latin typeface="Lato Light" charset="0"/>
                  <a:ea typeface="ＭＳ Ｐゴシック" charset="0"/>
                  <a:cs typeface="Lato Light" charset="0"/>
                  <a:sym typeface="Lato Light" charset="0"/>
                </a:rPr>
                <a:t>nm</a:t>
              </a:r>
              <a:r>
                <a:rPr lang="es-MX" sz="1100" dirty="0" smtClean="0">
                  <a:solidFill>
                    <a:schemeClr val="tx1"/>
                  </a:solidFill>
                  <a:latin typeface="Lato Light" charset="0"/>
                  <a:ea typeface="ＭＳ Ｐゴシック" charset="0"/>
                  <a:cs typeface="Lato Light" charset="0"/>
                  <a:sym typeface="Lato Light" charset="0"/>
                </a:rPr>
                <a:t>.</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900" name="Group 28"/>
            <p:cNvGrpSpPr>
              <a:grpSpLocks/>
            </p:cNvGrpSpPr>
            <p:nvPr/>
          </p:nvGrpSpPr>
          <p:grpSpPr bwMode="auto">
            <a:xfrm>
              <a:off x="0" y="125"/>
              <a:ext cx="744" cy="608"/>
              <a:chOff x="0" y="0"/>
              <a:chExt cx="744" cy="607"/>
            </a:xfrm>
          </p:grpSpPr>
          <p:sp>
            <p:nvSpPr>
              <p:cNvPr id="79901"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902"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grpSp>
      <p:sp>
        <p:nvSpPr>
          <p:cNvPr id="79903" name="Rectangle 31"/>
          <p:cNvSpPr>
            <a:spLocks/>
          </p:cNvSpPr>
          <p:nvPr/>
        </p:nvSpPr>
        <p:spPr bwMode="auto">
          <a:xfrm>
            <a:off x="5349900" y="1534939"/>
            <a:ext cx="2105025" cy="42863"/>
          </a:xfrm>
          <a:prstGeom prst="rect">
            <a:avLst/>
          </a:prstGeom>
          <a:solidFill>
            <a:schemeClr val="accent2"/>
          </a:solidFill>
          <a:ln>
            <a:noFill/>
          </a:ln>
          <a:extLst/>
        </p:spPr>
        <p:txBody>
          <a:bodyPr lIns="0" tIns="0" rIns="0" bIns="0"/>
          <a:lstStyle/>
          <a:p>
            <a:endParaRPr lang="en-US"/>
          </a:p>
        </p:txBody>
      </p:sp>
      <p:pic>
        <p:nvPicPr>
          <p:cNvPr id="1028" name="Picture 4" descr="http://media-cache-ec0.pinimg.com/736x/f8/6d/f9/f86df96609898c388157329c89d315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3384376" cy="273238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6"/>
          <p:cNvGrpSpPr>
            <a:grpSpLocks/>
          </p:cNvGrpSpPr>
          <p:nvPr/>
        </p:nvGrpSpPr>
        <p:grpSpPr bwMode="auto">
          <a:xfrm>
            <a:off x="5278710" y="4337273"/>
            <a:ext cx="2533650" cy="466725"/>
            <a:chOff x="0" y="0"/>
            <a:chExt cx="4256" cy="784"/>
          </a:xfrm>
        </p:grpSpPr>
        <p:sp>
          <p:nvSpPr>
            <p:cNvPr id="23" name="Rectangle 27"/>
            <p:cNvSpPr>
              <a:spLocks/>
            </p:cNvSpPr>
            <p:nvPr/>
          </p:nvSpPr>
          <p:spPr bwMode="auto">
            <a:xfrm>
              <a:off x="836" y="0"/>
              <a:ext cx="342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Quark es un procesador de 32 bits con una frecuencia máxima de operación de 400 MHz. Cuenta con 512 KB de SRAM interna.</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4" name="Group 28"/>
            <p:cNvGrpSpPr>
              <a:grpSpLocks/>
            </p:cNvGrpSpPr>
            <p:nvPr/>
          </p:nvGrpSpPr>
          <p:grpSpPr bwMode="auto">
            <a:xfrm>
              <a:off x="0" y="125"/>
              <a:ext cx="744" cy="608"/>
              <a:chOff x="0" y="0"/>
              <a:chExt cx="744" cy="607"/>
            </a:xfrm>
          </p:grpSpPr>
          <p:sp>
            <p:nvSpPr>
              <p:cNvPr id="25"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6"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smtClean="0">
                    <a:solidFill>
                      <a:srgbClr val="FFFFFF"/>
                    </a:solidFill>
                    <a:latin typeface="Bebas Neue" charset="0"/>
                    <a:ea typeface="ＭＳ Ｐゴシック" charset="0"/>
                    <a:cs typeface="Bebas Neue" charset="0"/>
                    <a:sym typeface="Bebas Neue" charset="0"/>
                  </a:rPr>
                  <a:t>4</a:t>
                </a:r>
                <a:endParaRPr lang="en-US" sz="1900" dirty="0">
                  <a:solidFill>
                    <a:srgbClr val="FFFFFF"/>
                  </a:solidFill>
                  <a:latin typeface="Bebas Neue" charset="0"/>
                  <a:ea typeface="ＭＳ Ｐゴシック" charset="0"/>
                  <a:cs typeface="Bebas Neue" charset="0"/>
                  <a:sym typeface="Bebas Neue" charset="0"/>
                </a:endParaRPr>
              </a:p>
            </p:txBody>
          </p:sp>
        </p:grpSp>
      </p:grpSp>
      <p:sp>
        <p:nvSpPr>
          <p:cNvPr id="27" name="Rectangle 15"/>
          <p:cNvSpPr>
            <a:spLocks/>
          </p:cNvSpPr>
          <p:nvPr/>
        </p:nvSpPr>
        <p:spPr bwMode="auto">
          <a:xfrm>
            <a:off x="89398" y="3615360"/>
            <a:ext cx="1477490" cy="8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Quark solo cuenta con 1 procesador con un hilo de ejecución.</a:t>
            </a:r>
          </a:p>
        </p:txBody>
      </p:sp>
      <p:grpSp>
        <p:nvGrpSpPr>
          <p:cNvPr id="28" name="Group 27"/>
          <p:cNvGrpSpPr/>
          <p:nvPr/>
        </p:nvGrpSpPr>
        <p:grpSpPr>
          <a:xfrm>
            <a:off x="82820" y="3118197"/>
            <a:ext cx="504056" cy="461665"/>
            <a:chOff x="1187624" y="3676259"/>
            <a:chExt cx="792088" cy="735647"/>
          </a:xfrm>
        </p:grpSpPr>
        <p:sp>
          <p:nvSpPr>
            <p:cNvPr id="29" name="Rounded Rectangular Callout 28"/>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TextBox 29"/>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extLst>
      <p:ext uri="{BB962C8B-B14F-4D97-AF65-F5344CB8AC3E}">
        <p14:creationId xmlns:p14="http://schemas.microsoft.com/office/powerpoint/2010/main" val="3045104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817741" y="55552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Galileo</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 Quark</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4860032" y="1927126"/>
            <a:ext cx="3600400"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MX" sz="1100" dirty="0" smtClean="0">
                <a:solidFill>
                  <a:srgbClr val="4D4D4D"/>
                </a:solidFill>
                <a:latin typeface="Lato Light" charset="0"/>
                <a:ea typeface="ＭＳ Ｐゴシック" charset="0"/>
                <a:cs typeface="Lato Light" charset="0"/>
                <a:sym typeface="Lato Light" charset="0"/>
              </a:rPr>
              <a:t>El corazón y cerebro de Galileo es un procesador Quark el cual, incluye toda la infraestructura para facilitar el trabajo tanto a estudiantes como </a:t>
            </a:r>
            <a:r>
              <a:rPr lang="es-MX" sz="1100" b="1" dirty="0" err="1" smtClean="0">
                <a:solidFill>
                  <a:srgbClr val="4D4D4D"/>
                </a:solidFill>
                <a:latin typeface="Lato Light" charset="0"/>
                <a:ea typeface="ＭＳ Ｐゴシック" charset="0"/>
                <a:cs typeface="Lato Light" charset="0"/>
                <a:sym typeface="Lato Light" charset="0"/>
              </a:rPr>
              <a:t>makers</a:t>
            </a:r>
            <a:r>
              <a:rPr lang="es-MX" sz="1100" dirty="0" smtClean="0">
                <a:solidFill>
                  <a:srgbClr val="4D4D4D"/>
                </a:solidFill>
                <a:latin typeface="Lato Light" charset="0"/>
                <a:ea typeface="ＭＳ Ｐゴシック" charset="0"/>
                <a:cs typeface="Lato Light" charset="0"/>
                <a:sym typeface="Lato Light" charset="0"/>
              </a:rPr>
              <a:t>:</a:t>
            </a:r>
          </a:p>
          <a:p>
            <a:pPr algn="just"/>
            <a:endParaRPr lang="es-MX" sz="1100" dirty="0">
              <a:solidFill>
                <a:srgbClr val="4D4D4D"/>
              </a:solidFill>
              <a:latin typeface="Lato Light" charset="0"/>
              <a:ea typeface="ＭＳ Ｐゴシック" charset="0"/>
              <a:cs typeface="Lato Light" charset="0"/>
              <a:sym typeface="Lato Light" charset="0"/>
            </a:endParaRPr>
          </a:p>
          <a:p>
            <a:pPr marL="342900" lvl="1" indent="-171450" algn="just">
              <a:buFont typeface="Arial" panose="020B0604020202020204" pitchFamily="34" charset="0"/>
              <a:buChar char="•"/>
            </a:pPr>
            <a:r>
              <a:rPr lang="es-MX" sz="1100" dirty="0" smtClean="0">
                <a:solidFill>
                  <a:schemeClr val="tx1"/>
                </a:solidFill>
                <a:latin typeface="Lato Light" charset="0"/>
                <a:ea typeface="ＭＳ Ｐゴシック" charset="0"/>
                <a:cs typeface="Lato Light" charset="0"/>
                <a:sym typeface="Lato Light" charset="0"/>
              </a:rPr>
              <a:t>Cuenta con 8 MB de memoria Flash para almacenar su versión básica de firmware.</a:t>
            </a:r>
          </a:p>
          <a:p>
            <a:pPr marL="342900" lvl="1" indent="-171450" algn="just">
              <a:buFont typeface="Arial" panose="020B0604020202020204" pitchFamily="34" charset="0"/>
              <a:buChar char="•"/>
            </a:pPr>
            <a:r>
              <a:rPr lang="es-MX" sz="1100" dirty="0" smtClean="0">
                <a:solidFill>
                  <a:schemeClr val="tx1"/>
                </a:solidFill>
                <a:latin typeface="Lato Light" charset="0"/>
                <a:ea typeface="ＭＳ Ｐゴシック" charset="0"/>
                <a:cs typeface="Lato Light" charset="0"/>
                <a:sym typeface="Lato Light" charset="0"/>
              </a:rPr>
              <a:t>Conversores de voltaje en los IO, se puede trabajar con 5v o 3.3v.</a:t>
            </a:r>
          </a:p>
          <a:p>
            <a:pPr marL="342900" lvl="1" indent="-171450" algn="just">
              <a:buFont typeface="Arial" panose="020B0604020202020204" pitchFamily="34" charset="0"/>
              <a:buChar char="•"/>
            </a:pPr>
            <a:r>
              <a:rPr lang="es-MX" sz="1100" dirty="0" smtClean="0">
                <a:solidFill>
                  <a:schemeClr val="tx1"/>
                </a:solidFill>
                <a:latin typeface="Lato Light" charset="0"/>
                <a:ea typeface="ＭＳ Ｐゴシック" charset="0"/>
                <a:cs typeface="Lato Light" charset="0"/>
                <a:sym typeface="Lato Light" charset="0"/>
              </a:rPr>
              <a:t>Acceso al procesador por medio de USB o un UART con estándar RS232.</a:t>
            </a:r>
          </a:p>
          <a:p>
            <a:pPr marL="342900" lvl="1" indent="-171450" algn="just">
              <a:buFont typeface="Arial" panose="020B0604020202020204" pitchFamily="34" charset="0"/>
              <a:buChar char="•"/>
            </a:pPr>
            <a:r>
              <a:rPr lang="es-MX" sz="1100" dirty="0" smtClean="0">
                <a:solidFill>
                  <a:schemeClr val="tx1"/>
                </a:solidFill>
                <a:latin typeface="Lato Light" charset="0"/>
                <a:ea typeface="ＭＳ Ｐゴシック" charset="0"/>
                <a:cs typeface="Lato Light" charset="0"/>
                <a:sym typeface="Lato Light" charset="0"/>
              </a:rPr>
              <a:t>Puertos de comunicación avanzados: mini </a:t>
            </a:r>
            <a:r>
              <a:rPr lang="es-MX" sz="1100" dirty="0" err="1" smtClean="0">
                <a:solidFill>
                  <a:schemeClr val="tx1"/>
                </a:solidFill>
                <a:latin typeface="Lato Light" charset="0"/>
                <a:ea typeface="ＭＳ Ｐゴシック" charset="0"/>
                <a:cs typeface="Lato Light" charset="0"/>
                <a:sym typeface="Lato Light" charset="0"/>
              </a:rPr>
              <a:t>PCIe</a:t>
            </a:r>
            <a:r>
              <a:rPr lang="es-MX" sz="1100" dirty="0" smtClean="0">
                <a:solidFill>
                  <a:schemeClr val="tx1"/>
                </a:solidFill>
                <a:latin typeface="Lato Light" charset="0"/>
                <a:ea typeface="ＭＳ Ｐゴシック" charset="0"/>
                <a:cs typeface="Lato Light" charset="0"/>
                <a:sym typeface="Lato Light" charset="0"/>
              </a:rPr>
              <a:t>, Ethernet, JTAG, entre otros.</a:t>
            </a:r>
          </a:p>
          <a:p>
            <a:pPr marL="342900" lvl="1" indent="-171450" algn="just">
              <a:buFont typeface="Arial" panose="020B0604020202020204" pitchFamily="34" charset="0"/>
              <a:buChar char="•"/>
            </a:pPr>
            <a:r>
              <a:rPr lang="es-MX" sz="1100" dirty="0" smtClean="0">
                <a:solidFill>
                  <a:schemeClr val="tx1"/>
                </a:solidFill>
                <a:latin typeface="Lato Light" charset="0"/>
                <a:ea typeface="ＭＳ Ｐゴシック" charset="0"/>
                <a:cs typeface="Lato Light" charset="0"/>
                <a:sym typeface="Lato Light" charset="0"/>
              </a:rPr>
              <a:t>Puertos de entrada / salida de propósito general.</a:t>
            </a:r>
          </a:p>
          <a:p>
            <a:pPr marL="342900" lvl="1" indent="-171450" algn="just">
              <a:buFont typeface="Arial" panose="020B0604020202020204" pitchFamily="34" charset="0"/>
              <a:buChar char="•"/>
            </a:pPr>
            <a:r>
              <a:rPr lang="es-MX" sz="1100" dirty="0" smtClean="0">
                <a:solidFill>
                  <a:schemeClr val="tx1"/>
                </a:solidFill>
                <a:latin typeface="Lato Light" charset="0"/>
                <a:ea typeface="ＭＳ Ｐゴシック" charset="0"/>
                <a:cs typeface="Lato Light" charset="0"/>
                <a:sym typeface="Lato Light" charset="0"/>
              </a:rPr>
              <a:t>USB 2.0</a:t>
            </a:r>
            <a:endParaRPr lang="es-MX" sz="1100" dirty="0">
              <a:solidFill>
                <a:schemeClr val="tx1"/>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4991323" y="1572319"/>
            <a:ext cx="1647825" cy="42863"/>
          </a:xfrm>
          <a:prstGeom prst="rect">
            <a:avLst/>
          </a:prstGeom>
          <a:solidFill>
            <a:schemeClr val="accent2"/>
          </a:solidFill>
          <a:ln>
            <a:noFill/>
          </a:ln>
          <a:extLst/>
        </p:spPr>
        <p:txBody>
          <a:bodyPr lIns="0" tIns="0" rIns="0" bIns="0"/>
          <a:lstStyle/>
          <a:p>
            <a:endParaRPr lang="en-US"/>
          </a:p>
        </p:txBody>
      </p:sp>
      <p:pic>
        <p:nvPicPr>
          <p:cNvPr id="2050" name="Picture 2" descr="http://images.anandtech.com/doci/7387/Screen%20Shot%202013-10-03%20at%201.59.34%20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7122"/>
            <a:ext cx="4575294" cy="377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8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3429702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878784"/>
            <a:ext cx="9144000" cy="1980998"/>
          </a:xfrm>
          <a:prstGeom prst="rect">
            <a:avLst/>
          </a:prstGeom>
          <a:solidFill>
            <a:srgbClr val="0071C5"/>
          </a:solidFill>
          <a:ln w="25400" cap="flat" cmpd="sng" algn="ctr">
            <a:solidFill>
              <a:srgbClr val="0071C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
        <p:nvSpPr>
          <p:cNvPr id="2" name="TextBox 1"/>
          <p:cNvSpPr txBox="1"/>
          <p:nvPr/>
        </p:nvSpPr>
        <p:spPr>
          <a:xfrm>
            <a:off x="4144746" y="3291830"/>
            <a:ext cx="184731" cy="415498"/>
          </a:xfrm>
          <a:prstGeom prst="rect">
            <a:avLst/>
          </a:prstGeom>
          <a:noFill/>
        </p:spPr>
        <p:txBody>
          <a:bodyPr wrap="none" rtlCol="0">
            <a:spAutoFit/>
          </a:bodyPr>
          <a:lstStyle/>
          <a:p>
            <a:endParaRPr lang="es-MX" dirty="0"/>
          </a:p>
        </p:txBody>
      </p:sp>
      <p:sp>
        <p:nvSpPr>
          <p:cNvPr id="3" name="TextBox 2"/>
          <p:cNvSpPr txBox="1"/>
          <p:nvPr/>
        </p:nvSpPr>
        <p:spPr>
          <a:xfrm>
            <a:off x="1744658" y="3291830"/>
            <a:ext cx="5917004" cy="415498"/>
          </a:xfrm>
          <a:prstGeom prst="rect">
            <a:avLst/>
          </a:prstGeom>
          <a:noFill/>
        </p:spPr>
        <p:txBody>
          <a:bodyPr wrap="none" rtlCol="0">
            <a:spAutoFit/>
          </a:bodyPr>
          <a:lstStyle/>
          <a:p>
            <a:r>
              <a:rPr lang="es-MX" dirty="0">
                <a:solidFill>
                  <a:schemeClr val="tx2">
                    <a:lumMod val="50000"/>
                  </a:schemeClr>
                </a:solidFill>
                <a:latin typeface="Intel Clear W" panose="020B0604020203020204" pitchFamily="34" charset="0"/>
              </a:rPr>
              <a:t>https://engage.intel.com/community/es/galileo</a:t>
            </a:r>
          </a:p>
        </p:txBody>
      </p:sp>
      <p:pic>
        <p:nvPicPr>
          <p:cNvPr id="1028" name="Picture 4" descr="http://www.youngmarketing.co/wp-content/uploads/2014/11/Intel-Galile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324" y="878784"/>
            <a:ext cx="2964676" cy="198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61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
        <p:nvSpPr>
          <p:cNvPr id="2" name="TextBox 1"/>
          <p:cNvSpPr txBox="1"/>
          <p:nvPr/>
        </p:nvSpPr>
        <p:spPr>
          <a:xfrm>
            <a:off x="4144746" y="3291830"/>
            <a:ext cx="184731" cy="415498"/>
          </a:xfrm>
          <a:prstGeom prst="rect">
            <a:avLst/>
          </a:prstGeom>
          <a:noFill/>
        </p:spPr>
        <p:txBody>
          <a:bodyPr wrap="none" rtlCol="0">
            <a:spAutoFit/>
          </a:bodyPr>
          <a:lstStyle/>
          <a:p>
            <a:endParaRPr lang="es-MX"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699" y="177964"/>
            <a:ext cx="3915773" cy="4415258"/>
          </a:xfrm>
          <a:prstGeom prst="rect">
            <a:avLst/>
          </a:prstGeom>
        </p:spPr>
      </p:pic>
      <p:sp>
        <p:nvSpPr>
          <p:cNvPr id="9" name="Rectangle 1"/>
          <p:cNvSpPr>
            <a:spLocks/>
          </p:cNvSpPr>
          <p:nvPr/>
        </p:nvSpPr>
        <p:spPr bwMode="auto">
          <a:xfrm>
            <a:off x="179512" y="177964"/>
            <a:ext cx="263967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Comunidad</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Intel</a:t>
            </a:r>
          </a:p>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Galileo</a:t>
            </a:r>
            <a:endParaRPr lang="es-MX" sz="3600" dirty="0">
              <a:solidFill>
                <a:schemeClr val="accent2"/>
              </a:solidFill>
              <a:latin typeface="Bebas Neue" charset="0"/>
              <a:ea typeface="ＭＳ Ｐゴシック" charset="0"/>
              <a:cs typeface="Bebas Neue" charset="0"/>
              <a:sym typeface="Bebas Neue" charset="0"/>
            </a:endParaRPr>
          </a:p>
          <a:p>
            <a:pPr algn="l">
              <a:lnSpc>
                <a:spcPct val="70000"/>
              </a:lnSpc>
            </a:pPr>
            <a:endParaRPr lang="es-MX" sz="3600" dirty="0">
              <a:solidFill>
                <a:schemeClr val="tx1"/>
              </a:solidFill>
              <a:latin typeface="Bebas Neue" charset="0"/>
              <a:ea typeface="ＭＳ Ｐゴシック" charset="0"/>
              <a:cs typeface="Bebas Neue" charset="0"/>
              <a:sym typeface="Bebas Neue" charset="0"/>
            </a:endParaRPr>
          </a:p>
        </p:txBody>
      </p:sp>
      <p:sp>
        <p:nvSpPr>
          <p:cNvPr id="10" name="Rectangle 15"/>
          <p:cNvSpPr>
            <a:spLocks/>
          </p:cNvSpPr>
          <p:nvPr/>
        </p:nvSpPr>
        <p:spPr bwMode="auto">
          <a:xfrm>
            <a:off x="1746586" y="1203598"/>
            <a:ext cx="1072603" cy="45719"/>
          </a:xfrm>
          <a:prstGeom prst="rect">
            <a:avLst/>
          </a:prstGeom>
          <a:solidFill>
            <a:schemeClr val="accent2"/>
          </a:solidFill>
          <a:ln>
            <a:noFill/>
          </a:ln>
          <a:extLst/>
        </p:spPr>
        <p:txBody>
          <a:bodyPr lIns="0" tIns="0" rIns="0" bIns="0"/>
          <a:lstStyle/>
          <a:p>
            <a:endParaRPr lang="en-US"/>
          </a:p>
        </p:txBody>
      </p:sp>
      <p:sp>
        <p:nvSpPr>
          <p:cNvPr id="11" name="Rectangle 15"/>
          <p:cNvSpPr>
            <a:spLocks/>
          </p:cNvSpPr>
          <p:nvPr/>
        </p:nvSpPr>
        <p:spPr bwMode="auto">
          <a:xfrm>
            <a:off x="1207167" y="1766694"/>
            <a:ext cx="2713486" cy="201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La Comunidad - Intel Galileo - es el sitio de referencia para toda Latinoamérica.</a:t>
            </a:r>
          </a:p>
          <a:p>
            <a:pPr algn="l">
              <a:lnSpc>
                <a:spcPct val="140000"/>
              </a:lnSpc>
              <a:buClr>
                <a:srgbClr val="4D4D4D"/>
              </a:buClr>
              <a:buSzPct val="125000"/>
            </a:pPr>
            <a:endParaRPr lang="es-MX" sz="1100" dirty="0">
              <a:solidFill>
                <a:srgbClr val="4D4D4D"/>
              </a:solidFill>
              <a:latin typeface="Lato Light" charset="0"/>
              <a:ea typeface="ＭＳ Ｐゴシック" charset="0"/>
              <a:cs typeface="Lato Light" charset="0"/>
              <a:sym typeface="Lato Light" charset="0"/>
            </a:endParaRPr>
          </a:p>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En ella es posible encontrar software, documentación, proyectos, foros de discusión, tutoriales y mas.</a:t>
            </a:r>
          </a:p>
        </p:txBody>
      </p:sp>
    </p:spTree>
    <p:extLst>
      <p:ext uri="{BB962C8B-B14F-4D97-AF65-F5344CB8AC3E}">
        <p14:creationId xmlns:p14="http://schemas.microsoft.com/office/powerpoint/2010/main" val="14413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930378" y="55552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err="1" smtClean="0">
                <a:solidFill>
                  <a:schemeClr val="accent2"/>
                </a:solidFill>
                <a:latin typeface="Bebas Neue" charset="0"/>
                <a:ea typeface="ＭＳ Ｐゴシック" charset="0"/>
                <a:cs typeface="Bebas Neue" charset="0"/>
                <a:sym typeface="Bebas Neue" charset="0"/>
              </a:rPr>
              <a:t>Arduino</a:t>
            </a:r>
            <a:endParaRPr lang="es-MX" sz="3600" dirty="0" smtClean="0">
              <a:solidFill>
                <a:schemeClr val="accent2"/>
              </a:solidFill>
              <a:latin typeface="Bebas Neue" charset="0"/>
              <a:ea typeface="ＭＳ Ｐゴシック" charset="0"/>
              <a:cs typeface="Bebas Neue" charset="0"/>
              <a:sym typeface="Bebas Neue" charset="0"/>
            </a:endParaRP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IDE</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Instalación</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103960" y="1572319"/>
            <a:ext cx="1647825" cy="42863"/>
          </a:xfrm>
          <a:prstGeom prst="rect">
            <a:avLst/>
          </a:prstGeom>
          <a:solidFill>
            <a:schemeClr val="accent2"/>
          </a:solidFill>
          <a:ln>
            <a:noFill/>
          </a:ln>
          <a:extLst/>
        </p:spPr>
        <p:txBody>
          <a:bodyPr lIns="0" tIns="0" rIns="0" bIns="0"/>
          <a:lstStyle/>
          <a:p>
            <a:endParaRPr lang="en-US"/>
          </a:p>
        </p:txBody>
      </p:sp>
      <p:sp>
        <p:nvSpPr>
          <p:cNvPr id="6" name="Rectangle 15"/>
          <p:cNvSpPr>
            <a:spLocks/>
          </p:cNvSpPr>
          <p:nvPr/>
        </p:nvSpPr>
        <p:spPr bwMode="auto">
          <a:xfrm>
            <a:off x="922411" y="3543352"/>
            <a:ext cx="2713486" cy="11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Es posible cambiar el nombre al directorio que contiene el IDE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 solo hay que tener cuidado que en la ruta donde se depositaron los archivos no </a:t>
            </a:r>
            <a:r>
              <a:rPr lang="es-MX" sz="1100" dirty="0" err="1" smtClean="0">
                <a:solidFill>
                  <a:srgbClr val="4D4D4D"/>
                </a:solidFill>
                <a:latin typeface="Lato Light" charset="0"/>
                <a:ea typeface="ＭＳ Ｐゴシック" charset="0"/>
                <a:cs typeface="Lato Light" charset="0"/>
                <a:sym typeface="Lato Light" charset="0"/>
              </a:rPr>
              <a:t>exitan</a:t>
            </a:r>
            <a:r>
              <a:rPr lang="es-MX" sz="1100" dirty="0" smtClean="0">
                <a:solidFill>
                  <a:srgbClr val="4D4D4D"/>
                </a:solidFill>
                <a:latin typeface="Lato Light" charset="0"/>
                <a:ea typeface="ＭＳ Ｐゴシック" charset="0"/>
                <a:cs typeface="Lato Light" charset="0"/>
                <a:sym typeface="Lato Light" charset="0"/>
              </a:rPr>
              <a:t> espacios en blanco</a:t>
            </a:r>
          </a:p>
        </p:txBody>
      </p:sp>
      <p:grpSp>
        <p:nvGrpSpPr>
          <p:cNvPr id="7" name="Group 6"/>
          <p:cNvGrpSpPr/>
          <p:nvPr/>
        </p:nvGrpSpPr>
        <p:grpSpPr>
          <a:xfrm>
            <a:off x="239661" y="3570958"/>
            <a:ext cx="504056" cy="461665"/>
            <a:chOff x="1187624" y="3676259"/>
            <a:chExt cx="792088" cy="735647"/>
          </a:xfrm>
        </p:grpSpPr>
        <p:sp>
          <p:nvSpPr>
            <p:cNvPr id="8" name="Rounded Rectangular Callout 7"/>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
        <p:nvSpPr>
          <p:cNvPr id="10" name="Line 15"/>
          <p:cNvSpPr>
            <a:spLocks noChangeShapeType="1"/>
          </p:cNvSpPr>
          <p:nvPr/>
        </p:nvSpPr>
        <p:spPr bwMode="auto">
          <a:xfrm rot="10800000" flipH="1">
            <a:off x="3779913" y="2139702"/>
            <a:ext cx="1166" cy="2439342"/>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Rectangle 17"/>
          <p:cNvSpPr>
            <a:spLocks/>
          </p:cNvSpPr>
          <p:nvPr/>
        </p:nvSpPr>
        <p:spPr bwMode="auto">
          <a:xfrm>
            <a:off x="4552007" y="2249785"/>
            <a:ext cx="4340473" cy="63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Descarga la versión del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IDE correspondiente a tu sistema operativo desde:</a:t>
            </a:r>
          </a:p>
          <a:p>
            <a:pPr algn="l"/>
            <a:endParaRPr lang="es-MX" sz="1100" dirty="0" smtClean="0">
              <a:solidFill>
                <a:schemeClr val="tx1"/>
              </a:solidFill>
              <a:latin typeface="Lato Light" charset="0"/>
              <a:ea typeface="ＭＳ Ｐゴシック" charset="0"/>
              <a:cs typeface="Lato Light" charset="0"/>
              <a:sym typeface="Lato Light" charset="0"/>
            </a:endParaRPr>
          </a:p>
          <a:p>
            <a:pPr algn="l"/>
            <a:r>
              <a:rPr lang="es-MX" sz="1100" dirty="0">
                <a:solidFill>
                  <a:schemeClr val="tx1"/>
                </a:solidFill>
                <a:latin typeface="Lato Light" charset="0"/>
                <a:ea typeface="ＭＳ Ｐゴシック" charset="0"/>
                <a:cs typeface="Lato Light" charset="0"/>
                <a:sym typeface="Lato Light" charset="0"/>
                <a:hlinkClick r:id="rId2"/>
              </a:rPr>
              <a:t>https://engage.intel.com/community/es/galileo/descargas-de-software</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3" name="Group 18"/>
          <p:cNvGrpSpPr>
            <a:grpSpLocks/>
          </p:cNvGrpSpPr>
          <p:nvPr/>
        </p:nvGrpSpPr>
        <p:grpSpPr bwMode="auto">
          <a:xfrm>
            <a:off x="4054327" y="2324199"/>
            <a:ext cx="442912" cy="361950"/>
            <a:chOff x="0" y="0"/>
            <a:chExt cx="744" cy="607"/>
          </a:xfrm>
        </p:grpSpPr>
        <p:sp>
          <p:nvSpPr>
            <p:cNvPr id="14"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1</a:t>
              </a:r>
            </a:p>
          </p:txBody>
        </p:sp>
      </p:grpSp>
      <p:sp>
        <p:nvSpPr>
          <p:cNvPr id="17" name="Rectangle 22"/>
          <p:cNvSpPr>
            <a:spLocks/>
          </p:cNvSpPr>
          <p:nvPr/>
        </p:nvSpPr>
        <p:spPr bwMode="auto">
          <a:xfrm>
            <a:off x="4552007" y="3185145"/>
            <a:ext cx="43404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El IDE se descarga dentro de un archivo comprimido, es necesario extraerlo para ejecutar el programa. Se recomienda su extracción en el directorio raíz del ordenador.</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8" name="Group 23"/>
          <p:cNvGrpSpPr>
            <a:grpSpLocks/>
          </p:cNvGrpSpPr>
          <p:nvPr/>
        </p:nvGrpSpPr>
        <p:grpSpPr bwMode="auto">
          <a:xfrm>
            <a:off x="4054327" y="3259559"/>
            <a:ext cx="442912" cy="361950"/>
            <a:chOff x="0" y="0"/>
            <a:chExt cx="744" cy="607"/>
          </a:xfrm>
        </p:grpSpPr>
        <p:sp>
          <p:nvSpPr>
            <p:cNvPr id="19"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0"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sp>
        <p:nvSpPr>
          <p:cNvPr id="22" name="Rectangle 27"/>
          <p:cNvSpPr>
            <a:spLocks/>
          </p:cNvSpPr>
          <p:nvPr/>
        </p:nvSpPr>
        <p:spPr bwMode="auto">
          <a:xfrm>
            <a:off x="4552007" y="4083918"/>
            <a:ext cx="43404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Una vez colocado en su destino, solo falta abrir el directorio arduino-1.5.3 y ejecutar el archivo arduino.exe</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3" name="Group 28"/>
          <p:cNvGrpSpPr>
            <a:grpSpLocks/>
          </p:cNvGrpSpPr>
          <p:nvPr/>
        </p:nvGrpSpPr>
        <p:grpSpPr bwMode="auto">
          <a:xfrm>
            <a:off x="4054327" y="4158332"/>
            <a:ext cx="442913" cy="361950"/>
            <a:chOff x="0" y="0"/>
            <a:chExt cx="744" cy="607"/>
          </a:xfrm>
        </p:grpSpPr>
        <p:sp>
          <p:nvSpPr>
            <p:cNvPr id="24"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pic>
        <p:nvPicPr>
          <p:cNvPr id="1026" name="Picture 2" descr="http://www.printrbottalk.com/wiki/images/6/63/Ardui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13" y="1200310"/>
            <a:ext cx="1947503" cy="194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98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930378" y="-20538"/>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Primer</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Arranque</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103960" y="996255"/>
            <a:ext cx="1647825" cy="42863"/>
          </a:xfrm>
          <a:prstGeom prst="rect">
            <a:avLst/>
          </a:prstGeom>
          <a:solidFill>
            <a:schemeClr val="accent2"/>
          </a:solidFill>
          <a:ln>
            <a:noFill/>
          </a:ln>
          <a:extLst/>
        </p:spPr>
        <p:txBody>
          <a:bodyPr lIns="0" tIns="0" rIns="0" bIns="0"/>
          <a:lstStyle/>
          <a:p>
            <a:endParaRPr lang="en-US"/>
          </a:p>
        </p:txBody>
      </p:sp>
      <p:sp>
        <p:nvSpPr>
          <p:cNvPr id="6" name="Rectangle 15"/>
          <p:cNvSpPr>
            <a:spLocks/>
          </p:cNvSpPr>
          <p:nvPr/>
        </p:nvSpPr>
        <p:spPr bwMode="auto">
          <a:xfrm>
            <a:off x="922411" y="3543352"/>
            <a:ext cx="2713486" cy="11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Conectar el puerto micro USB antes de la fuente de alimentación de 5 volts puede </a:t>
            </a:r>
            <a:r>
              <a:rPr lang="es-MX" sz="1100" b="1" dirty="0" smtClean="0">
                <a:solidFill>
                  <a:srgbClr val="4D4D4D"/>
                </a:solidFill>
                <a:latin typeface="Lato Light" charset="0"/>
                <a:ea typeface="ＭＳ Ｐゴシック" charset="0"/>
                <a:cs typeface="Lato Light" charset="0"/>
                <a:sym typeface="Lato Light" charset="0"/>
              </a:rPr>
              <a:t>dañar</a:t>
            </a:r>
            <a:r>
              <a:rPr lang="es-MX" sz="1100" dirty="0" smtClean="0">
                <a:solidFill>
                  <a:srgbClr val="4D4D4D"/>
                </a:solidFill>
                <a:latin typeface="Lato Light" charset="0"/>
                <a:ea typeface="ＭＳ Ｐゴシック" charset="0"/>
                <a:cs typeface="Lato Light" charset="0"/>
                <a:sym typeface="Lato Light" charset="0"/>
              </a:rPr>
              <a:t> de manera irreversible la tarjeta Galileo.</a:t>
            </a:r>
          </a:p>
        </p:txBody>
      </p:sp>
      <p:grpSp>
        <p:nvGrpSpPr>
          <p:cNvPr id="7" name="Group 6"/>
          <p:cNvGrpSpPr/>
          <p:nvPr/>
        </p:nvGrpSpPr>
        <p:grpSpPr>
          <a:xfrm>
            <a:off x="239661" y="3570958"/>
            <a:ext cx="504056" cy="461665"/>
            <a:chOff x="1187624" y="3676259"/>
            <a:chExt cx="792088" cy="735647"/>
          </a:xfrm>
        </p:grpSpPr>
        <p:sp>
          <p:nvSpPr>
            <p:cNvPr id="8" name="Rounded Rectangular Callout 7"/>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
        <p:nvSpPr>
          <p:cNvPr id="10" name="Line 15"/>
          <p:cNvSpPr>
            <a:spLocks noChangeShapeType="1"/>
          </p:cNvSpPr>
          <p:nvPr/>
        </p:nvSpPr>
        <p:spPr bwMode="auto">
          <a:xfrm rot="10800000" flipH="1">
            <a:off x="3779913" y="2139702"/>
            <a:ext cx="1166" cy="2439342"/>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Rectangle 17"/>
          <p:cNvSpPr>
            <a:spLocks/>
          </p:cNvSpPr>
          <p:nvPr/>
        </p:nvSpPr>
        <p:spPr bwMode="auto">
          <a:xfrm>
            <a:off x="4552007" y="1203598"/>
            <a:ext cx="4340473" cy="63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Conecta la tarjeta Galileo a la fuente de poder de 5 volts. </a:t>
            </a:r>
            <a:r>
              <a:rPr lang="es-MX" sz="1100" b="1" dirty="0" smtClean="0">
                <a:solidFill>
                  <a:schemeClr val="tx1"/>
                </a:solidFill>
                <a:latin typeface="Lato Light" charset="0"/>
                <a:ea typeface="ＭＳ Ｐゴシック" charset="0"/>
                <a:cs typeface="Lato Light" charset="0"/>
                <a:sym typeface="Lato Light" charset="0"/>
              </a:rPr>
              <a:t>El conector micro USB por si solo no puede proporcionar energía suficiente para el correcto funcionamiento de Galileo</a:t>
            </a:r>
            <a:r>
              <a:rPr lang="es-MX" sz="1100" dirty="0" smtClean="0">
                <a:solidFill>
                  <a:schemeClr val="tx1"/>
                </a:solidFill>
                <a:latin typeface="Lato Light" charset="0"/>
                <a:ea typeface="ＭＳ Ｐゴシック" charset="0"/>
                <a:cs typeface="Lato Light" charset="0"/>
                <a:sym typeface="Lato Light" charset="0"/>
              </a:rPr>
              <a:t>.</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3" name="Group 18"/>
          <p:cNvGrpSpPr>
            <a:grpSpLocks/>
          </p:cNvGrpSpPr>
          <p:nvPr/>
        </p:nvGrpSpPr>
        <p:grpSpPr bwMode="auto">
          <a:xfrm>
            <a:off x="4054327" y="1278012"/>
            <a:ext cx="442912" cy="361950"/>
            <a:chOff x="0" y="0"/>
            <a:chExt cx="744" cy="607"/>
          </a:xfrm>
        </p:grpSpPr>
        <p:sp>
          <p:nvSpPr>
            <p:cNvPr id="14"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1</a:t>
              </a:r>
            </a:p>
          </p:txBody>
        </p:sp>
      </p:grpSp>
      <p:sp>
        <p:nvSpPr>
          <p:cNvPr id="17" name="Rectangle 22"/>
          <p:cNvSpPr>
            <a:spLocks/>
          </p:cNvSpPr>
          <p:nvPr/>
        </p:nvSpPr>
        <p:spPr bwMode="auto">
          <a:xfrm>
            <a:off x="4552007" y="1998340"/>
            <a:ext cx="43404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Conecta el puerto micro USB de Galileo a la computadora.</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8" name="Group 23"/>
          <p:cNvGrpSpPr>
            <a:grpSpLocks/>
          </p:cNvGrpSpPr>
          <p:nvPr/>
        </p:nvGrpSpPr>
        <p:grpSpPr bwMode="auto">
          <a:xfrm>
            <a:off x="4054327" y="2072754"/>
            <a:ext cx="442912" cy="361950"/>
            <a:chOff x="0" y="0"/>
            <a:chExt cx="744" cy="607"/>
          </a:xfrm>
        </p:grpSpPr>
        <p:sp>
          <p:nvSpPr>
            <p:cNvPr id="19"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0"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sp>
        <p:nvSpPr>
          <p:cNvPr id="22" name="Rectangle 27"/>
          <p:cNvSpPr>
            <a:spLocks/>
          </p:cNvSpPr>
          <p:nvPr/>
        </p:nvSpPr>
        <p:spPr bwMode="auto">
          <a:xfrm>
            <a:off x="4552007" y="2715766"/>
            <a:ext cx="43404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Durante la primera conexión, Windows reconocerá a Galileo como un nuevo dispositivo. En este momento hay que hacer la instalación de drivers:</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3" name="Group 28"/>
          <p:cNvGrpSpPr>
            <a:grpSpLocks/>
          </p:cNvGrpSpPr>
          <p:nvPr/>
        </p:nvGrpSpPr>
        <p:grpSpPr bwMode="auto">
          <a:xfrm>
            <a:off x="4054327" y="2790180"/>
            <a:ext cx="442913" cy="361950"/>
            <a:chOff x="0" y="0"/>
            <a:chExt cx="744" cy="607"/>
          </a:xfrm>
        </p:grpSpPr>
        <p:sp>
          <p:nvSpPr>
            <p:cNvPr id="24"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sp>
        <p:nvSpPr>
          <p:cNvPr id="26" name="Rectangle 27"/>
          <p:cNvSpPr>
            <a:spLocks/>
          </p:cNvSpPr>
          <p:nvPr/>
        </p:nvSpPr>
        <p:spPr bwMode="auto">
          <a:xfrm>
            <a:off x="5069680" y="3329161"/>
            <a:ext cx="3822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Abre el administrador de dispositivos de Windows y selecciona </a:t>
            </a:r>
            <a:r>
              <a:rPr lang="es-MX" sz="1100" dirty="0">
                <a:solidFill>
                  <a:schemeClr val="tx1"/>
                </a:solidFill>
                <a:latin typeface="Lato Light" charset="0"/>
                <a:ea typeface="ＭＳ Ｐゴシック" charset="0"/>
                <a:cs typeface="Lato Light" charset="0"/>
                <a:sym typeface="Lato Light" charset="0"/>
              </a:rPr>
              <a:t>el dispositivo </a:t>
            </a:r>
            <a:r>
              <a:rPr lang="es-MX" sz="1100" b="1" dirty="0" err="1">
                <a:solidFill>
                  <a:schemeClr val="tx1"/>
                </a:solidFill>
                <a:latin typeface="Lato Light" charset="0"/>
                <a:ea typeface="ＭＳ Ｐゴシック" charset="0"/>
                <a:cs typeface="Lato Light" charset="0"/>
                <a:sym typeface="Lato Light" charset="0"/>
              </a:rPr>
              <a:t>Gadget</a:t>
            </a:r>
            <a:r>
              <a:rPr lang="es-MX" sz="1100" b="1" dirty="0">
                <a:solidFill>
                  <a:schemeClr val="tx1"/>
                </a:solidFill>
                <a:latin typeface="Lato Light" charset="0"/>
                <a:ea typeface="ＭＳ Ｐゴシック" charset="0"/>
                <a:cs typeface="Lato Light" charset="0"/>
                <a:sym typeface="Lato Light" charset="0"/>
              </a:rPr>
              <a:t> Serial </a:t>
            </a:r>
            <a:r>
              <a:rPr lang="es-MX" sz="1100" b="1" dirty="0" smtClean="0">
                <a:solidFill>
                  <a:schemeClr val="tx1"/>
                </a:solidFill>
                <a:latin typeface="Lato Light" charset="0"/>
                <a:ea typeface="ＭＳ Ｐゴシック" charset="0"/>
                <a:cs typeface="Lato Light" charset="0"/>
                <a:sym typeface="Lato Light" charset="0"/>
              </a:rPr>
              <a:t>v2.4</a:t>
            </a:r>
            <a:r>
              <a:rPr lang="es-MX" sz="1100" dirty="0" smtClean="0">
                <a:solidFill>
                  <a:schemeClr val="tx1"/>
                </a:solidFill>
                <a:latin typeface="Lato Light" charset="0"/>
                <a:ea typeface="ＭＳ Ｐゴシック" charset="0"/>
                <a:cs typeface="Lato Light" charset="0"/>
                <a:sym typeface="Lato Light" charset="0"/>
              </a:rPr>
              <a:t>, da </a:t>
            </a:r>
            <a:r>
              <a:rPr lang="es-MX" sz="1100" dirty="0" err="1" smtClean="0">
                <a:solidFill>
                  <a:schemeClr val="tx1"/>
                </a:solidFill>
                <a:latin typeface="Lato Light" charset="0"/>
                <a:ea typeface="ＭＳ Ｐゴシック" charset="0"/>
                <a:cs typeface="Lato Light" charset="0"/>
                <a:sym typeface="Lato Light" charset="0"/>
              </a:rPr>
              <a:t>click</a:t>
            </a:r>
            <a:r>
              <a:rPr lang="es-MX" sz="1100" dirty="0" smtClean="0">
                <a:solidFill>
                  <a:schemeClr val="tx1"/>
                </a:solidFill>
                <a:latin typeface="Lato Light" charset="0"/>
                <a:ea typeface="ＭＳ Ｐゴシック" charset="0"/>
                <a:cs typeface="Lato Light" charset="0"/>
                <a:sym typeface="Lato Light" charset="0"/>
              </a:rPr>
              <a:t> derecho y selecciona la opción de actualizar Driver.</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7" name="Group 28"/>
          <p:cNvGrpSpPr>
            <a:grpSpLocks/>
          </p:cNvGrpSpPr>
          <p:nvPr/>
        </p:nvGrpSpPr>
        <p:grpSpPr bwMode="auto">
          <a:xfrm>
            <a:off x="4572000" y="3403575"/>
            <a:ext cx="442913" cy="361950"/>
            <a:chOff x="0" y="0"/>
            <a:chExt cx="744" cy="607"/>
          </a:xfrm>
        </p:grpSpPr>
        <p:sp>
          <p:nvSpPr>
            <p:cNvPr id="28"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9"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a:solidFill>
                    <a:srgbClr val="FFFFFF"/>
                  </a:solidFill>
                  <a:latin typeface="Bebas Neue" charset="0"/>
                  <a:ea typeface="ＭＳ Ｐゴシック" charset="0"/>
                  <a:cs typeface="Bebas Neue" charset="0"/>
                  <a:sym typeface="Bebas Neue" charset="0"/>
                </a:rPr>
                <a:t>a</a:t>
              </a:r>
            </a:p>
          </p:txBody>
        </p:sp>
      </p:grpSp>
      <p:sp>
        <p:nvSpPr>
          <p:cNvPr id="30" name="Rectangle 27"/>
          <p:cNvSpPr>
            <a:spLocks/>
          </p:cNvSpPr>
          <p:nvPr/>
        </p:nvSpPr>
        <p:spPr bwMode="auto">
          <a:xfrm>
            <a:off x="5069680" y="3977233"/>
            <a:ext cx="3822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Selecciona la opción de buscar driver en mi computadora, y navega hasta </a:t>
            </a:r>
            <a:r>
              <a:rPr lang="es-MX" sz="1100" b="1" dirty="0" smtClean="0">
                <a:solidFill>
                  <a:schemeClr val="tx1"/>
                </a:solidFill>
                <a:latin typeface="Lato Light" charset="0"/>
                <a:ea typeface="ＭＳ Ｐゴシック" charset="0"/>
                <a:cs typeface="Lato Light" charset="0"/>
                <a:sym typeface="Lato Light" charset="0"/>
              </a:rPr>
              <a:t>hardware\</a:t>
            </a:r>
            <a:r>
              <a:rPr lang="es-MX" sz="1100" b="1" dirty="0" err="1" smtClean="0">
                <a:solidFill>
                  <a:schemeClr val="tx1"/>
                </a:solidFill>
                <a:latin typeface="Lato Light" charset="0"/>
                <a:ea typeface="ＭＳ Ｐゴシック" charset="0"/>
                <a:cs typeface="Lato Light" charset="0"/>
                <a:sym typeface="Lato Light" charset="0"/>
              </a:rPr>
              <a:t>arduino</a:t>
            </a:r>
            <a:r>
              <a:rPr lang="es-MX" sz="1100" b="1" dirty="0" smtClean="0">
                <a:solidFill>
                  <a:schemeClr val="tx1"/>
                </a:solidFill>
                <a:latin typeface="Lato Light" charset="0"/>
                <a:ea typeface="ＭＳ Ｐゴシック" charset="0"/>
                <a:cs typeface="Lato Light" charset="0"/>
                <a:sym typeface="Lato Light" charset="0"/>
              </a:rPr>
              <a:t>\x86\</a:t>
            </a:r>
            <a:r>
              <a:rPr lang="es-MX" sz="1100" b="1" dirty="0" err="1" smtClean="0">
                <a:solidFill>
                  <a:schemeClr val="tx1"/>
                </a:solidFill>
                <a:latin typeface="Lato Light" charset="0"/>
                <a:ea typeface="ＭＳ Ｐゴシック" charset="0"/>
                <a:cs typeface="Lato Light" charset="0"/>
                <a:sym typeface="Lato Light" charset="0"/>
              </a:rPr>
              <a:t>tools</a:t>
            </a:r>
            <a:r>
              <a:rPr lang="es-MX" sz="1100" dirty="0" smtClean="0">
                <a:solidFill>
                  <a:schemeClr val="tx1"/>
                </a:solidFill>
                <a:latin typeface="Lato Light" charset="0"/>
                <a:ea typeface="ＭＳ Ｐゴシック" charset="0"/>
                <a:cs typeface="Lato Light" charset="0"/>
                <a:sym typeface="Lato Light" charset="0"/>
              </a:rPr>
              <a:t>, dentro de la carpeta de instalación del IDE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a:t>
            </a:r>
            <a:endParaRPr lang="es-MX" sz="1100" dirty="0">
              <a:solidFill>
                <a:schemeClr val="tx1"/>
              </a:solidFill>
              <a:latin typeface="Lato Light" charset="0"/>
              <a:ea typeface="ＭＳ Ｐゴシック" charset="0"/>
              <a:cs typeface="Lato Light" charset="0"/>
              <a:sym typeface="Lato Light" charset="0"/>
            </a:endParaRPr>
          </a:p>
        </p:txBody>
      </p:sp>
      <p:grpSp>
        <p:nvGrpSpPr>
          <p:cNvPr id="31" name="Group 28"/>
          <p:cNvGrpSpPr>
            <a:grpSpLocks/>
          </p:cNvGrpSpPr>
          <p:nvPr/>
        </p:nvGrpSpPr>
        <p:grpSpPr bwMode="auto">
          <a:xfrm>
            <a:off x="4572000" y="4051647"/>
            <a:ext cx="442913" cy="361950"/>
            <a:chOff x="0" y="0"/>
            <a:chExt cx="744" cy="607"/>
          </a:xfrm>
        </p:grpSpPr>
        <p:sp>
          <p:nvSpPr>
            <p:cNvPr id="32"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a:solidFill>
                    <a:srgbClr val="FFFFFF"/>
                  </a:solidFill>
                  <a:latin typeface="Bebas Neue" charset="0"/>
                  <a:ea typeface="ＭＳ Ｐゴシック" charset="0"/>
                  <a:cs typeface="Bebas Neue" charset="0"/>
                  <a:sym typeface="Bebas Neue" charset="0"/>
                </a:rPr>
                <a:t>b</a:t>
              </a:r>
            </a:p>
          </p:txBody>
        </p:sp>
      </p:grpSp>
      <p:pic>
        <p:nvPicPr>
          <p:cNvPr id="2050" name="Picture 2" descr="https://dlnmh9ip6v2uc.cloudfront.net/assets/e/f/b/9/b/52dda8dbce395f51378b45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44" y="871190"/>
            <a:ext cx="2952998" cy="216302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7"/>
          <p:cNvSpPr>
            <a:spLocks/>
          </p:cNvSpPr>
          <p:nvPr/>
        </p:nvSpPr>
        <p:spPr bwMode="auto">
          <a:xfrm>
            <a:off x="5069680" y="4587974"/>
            <a:ext cx="3822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En MS Windows, después de la instalación los drivers, Galileo mostrara por un lado de su nombre el puerto serial al cual esta conectado (</a:t>
            </a:r>
            <a:r>
              <a:rPr lang="es-MX" sz="1100" b="1" dirty="0" smtClean="0">
                <a:solidFill>
                  <a:schemeClr val="tx1"/>
                </a:solidFill>
                <a:latin typeface="Lato Light" charset="0"/>
                <a:ea typeface="ＭＳ Ｐゴシック" charset="0"/>
                <a:cs typeface="Lato Light" charset="0"/>
                <a:sym typeface="Lato Light" charset="0"/>
              </a:rPr>
              <a:t>COM#</a:t>
            </a:r>
            <a:r>
              <a:rPr lang="es-MX" sz="1100" dirty="0" smtClean="0">
                <a:solidFill>
                  <a:schemeClr val="tx1"/>
                </a:solidFill>
                <a:latin typeface="Lato Light" charset="0"/>
                <a:ea typeface="ＭＳ Ｐゴシック" charset="0"/>
                <a:cs typeface="Lato Light" charset="0"/>
                <a:sym typeface="Lato Light" charset="0"/>
              </a:rPr>
              <a:t>). Recuerda este numero.</a:t>
            </a:r>
            <a:endParaRPr lang="es-MX" sz="1100" dirty="0">
              <a:solidFill>
                <a:schemeClr val="tx1"/>
              </a:solidFill>
              <a:latin typeface="Lato Light" charset="0"/>
              <a:ea typeface="ＭＳ Ｐゴシック" charset="0"/>
              <a:cs typeface="Lato Light" charset="0"/>
              <a:sym typeface="Lato Light" charset="0"/>
            </a:endParaRPr>
          </a:p>
        </p:txBody>
      </p:sp>
      <p:grpSp>
        <p:nvGrpSpPr>
          <p:cNvPr id="35" name="Group 28"/>
          <p:cNvGrpSpPr>
            <a:grpSpLocks/>
          </p:cNvGrpSpPr>
          <p:nvPr/>
        </p:nvGrpSpPr>
        <p:grpSpPr bwMode="auto">
          <a:xfrm>
            <a:off x="4572000" y="4662388"/>
            <a:ext cx="442913" cy="361950"/>
            <a:chOff x="0" y="0"/>
            <a:chExt cx="744" cy="607"/>
          </a:xfrm>
        </p:grpSpPr>
        <p:sp>
          <p:nvSpPr>
            <p:cNvPr id="36"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smtClean="0">
                  <a:solidFill>
                    <a:srgbClr val="FFFFFF"/>
                  </a:solidFill>
                  <a:latin typeface="Bebas Neue" charset="0"/>
                  <a:ea typeface="ＭＳ Ｐゴシック" charset="0"/>
                  <a:cs typeface="Bebas Neue" charset="0"/>
                  <a:sym typeface="Bebas Neue" charset="0"/>
                </a:rPr>
                <a:t>c</a:t>
              </a:r>
              <a:endParaRPr lang="en-US" sz="1900" dirty="0">
                <a:solidFill>
                  <a:srgbClr val="FFFFFF"/>
                </a:solidFill>
                <a:latin typeface="Bebas Neue" charset="0"/>
                <a:ea typeface="ＭＳ Ｐゴシック" charset="0"/>
                <a:cs typeface="Bebas Neue" charset="0"/>
                <a:sym typeface="Bebas Neue" charset="0"/>
              </a:endParaRPr>
            </a:p>
          </p:txBody>
        </p:sp>
      </p:grpSp>
    </p:spTree>
    <p:extLst>
      <p:ext uri="{BB962C8B-B14F-4D97-AF65-F5344CB8AC3E}">
        <p14:creationId xmlns:p14="http://schemas.microsoft.com/office/powerpoint/2010/main" val="157796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930378" y="55552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err="1" smtClean="0">
                <a:solidFill>
                  <a:schemeClr val="accent2"/>
                </a:solidFill>
                <a:latin typeface="Bebas Neue" charset="0"/>
                <a:ea typeface="ＭＳ Ｐゴシック" charset="0"/>
                <a:cs typeface="Bebas Neue" charset="0"/>
                <a:sym typeface="Bebas Neue" charset="0"/>
              </a:rPr>
              <a:t>Arduino</a:t>
            </a:r>
            <a:endParaRPr lang="es-MX" sz="3600" dirty="0" smtClean="0">
              <a:solidFill>
                <a:schemeClr val="accent2"/>
              </a:solidFill>
              <a:latin typeface="Bebas Neue" charset="0"/>
              <a:ea typeface="ＭＳ Ｐゴシック" charset="0"/>
              <a:cs typeface="Bebas Neue" charset="0"/>
              <a:sym typeface="Bebas Neue" charset="0"/>
            </a:endParaRP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IDE</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4211960" y="1927126"/>
            <a:ext cx="4248472"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MX" sz="1100" dirty="0" smtClean="0">
                <a:solidFill>
                  <a:srgbClr val="4D4D4D"/>
                </a:solidFill>
                <a:latin typeface="Lato Light" charset="0"/>
                <a:ea typeface="ＭＳ Ｐゴシック" charset="0"/>
                <a:cs typeface="Lato Light" charset="0"/>
                <a:sym typeface="Lato Light" charset="0"/>
              </a:rPr>
              <a:t>El IDE es parte del ecosistema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 en este es posible editar código (Sketch), compilar y cargar a la tarjeta de desarrollo. Dos características que vale la pena resaltar son:</a:t>
            </a:r>
          </a:p>
          <a:p>
            <a:pPr algn="just"/>
            <a:endParaRPr lang="es-MX" sz="1100" dirty="0">
              <a:solidFill>
                <a:srgbClr val="4D4D4D"/>
              </a:solidFill>
              <a:latin typeface="Lato Light" charset="0"/>
              <a:ea typeface="ＭＳ Ｐゴシック" charset="0"/>
              <a:cs typeface="Lato Light" charset="0"/>
              <a:sym typeface="Lato Light" charset="0"/>
            </a:endParaRPr>
          </a:p>
          <a:p>
            <a:pPr marL="342900" lvl="1" indent="-171450" algn="just">
              <a:buFont typeface="Arial" panose="020B0604020202020204" pitchFamily="34" charset="0"/>
              <a:buChar char="•"/>
            </a:pPr>
            <a:r>
              <a:rPr lang="es-MX" sz="1100" b="1" dirty="0" smtClean="0">
                <a:solidFill>
                  <a:srgbClr val="4D4D4D"/>
                </a:solidFill>
                <a:latin typeface="Lato Light" charset="0"/>
                <a:ea typeface="ＭＳ Ｐゴシック" charset="0"/>
                <a:cs typeface="Lato Light" charset="0"/>
                <a:sym typeface="Lato Light" charset="0"/>
              </a:rPr>
              <a:t>Monitor Serial:</a:t>
            </a:r>
            <a:r>
              <a:rPr lang="es-MX" sz="1100" dirty="0" smtClean="0">
                <a:solidFill>
                  <a:srgbClr val="4D4D4D"/>
                </a:solidFill>
                <a:latin typeface="Lato Light" charset="0"/>
                <a:ea typeface="ＭＳ Ｐゴシック" charset="0"/>
                <a:cs typeface="Lato Light" charset="0"/>
                <a:sym typeface="Lato Light" charset="0"/>
              </a:rPr>
              <a:t> Se incluye un emulador de Terminal para desplegar transmisiones seriales entre la computadora y la tarjeta de desarrollo.</a:t>
            </a:r>
          </a:p>
          <a:p>
            <a:pPr marL="342900" lvl="1" indent="-171450" algn="just">
              <a:buFont typeface="Arial" panose="020B0604020202020204" pitchFamily="34" charset="0"/>
              <a:buChar char="•"/>
            </a:pPr>
            <a:endParaRPr lang="es-MX" sz="1100" dirty="0" smtClean="0">
              <a:solidFill>
                <a:srgbClr val="4D4D4D"/>
              </a:solidFill>
              <a:latin typeface="Lato Light" charset="0"/>
              <a:ea typeface="ＭＳ Ｐゴシック" charset="0"/>
              <a:cs typeface="Lato Light" charset="0"/>
              <a:sym typeface="Lato Light" charset="0"/>
            </a:endParaRPr>
          </a:p>
          <a:p>
            <a:pPr marL="342900" lvl="1" indent="-171450" algn="just">
              <a:buFont typeface="Arial" panose="020B0604020202020204" pitchFamily="34" charset="0"/>
              <a:buChar char="•"/>
            </a:pPr>
            <a:r>
              <a:rPr lang="es-MX" sz="1100" b="1" dirty="0" smtClean="0">
                <a:solidFill>
                  <a:srgbClr val="4D4D4D"/>
                </a:solidFill>
                <a:latin typeface="Lato Light" charset="0"/>
                <a:ea typeface="ＭＳ Ｐゴシック" charset="0"/>
                <a:cs typeface="Lato Light" charset="0"/>
                <a:sym typeface="Lato Light" charset="0"/>
              </a:rPr>
              <a:t>Puerto Serial:</a:t>
            </a:r>
            <a:r>
              <a:rPr lang="es-MX" sz="1100" dirty="0" smtClean="0">
                <a:solidFill>
                  <a:srgbClr val="4D4D4D"/>
                </a:solidFill>
                <a:latin typeface="Lato Light" charset="0"/>
                <a:ea typeface="ＭＳ Ｐゴシック" charset="0"/>
                <a:cs typeface="Lato Light" charset="0"/>
                <a:sym typeface="Lato Light" charset="0"/>
              </a:rPr>
              <a:t> Muestra el puerto COM al cual esta conectado la tarjeta de desarrollo.</a:t>
            </a:r>
          </a:p>
          <a:p>
            <a:pPr algn="l"/>
            <a:endParaRPr lang="en-US" sz="1100" dirty="0" smtClean="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4103960" y="1572319"/>
            <a:ext cx="1647825" cy="42863"/>
          </a:xfrm>
          <a:prstGeom prst="rect">
            <a:avLst/>
          </a:prstGeom>
          <a:solidFill>
            <a:schemeClr val="accent2"/>
          </a:solidFill>
          <a:ln>
            <a:noFill/>
          </a:ln>
          <a:extLst/>
        </p:spPr>
        <p:txBody>
          <a:bodyPr lIns="0" tIns="0" rIns="0" bIns="0"/>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73" y="123478"/>
            <a:ext cx="3238507" cy="3886208"/>
          </a:xfrm>
          <a:prstGeom prst="rect">
            <a:avLst/>
          </a:prstGeom>
        </p:spPr>
      </p:pic>
      <p:sp>
        <p:nvSpPr>
          <p:cNvPr id="6" name="Rectangle 15"/>
          <p:cNvSpPr>
            <a:spLocks/>
          </p:cNvSpPr>
          <p:nvPr/>
        </p:nvSpPr>
        <p:spPr bwMode="auto">
          <a:xfrm>
            <a:off x="922411" y="4119416"/>
            <a:ext cx="2713486" cy="8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El IDE para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 tiene una interfaz común para todas sus tarjetas, por lo que la experiencia en el uso de una versión se porta de manera transparente a otras.</a:t>
            </a:r>
          </a:p>
        </p:txBody>
      </p:sp>
      <p:grpSp>
        <p:nvGrpSpPr>
          <p:cNvPr id="7" name="Group 6"/>
          <p:cNvGrpSpPr/>
          <p:nvPr/>
        </p:nvGrpSpPr>
        <p:grpSpPr>
          <a:xfrm>
            <a:off x="239661" y="4147022"/>
            <a:ext cx="504056" cy="461665"/>
            <a:chOff x="1187624" y="3676259"/>
            <a:chExt cx="792088" cy="735647"/>
          </a:xfrm>
        </p:grpSpPr>
        <p:sp>
          <p:nvSpPr>
            <p:cNvPr id="8" name="Rounded Rectangular Callout 7"/>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extLst>
      <p:ext uri="{BB962C8B-B14F-4D97-AF65-F5344CB8AC3E}">
        <p14:creationId xmlns:p14="http://schemas.microsoft.com/office/powerpoint/2010/main" val="340391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930378" y="123478"/>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Actualizar</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firmware</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103960" y="1140271"/>
            <a:ext cx="1647825" cy="42863"/>
          </a:xfrm>
          <a:prstGeom prst="rect">
            <a:avLst/>
          </a:prstGeom>
          <a:solidFill>
            <a:schemeClr val="accent2"/>
          </a:solidFill>
          <a:ln>
            <a:noFill/>
          </a:ln>
          <a:extLst/>
        </p:spPr>
        <p:txBody>
          <a:bodyPr lIns="0" tIns="0" rIns="0" bIns="0"/>
          <a:lstStyle/>
          <a:p>
            <a:endParaRPr lang="en-US"/>
          </a:p>
        </p:txBody>
      </p:sp>
      <p:sp>
        <p:nvSpPr>
          <p:cNvPr id="6" name="Rectangle 15"/>
          <p:cNvSpPr>
            <a:spLocks/>
          </p:cNvSpPr>
          <p:nvPr/>
        </p:nvSpPr>
        <p:spPr bwMode="auto">
          <a:xfrm>
            <a:off x="922411" y="3296146"/>
            <a:ext cx="2713486" cy="78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Desconectar Galileo del ordenador o de la fuente de poder durante una actualización de firmware puede bloquear la tarjeta.</a:t>
            </a:r>
          </a:p>
        </p:txBody>
      </p:sp>
      <p:grpSp>
        <p:nvGrpSpPr>
          <p:cNvPr id="7" name="Group 6"/>
          <p:cNvGrpSpPr/>
          <p:nvPr/>
        </p:nvGrpSpPr>
        <p:grpSpPr>
          <a:xfrm>
            <a:off x="239661" y="3363838"/>
            <a:ext cx="504056" cy="461665"/>
            <a:chOff x="1187624" y="3676259"/>
            <a:chExt cx="792088" cy="735647"/>
          </a:xfrm>
        </p:grpSpPr>
        <p:sp>
          <p:nvSpPr>
            <p:cNvPr id="8" name="Rounded Rectangular Callout 7"/>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
        <p:nvSpPr>
          <p:cNvPr id="10" name="Line 15"/>
          <p:cNvSpPr>
            <a:spLocks noChangeShapeType="1"/>
          </p:cNvSpPr>
          <p:nvPr/>
        </p:nvSpPr>
        <p:spPr bwMode="auto">
          <a:xfrm rot="10800000" flipH="1">
            <a:off x="3779913" y="2139702"/>
            <a:ext cx="1166" cy="2439342"/>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Rectangle 17"/>
          <p:cNvSpPr>
            <a:spLocks/>
          </p:cNvSpPr>
          <p:nvPr/>
        </p:nvSpPr>
        <p:spPr bwMode="auto">
          <a:xfrm>
            <a:off x="4552007" y="1347614"/>
            <a:ext cx="4340473" cy="63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Conecta Galileo al ordenador. Primero el conector de la fuente de poder de 5 volts y después el conector micro USB.</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3" name="Group 18"/>
          <p:cNvGrpSpPr>
            <a:grpSpLocks/>
          </p:cNvGrpSpPr>
          <p:nvPr/>
        </p:nvGrpSpPr>
        <p:grpSpPr bwMode="auto">
          <a:xfrm>
            <a:off x="4054327" y="1422028"/>
            <a:ext cx="442912" cy="361950"/>
            <a:chOff x="0" y="0"/>
            <a:chExt cx="744" cy="607"/>
          </a:xfrm>
        </p:grpSpPr>
        <p:sp>
          <p:nvSpPr>
            <p:cNvPr id="14"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1</a:t>
              </a:r>
            </a:p>
          </p:txBody>
        </p:sp>
      </p:grpSp>
      <p:sp>
        <p:nvSpPr>
          <p:cNvPr id="17" name="Rectangle 22"/>
          <p:cNvSpPr>
            <a:spLocks/>
          </p:cNvSpPr>
          <p:nvPr/>
        </p:nvSpPr>
        <p:spPr bwMode="auto">
          <a:xfrm>
            <a:off x="4552007" y="2142356"/>
            <a:ext cx="43404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Abrir el IDE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y seleccionar el puerto serial correcto en el menú Tools &gt; Serial Port. Recuerde Galileo aparece con el nombre </a:t>
            </a:r>
            <a:r>
              <a:rPr lang="es-MX" sz="1100" b="1" dirty="0" smtClean="0">
                <a:solidFill>
                  <a:schemeClr val="tx1"/>
                </a:solidFill>
                <a:latin typeface="Lato Light" charset="0"/>
                <a:ea typeface="ＭＳ Ｐゴシック" charset="0"/>
                <a:cs typeface="Lato Light" charset="0"/>
                <a:sym typeface="Lato Light" charset="0"/>
              </a:rPr>
              <a:t>COM#</a:t>
            </a:r>
            <a:r>
              <a:rPr lang="es-MX" sz="1100" dirty="0" smtClean="0">
                <a:solidFill>
                  <a:schemeClr val="tx1"/>
                </a:solidFill>
                <a:latin typeface="Lato Light" charset="0"/>
                <a:ea typeface="ＭＳ Ｐゴシック" charset="0"/>
                <a:cs typeface="Lato Light" charset="0"/>
                <a:sym typeface="Lato Light" charset="0"/>
              </a:rPr>
              <a:t>. (ver </a:t>
            </a:r>
            <a:r>
              <a:rPr lang="es-MX" sz="1100" dirty="0" err="1" smtClean="0">
                <a:solidFill>
                  <a:schemeClr val="tx1"/>
                </a:solidFill>
                <a:latin typeface="Lato Light" charset="0"/>
                <a:ea typeface="ＭＳ Ｐゴシック" charset="0"/>
                <a:cs typeface="Lato Light" charset="0"/>
                <a:sym typeface="Lato Light" charset="0"/>
              </a:rPr>
              <a:t>slide</a:t>
            </a:r>
            <a:r>
              <a:rPr lang="es-MX" sz="1100" dirty="0" smtClean="0">
                <a:solidFill>
                  <a:schemeClr val="tx1"/>
                </a:solidFill>
                <a:latin typeface="Lato Light" charset="0"/>
                <a:ea typeface="ＭＳ Ｐゴシック" charset="0"/>
                <a:cs typeface="Lato Light" charset="0"/>
                <a:sym typeface="Lato Light" charset="0"/>
              </a:rPr>
              <a:t> de instalación de primer arranque)</a:t>
            </a:r>
            <a:endParaRPr lang="es-MX" sz="1100" dirty="0">
              <a:solidFill>
                <a:schemeClr val="tx1"/>
              </a:solidFill>
              <a:latin typeface="Lato Light" charset="0"/>
              <a:ea typeface="ＭＳ Ｐゴシック" charset="0"/>
              <a:cs typeface="Lato Light" charset="0"/>
              <a:sym typeface="Lato Light" charset="0"/>
            </a:endParaRPr>
          </a:p>
        </p:txBody>
      </p:sp>
      <p:grpSp>
        <p:nvGrpSpPr>
          <p:cNvPr id="18" name="Group 23"/>
          <p:cNvGrpSpPr>
            <a:grpSpLocks/>
          </p:cNvGrpSpPr>
          <p:nvPr/>
        </p:nvGrpSpPr>
        <p:grpSpPr bwMode="auto">
          <a:xfrm>
            <a:off x="4054327" y="2216770"/>
            <a:ext cx="442912" cy="361950"/>
            <a:chOff x="0" y="0"/>
            <a:chExt cx="744" cy="607"/>
          </a:xfrm>
        </p:grpSpPr>
        <p:sp>
          <p:nvSpPr>
            <p:cNvPr id="19"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0"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sp>
        <p:nvSpPr>
          <p:cNvPr id="22" name="Rectangle 27"/>
          <p:cNvSpPr>
            <a:spLocks/>
          </p:cNvSpPr>
          <p:nvPr/>
        </p:nvSpPr>
        <p:spPr bwMode="auto">
          <a:xfrm>
            <a:off x="4552007" y="2859782"/>
            <a:ext cx="43404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En el menú Tools &gt; </a:t>
            </a:r>
            <a:r>
              <a:rPr lang="es-MX" sz="1100" dirty="0" err="1" smtClean="0">
                <a:solidFill>
                  <a:schemeClr val="tx1"/>
                </a:solidFill>
                <a:latin typeface="Lato Light" charset="0"/>
                <a:ea typeface="ＭＳ Ｐゴシック" charset="0"/>
                <a:cs typeface="Lato Light" charset="0"/>
                <a:sym typeface="Lato Light" charset="0"/>
              </a:rPr>
              <a:t>Board</a:t>
            </a:r>
            <a:r>
              <a:rPr lang="es-MX" sz="1100" dirty="0" smtClean="0">
                <a:solidFill>
                  <a:schemeClr val="tx1"/>
                </a:solidFill>
                <a:latin typeface="Lato Light" charset="0"/>
                <a:ea typeface="ＭＳ Ｐゴシック" charset="0"/>
                <a:cs typeface="Lato Light" charset="0"/>
                <a:sym typeface="Lato Light" charset="0"/>
              </a:rPr>
              <a:t> seleccionar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Galileo. (</a:t>
            </a:r>
            <a:r>
              <a:rPr lang="es-MX" sz="1100" b="1" dirty="0" smtClean="0">
                <a:solidFill>
                  <a:schemeClr val="tx1"/>
                </a:solidFill>
                <a:latin typeface="Lato Light" charset="0"/>
                <a:ea typeface="ＭＳ Ｐゴシック" charset="0"/>
                <a:cs typeface="Lato Light" charset="0"/>
                <a:sym typeface="Lato Light" charset="0"/>
              </a:rPr>
              <a:t>No </a:t>
            </a:r>
            <a:r>
              <a:rPr lang="es-MX" sz="1100" b="1" dirty="0" err="1" smtClean="0">
                <a:solidFill>
                  <a:schemeClr val="tx1"/>
                </a:solidFill>
                <a:latin typeface="Lato Light" charset="0"/>
                <a:ea typeface="ＭＳ Ｐゴシック" charset="0"/>
                <a:cs typeface="Lato Light" charset="0"/>
                <a:sym typeface="Lato Light" charset="0"/>
              </a:rPr>
              <a:t>Arduino</a:t>
            </a:r>
            <a:r>
              <a:rPr lang="es-MX" sz="1100" b="1" dirty="0" smtClean="0">
                <a:solidFill>
                  <a:schemeClr val="tx1"/>
                </a:solidFill>
                <a:latin typeface="Lato Light" charset="0"/>
                <a:ea typeface="ＭＳ Ｐゴシック" charset="0"/>
                <a:cs typeface="Lato Light" charset="0"/>
                <a:sym typeface="Lato Light" charset="0"/>
              </a:rPr>
              <a:t> Galileo Gen2</a:t>
            </a:r>
            <a:r>
              <a:rPr lang="es-MX" sz="1100" dirty="0" smtClean="0">
                <a:solidFill>
                  <a:schemeClr val="tx1"/>
                </a:solidFill>
                <a:latin typeface="Lato Light" charset="0"/>
                <a:ea typeface="ＭＳ Ｐゴシック" charset="0"/>
                <a:cs typeface="Lato Light" charset="0"/>
                <a:sym typeface="Lato Light" charset="0"/>
              </a:rPr>
              <a:t>)</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3" name="Group 28"/>
          <p:cNvGrpSpPr>
            <a:grpSpLocks/>
          </p:cNvGrpSpPr>
          <p:nvPr/>
        </p:nvGrpSpPr>
        <p:grpSpPr bwMode="auto">
          <a:xfrm>
            <a:off x="4054327" y="2934196"/>
            <a:ext cx="442913" cy="361950"/>
            <a:chOff x="0" y="0"/>
            <a:chExt cx="744" cy="607"/>
          </a:xfrm>
        </p:grpSpPr>
        <p:sp>
          <p:nvSpPr>
            <p:cNvPr id="24"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sp>
        <p:nvSpPr>
          <p:cNvPr id="34" name="Rectangle 27"/>
          <p:cNvSpPr>
            <a:spLocks/>
          </p:cNvSpPr>
          <p:nvPr/>
        </p:nvSpPr>
        <p:spPr bwMode="auto">
          <a:xfrm>
            <a:off x="4565624" y="3545185"/>
            <a:ext cx="4340473" cy="14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Finalmente en el menú </a:t>
            </a:r>
            <a:r>
              <a:rPr lang="es-MX" sz="1100" b="1" dirty="0" err="1" smtClean="0">
                <a:solidFill>
                  <a:schemeClr val="tx1"/>
                </a:solidFill>
                <a:latin typeface="Lato Light" charset="0"/>
                <a:ea typeface="ＭＳ Ｐゴシック" charset="0"/>
                <a:cs typeface="Lato Light" charset="0"/>
                <a:sym typeface="Lato Light" charset="0"/>
              </a:rPr>
              <a:t>Help</a:t>
            </a:r>
            <a:r>
              <a:rPr lang="es-MX" sz="1100" dirty="0" smtClean="0">
                <a:solidFill>
                  <a:schemeClr val="tx1"/>
                </a:solidFill>
                <a:latin typeface="Lato Light" charset="0"/>
                <a:ea typeface="ＭＳ Ｐゴシック" charset="0"/>
                <a:cs typeface="Lato Light" charset="0"/>
                <a:sym typeface="Lato Light" charset="0"/>
              </a:rPr>
              <a:t> selecciona la opción </a:t>
            </a:r>
            <a:r>
              <a:rPr lang="es-MX" sz="1100" b="1" dirty="0" smtClean="0">
                <a:solidFill>
                  <a:schemeClr val="tx1"/>
                </a:solidFill>
                <a:latin typeface="Lato Light" charset="0"/>
                <a:ea typeface="ＭＳ Ｐゴシック" charset="0"/>
                <a:cs typeface="Lato Light" charset="0"/>
                <a:sym typeface="Lato Light" charset="0"/>
              </a:rPr>
              <a:t>Firmware </a:t>
            </a:r>
            <a:r>
              <a:rPr lang="es-MX" sz="1100" b="1" dirty="0" err="1" smtClean="0">
                <a:solidFill>
                  <a:schemeClr val="tx1"/>
                </a:solidFill>
                <a:latin typeface="Lato Light" charset="0"/>
                <a:ea typeface="ＭＳ Ｐゴシック" charset="0"/>
                <a:cs typeface="Lato Light" charset="0"/>
                <a:sym typeface="Lato Light" charset="0"/>
              </a:rPr>
              <a:t>Update</a:t>
            </a:r>
            <a:r>
              <a:rPr lang="es-MX" sz="1100" dirty="0" smtClean="0">
                <a:solidFill>
                  <a:schemeClr val="tx1"/>
                </a:solidFill>
                <a:latin typeface="Lato Light" charset="0"/>
                <a:ea typeface="ＭＳ Ｐゴシック" charset="0"/>
                <a:cs typeface="Lato Light" charset="0"/>
                <a:sym typeface="Lato Light" charset="0"/>
              </a:rPr>
              <a:t>, esta acción ordena al IDE de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a que lea la versión presente en la tarjeta conectada al ordenador y busque en internet por una actualización. En caso de existir una versión mas reciente del firmware, el IDE automáticamente la descargara y la instalara en Galileo.</a:t>
            </a:r>
          </a:p>
          <a:p>
            <a:pPr algn="l"/>
            <a:endParaRPr lang="es-MX" sz="1100" dirty="0">
              <a:solidFill>
                <a:schemeClr val="tx1"/>
              </a:solidFill>
              <a:latin typeface="Lato Light" charset="0"/>
              <a:ea typeface="ＭＳ Ｐゴシック" charset="0"/>
              <a:cs typeface="Lato Light" charset="0"/>
              <a:sym typeface="Lato Light" charset="0"/>
            </a:endParaRPr>
          </a:p>
          <a:p>
            <a:pPr algn="l"/>
            <a:r>
              <a:rPr lang="es-MX" sz="1100" dirty="0" smtClean="0">
                <a:solidFill>
                  <a:schemeClr val="tx1"/>
                </a:solidFill>
                <a:latin typeface="Lato Light" charset="0"/>
                <a:ea typeface="ＭＳ Ｐゴシック" charset="0"/>
                <a:cs typeface="Lato Light" charset="0"/>
                <a:sym typeface="Lato Light" charset="0"/>
              </a:rPr>
              <a:t>El proceso puede tardar mas de 10 minutos.</a:t>
            </a:r>
            <a:endParaRPr lang="es-MX" sz="1100" dirty="0">
              <a:solidFill>
                <a:schemeClr val="tx1"/>
              </a:solidFill>
              <a:latin typeface="Lato Light" charset="0"/>
              <a:ea typeface="ＭＳ Ｐゴシック" charset="0"/>
              <a:cs typeface="Lato Light" charset="0"/>
              <a:sym typeface="Lato Light" charset="0"/>
            </a:endParaRPr>
          </a:p>
        </p:txBody>
      </p:sp>
      <p:grpSp>
        <p:nvGrpSpPr>
          <p:cNvPr id="35" name="Group 28"/>
          <p:cNvGrpSpPr>
            <a:grpSpLocks/>
          </p:cNvGrpSpPr>
          <p:nvPr/>
        </p:nvGrpSpPr>
        <p:grpSpPr bwMode="auto">
          <a:xfrm>
            <a:off x="4067944" y="3619599"/>
            <a:ext cx="442913" cy="361950"/>
            <a:chOff x="0" y="0"/>
            <a:chExt cx="744" cy="607"/>
          </a:xfrm>
        </p:grpSpPr>
        <p:sp>
          <p:nvSpPr>
            <p:cNvPr id="36"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pic>
        <p:nvPicPr>
          <p:cNvPr id="3074" name="Picture 2" descr="https://dlnmh9ip6v2uc.cloudfront.net/assets/0/c/9/c/5/52def036ce395f48588b45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99" y="327974"/>
            <a:ext cx="3076391" cy="258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9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Modelo</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Programación</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pic>
        <p:nvPicPr>
          <p:cNvPr id="4100" name="Picture 4" descr="http://pic16.nipic.com/20110819/8115970_083036571000_2.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6512" y="-9872"/>
            <a:ext cx="1440161" cy="51739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p:cNvSpPr>
          <p:nvPr/>
        </p:nvSpPr>
        <p:spPr bwMode="auto">
          <a:xfrm>
            <a:off x="1979712" y="1491630"/>
            <a:ext cx="3096344"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Sketch</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Arduino buscar facilitar la programación, de manera en que el usuario se enfoque en el ‘</a:t>
            </a:r>
            <a:r>
              <a:rPr lang="es-MX" sz="1100" b="1" dirty="0" smtClean="0">
                <a:solidFill>
                  <a:srgbClr val="4D4D4D"/>
                </a:solidFill>
                <a:latin typeface="Lato Light" charset="0"/>
                <a:ea typeface="ＭＳ Ｐゴシック" charset="0"/>
                <a:cs typeface="Lato Light" charset="0"/>
                <a:sym typeface="Lato Light" charset="0"/>
              </a:rPr>
              <a:t>Hacer</a:t>
            </a:r>
            <a:r>
              <a:rPr lang="es-MX" sz="1100" dirty="0" smtClean="0">
                <a:solidFill>
                  <a:srgbClr val="4D4D4D"/>
                </a:solidFill>
                <a:latin typeface="Lato Light" charset="0"/>
                <a:ea typeface="ＭＳ Ｐゴシック" charset="0"/>
                <a:cs typeface="Lato Light" charset="0"/>
                <a:sym typeface="Lato Light" charset="0"/>
              </a:rPr>
              <a:t>’ que las cosas funcionen.</a:t>
            </a:r>
            <a:endParaRPr lang="es-MX" sz="1100" dirty="0">
              <a:solidFill>
                <a:srgbClr val="4D4D4D"/>
              </a:solidFill>
              <a:latin typeface="Lato Light" charset="0"/>
              <a:ea typeface="ＭＳ Ｐゴシック" charset="0"/>
              <a:cs typeface="Lato Light" charset="0"/>
              <a:sym typeface="Lato Light" charset="0"/>
            </a:endParaRPr>
          </a:p>
        </p:txBody>
      </p:sp>
      <p:sp>
        <p:nvSpPr>
          <p:cNvPr id="9" name="Rectangle 2"/>
          <p:cNvSpPr>
            <a:spLocks/>
          </p:cNvSpPr>
          <p:nvPr/>
        </p:nvSpPr>
        <p:spPr bwMode="auto">
          <a:xfrm>
            <a:off x="1979712" y="3263999"/>
            <a:ext cx="3096344" cy="173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Solo dos secciones – </a:t>
            </a:r>
            <a:r>
              <a:rPr lang="es-MX" sz="1100" b="1" dirty="0" err="1" smtClean="0">
                <a:solidFill>
                  <a:srgbClr val="4D4D4D"/>
                </a:solidFill>
                <a:latin typeface="Lato Light" charset="0"/>
                <a:ea typeface="ＭＳ Ｐゴシック" charset="0"/>
                <a:cs typeface="Lato Light" charset="0"/>
                <a:sym typeface="Lato Light" charset="0"/>
              </a:rPr>
              <a:t>Setup</a:t>
            </a:r>
            <a:r>
              <a:rPr lang="es-MX" sz="1100" b="1" dirty="0" smtClean="0">
                <a:solidFill>
                  <a:srgbClr val="4D4D4D"/>
                </a:solidFill>
                <a:latin typeface="Lato Light" charset="0"/>
                <a:ea typeface="ＭＳ Ｐゴシック" charset="0"/>
                <a:cs typeface="Lato Light" charset="0"/>
                <a:sym typeface="Lato Light" charset="0"/>
              </a:rPr>
              <a:t>() y </a:t>
            </a:r>
            <a:r>
              <a:rPr lang="es-MX" sz="1100" b="1" dirty="0" err="1" smtClean="0">
                <a:solidFill>
                  <a:srgbClr val="4D4D4D"/>
                </a:solidFill>
                <a:latin typeface="Lato Light" charset="0"/>
                <a:ea typeface="ＭＳ Ｐゴシック" charset="0"/>
                <a:cs typeface="Lato Light" charset="0"/>
                <a:sym typeface="Lato Light" charset="0"/>
              </a:rPr>
              <a:t>Loop</a:t>
            </a:r>
            <a:r>
              <a:rPr lang="es-MX" sz="1100" b="1" dirty="0" smtClean="0">
                <a:solidFill>
                  <a:srgbClr val="4D4D4D"/>
                </a:solidFill>
                <a:latin typeface="Lato Light" charset="0"/>
                <a:ea typeface="ＭＳ Ｐゴシック" charset="0"/>
                <a:cs typeface="Lato Light" charset="0"/>
                <a:sym typeface="Lato Light" charset="0"/>
              </a:rPr>
              <a:t>() </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Simplificando la estructura del programa, permite enfocar los esfuerzos de programación en la parte ‘</a:t>
            </a:r>
            <a:r>
              <a:rPr lang="es-MX" sz="1100" b="1" dirty="0" smtClean="0">
                <a:solidFill>
                  <a:srgbClr val="4D4D4D"/>
                </a:solidFill>
                <a:latin typeface="Lato Light" charset="0"/>
                <a:ea typeface="ＭＳ Ｐゴシック" charset="0"/>
                <a:cs typeface="Lato Light" charset="0"/>
                <a:sym typeface="Lato Light" charset="0"/>
              </a:rPr>
              <a:t>funcional</a:t>
            </a:r>
            <a:r>
              <a:rPr lang="es-MX" sz="1100" dirty="0" smtClean="0">
                <a:solidFill>
                  <a:srgbClr val="4D4D4D"/>
                </a:solidFill>
                <a:latin typeface="Lato Light" charset="0"/>
                <a:ea typeface="ＭＳ Ｐゴシック" charset="0"/>
                <a:cs typeface="Lato Light" charset="0"/>
                <a:sym typeface="Lato Light" charset="0"/>
              </a:rPr>
              <a:t>’ del código.</a:t>
            </a:r>
          </a:p>
          <a:p>
            <a:pPr algn="just"/>
            <a:endParaRPr lang="es-MX" sz="1100" dirty="0">
              <a:solidFill>
                <a:srgbClr val="4D4D4D"/>
              </a:solidFill>
              <a:latin typeface="Lato Light" charset="0"/>
              <a:ea typeface="ＭＳ Ｐゴシック" charset="0"/>
              <a:cs typeface="Lato Light" charset="0"/>
              <a:sym typeface="Lato Light" charset="0"/>
            </a:endParaRPr>
          </a:p>
          <a:p>
            <a:pPr algn="just"/>
            <a:r>
              <a:rPr lang="es-MX" sz="1100" dirty="0" err="1" smtClean="0">
                <a:solidFill>
                  <a:srgbClr val="4D4D4D"/>
                </a:solidFill>
                <a:latin typeface="Lato Light" charset="0"/>
                <a:ea typeface="ＭＳ Ｐゴシック" charset="0"/>
                <a:cs typeface="Lato Light" charset="0"/>
                <a:sym typeface="Lato Light" charset="0"/>
              </a:rPr>
              <a:t>Setup</a:t>
            </a:r>
            <a:r>
              <a:rPr lang="es-MX" sz="1100" dirty="0" smtClean="0">
                <a:solidFill>
                  <a:srgbClr val="4D4D4D"/>
                </a:solidFill>
                <a:latin typeface="Lato Light" charset="0"/>
                <a:ea typeface="ＭＳ Ｐゴシック" charset="0"/>
                <a:cs typeface="Lato Light" charset="0"/>
                <a:sym typeface="Lato Light" charset="0"/>
              </a:rPr>
              <a:t> &amp; </a:t>
            </a:r>
            <a:r>
              <a:rPr lang="es-MX" sz="1100" dirty="0" err="1" smtClean="0">
                <a:solidFill>
                  <a:srgbClr val="4D4D4D"/>
                </a:solidFill>
                <a:latin typeface="Lato Light" charset="0"/>
                <a:ea typeface="ＭＳ Ｐゴシック" charset="0"/>
                <a:cs typeface="Lato Light" charset="0"/>
                <a:sym typeface="Lato Light" charset="0"/>
              </a:rPr>
              <a:t>Loop</a:t>
            </a:r>
            <a:r>
              <a:rPr lang="es-MX" sz="1100" dirty="0" smtClean="0">
                <a:solidFill>
                  <a:srgbClr val="4D4D4D"/>
                </a:solidFill>
                <a:latin typeface="Lato Light" charset="0"/>
                <a:ea typeface="ＭＳ Ｐゴシック" charset="0"/>
                <a:cs typeface="Lato Light" charset="0"/>
                <a:sym typeface="Lato Light" charset="0"/>
              </a:rPr>
              <a:t>, puede pensarse en esta combinación como la estructura básica de cualquier sistema embebido.</a:t>
            </a:r>
            <a:endParaRPr lang="es-MX" sz="1100" dirty="0">
              <a:solidFill>
                <a:srgbClr val="4D4D4D"/>
              </a:solidFill>
              <a:latin typeface="Lato Light" charset="0"/>
              <a:ea typeface="ＭＳ Ｐゴシック" charset="0"/>
              <a:cs typeface="Lato Light" charset="0"/>
              <a:sym typeface="Lato Light" charset="0"/>
            </a:endParaRPr>
          </a:p>
        </p:txBody>
      </p:sp>
      <p:sp>
        <p:nvSpPr>
          <p:cNvPr id="10" name="Rectangle 2"/>
          <p:cNvSpPr>
            <a:spLocks/>
          </p:cNvSpPr>
          <p:nvPr/>
        </p:nvSpPr>
        <p:spPr bwMode="auto">
          <a:xfrm>
            <a:off x="5611229" y="1508843"/>
            <a:ext cx="3096344"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Bibliotecas</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Un amplio repertorio de bibliotecas permite desarrollar prototipos de manera ágil, enfocándose en el comportamiento y dejando los detalles para mas tarde..</a:t>
            </a:r>
            <a:endParaRPr lang="es-MX" sz="1100" dirty="0">
              <a:solidFill>
                <a:srgbClr val="4D4D4D"/>
              </a:solidFill>
              <a:latin typeface="Lato Light" charset="0"/>
              <a:ea typeface="ＭＳ Ｐゴシック" charset="0"/>
              <a:cs typeface="Lato Light" charset="0"/>
              <a:sym typeface="Lato Light" charset="0"/>
            </a:endParaRPr>
          </a:p>
        </p:txBody>
      </p:sp>
      <p:sp>
        <p:nvSpPr>
          <p:cNvPr id="11" name="Rectangle 2"/>
          <p:cNvSpPr>
            <a:spLocks/>
          </p:cNvSpPr>
          <p:nvPr/>
        </p:nvSpPr>
        <p:spPr bwMode="auto">
          <a:xfrm>
            <a:off x="5611229" y="3363838"/>
            <a:ext cx="3096344" cy="129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Extensible</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Los usuarios pueden crear sus propias bibliotecas.</a:t>
            </a:r>
          </a:p>
          <a:p>
            <a:pPr algn="just"/>
            <a:endParaRPr lang="es-MX" sz="1100" dirty="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hlinkClick r:id="rId3"/>
              </a:rPr>
              <a:t>http</a:t>
            </a:r>
            <a:r>
              <a:rPr lang="es-MX" sz="1100" dirty="0">
                <a:solidFill>
                  <a:srgbClr val="4D4D4D"/>
                </a:solidFill>
                <a:latin typeface="Lato Light" charset="0"/>
                <a:ea typeface="ＭＳ Ｐゴシック" charset="0"/>
                <a:cs typeface="Lato Light" charset="0"/>
                <a:sym typeface="Lato Light" charset="0"/>
                <a:hlinkClick r:id="rId3"/>
              </a:rPr>
              <a:t>://arduino.cc/en/pmwiki.php?n=Hacking/LibraryTutorial</a:t>
            </a:r>
            <a:endParaRPr lang="es-MX" sz="1100" dirty="0">
              <a:solidFill>
                <a:srgbClr val="4D4D4D"/>
              </a:solidFill>
              <a:latin typeface="Lato Light" charset="0"/>
              <a:ea typeface="ＭＳ Ｐゴシック" charset="0"/>
              <a:cs typeface="Lato Light" charset="0"/>
              <a:sym typeface="Lato Light" charset="0"/>
            </a:endParaRPr>
          </a:p>
        </p:txBody>
      </p:sp>
      <p:sp>
        <p:nvSpPr>
          <p:cNvPr id="12" name="Line 15"/>
          <p:cNvSpPr>
            <a:spLocks noChangeShapeType="1"/>
          </p:cNvSpPr>
          <p:nvPr/>
        </p:nvSpPr>
        <p:spPr bwMode="auto">
          <a:xfrm rot="10800000" flipH="1">
            <a:off x="5292080" y="2329210"/>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Line 15"/>
          <p:cNvSpPr>
            <a:spLocks noChangeShapeType="1"/>
          </p:cNvSpPr>
          <p:nvPr/>
        </p:nvSpPr>
        <p:spPr bwMode="auto">
          <a:xfrm rot="16200000">
            <a:off x="5240100" y="1583665"/>
            <a:ext cx="3165" cy="3125131"/>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103441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4" name="Rectangle 14"/>
          <p:cNvSpPr>
            <a:spLocks/>
          </p:cNvSpPr>
          <p:nvPr/>
        </p:nvSpPr>
        <p:spPr bwMode="auto">
          <a:xfrm>
            <a:off x="1597819" y="564356"/>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smtClean="0">
                <a:solidFill>
                  <a:schemeClr val="tx1"/>
                </a:solidFill>
                <a:latin typeface="Bebas Neue" charset="0"/>
                <a:ea typeface="ＭＳ Ｐゴシック" charset="0"/>
                <a:cs typeface="Bebas Neue" charset="0"/>
                <a:sym typeface="Bebas Neue" charset="0"/>
              </a:rPr>
              <a:t>Intel Galileo: </a:t>
            </a:r>
            <a:r>
              <a:rPr lang="es-MX" sz="2800" dirty="0" smtClean="0">
                <a:solidFill>
                  <a:schemeClr val="accent2"/>
                </a:solidFill>
                <a:latin typeface="Bebas Neue" charset="0"/>
                <a:ea typeface="ＭＳ Ｐゴシック" charset="0"/>
                <a:cs typeface="Bebas Neue" charset="0"/>
                <a:sym typeface="Bebas Neue" charset="0"/>
              </a:rPr>
              <a:t>Introducción</a:t>
            </a:r>
            <a:endParaRPr lang="es-MX" sz="2800" dirty="0">
              <a:solidFill>
                <a:schemeClr val="accent2"/>
              </a:solidFill>
              <a:latin typeface="Bebas Neue" charset="0"/>
              <a:ea typeface="ＭＳ Ｐゴシック" charset="0"/>
              <a:cs typeface="Bebas Neue" charset="0"/>
              <a:sym typeface="Bebas Neue" charset="0"/>
            </a:endParaRPr>
          </a:p>
        </p:txBody>
      </p:sp>
      <p:sp>
        <p:nvSpPr>
          <p:cNvPr id="97295" name="Line 15"/>
          <p:cNvSpPr>
            <a:spLocks noChangeShapeType="1"/>
          </p:cNvSpPr>
          <p:nvPr/>
        </p:nvSpPr>
        <p:spPr bwMode="auto">
          <a:xfrm>
            <a:off x="994172" y="1104900"/>
            <a:ext cx="716458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299" name="Rectangle 19"/>
          <p:cNvSpPr>
            <a:spLocks/>
          </p:cNvSpPr>
          <p:nvPr/>
        </p:nvSpPr>
        <p:spPr bwMode="auto">
          <a:xfrm>
            <a:off x="6486525" y="1203598"/>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Qué es Galileo</a:t>
            </a:r>
            <a:endParaRPr lang="es-MX" sz="900" dirty="0">
              <a:solidFill>
                <a:schemeClr val="tx1"/>
              </a:solidFill>
              <a:latin typeface="Lato Light" charset="0"/>
              <a:ea typeface="ＭＳ Ｐゴシック" charset="0"/>
              <a:cs typeface="Lato Light" charset="0"/>
              <a:sym typeface="Lato Light" charset="0"/>
            </a:endParaRPr>
          </a:p>
        </p:txBody>
      </p:sp>
      <p:sp>
        <p:nvSpPr>
          <p:cNvPr id="97300" name="Rectangle 20"/>
          <p:cNvSpPr>
            <a:spLocks/>
          </p:cNvSpPr>
          <p:nvPr/>
        </p:nvSpPr>
        <p:spPr bwMode="auto">
          <a:xfrm>
            <a:off x="6486525" y="1898923"/>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err="1" smtClean="0">
                <a:solidFill>
                  <a:schemeClr val="tx1"/>
                </a:solidFill>
                <a:latin typeface="Lato Light" charset="0"/>
                <a:ea typeface="ＭＳ Ｐゴシック" charset="0"/>
                <a:cs typeface="Lato Light" charset="0"/>
                <a:sym typeface="Lato Light" charset="0"/>
              </a:rPr>
              <a:t>SoC</a:t>
            </a:r>
            <a:r>
              <a:rPr lang="es-MX" sz="900" dirty="0" smtClean="0">
                <a:solidFill>
                  <a:schemeClr val="tx1"/>
                </a:solidFill>
                <a:latin typeface="Lato Light" charset="0"/>
                <a:ea typeface="ＭＳ Ｐゴシック" charset="0"/>
                <a:cs typeface="Lato Light" charset="0"/>
                <a:sym typeface="Lato Light" charset="0"/>
              </a:rPr>
              <a:t> - Intel Quark</a:t>
            </a:r>
            <a:endParaRPr lang="es-MX" sz="900" dirty="0">
              <a:solidFill>
                <a:schemeClr val="tx1"/>
              </a:solidFill>
              <a:latin typeface="Lato Light" charset="0"/>
              <a:ea typeface="ＭＳ Ｐゴシック" charset="0"/>
              <a:cs typeface="Lato Light" charset="0"/>
              <a:sym typeface="Lato Light" charset="0"/>
            </a:endParaRPr>
          </a:p>
        </p:txBody>
      </p:sp>
      <p:sp>
        <p:nvSpPr>
          <p:cNvPr id="97301" name="Rectangle 21"/>
          <p:cNvSpPr>
            <a:spLocks/>
          </p:cNvSpPr>
          <p:nvPr/>
        </p:nvSpPr>
        <p:spPr bwMode="auto">
          <a:xfrm>
            <a:off x="6486525" y="2584723"/>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IDE Galileo</a:t>
            </a:r>
            <a:endParaRPr lang="es-MX" sz="900" dirty="0">
              <a:solidFill>
                <a:schemeClr val="tx1"/>
              </a:solidFill>
              <a:latin typeface="Lato Light" charset="0"/>
              <a:ea typeface="ＭＳ Ｐゴシック" charset="0"/>
              <a:cs typeface="Lato Light" charset="0"/>
              <a:sym typeface="Lato Light" charset="0"/>
            </a:endParaRPr>
          </a:p>
        </p:txBody>
      </p:sp>
      <p:sp>
        <p:nvSpPr>
          <p:cNvPr id="97302" name="Rectangle 22"/>
          <p:cNvSpPr>
            <a:spLocks/>
          </p:cNvSpPr>
          <p:nvPr/>
        </p:nvSpPr>
        <p:spPr bwMode="auto">
          <a:xfrm>
            <a:off x="6486525" y="3256235"/>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Modelo de Programación</a:t>
            </a:r>
            <a:endParaRPr lang="es-MX" sz="900" dirty="0">
              <a:solidFill>
                <a:schemeClr val="tx1"/>
              </a:solidFill>
              <a:latin typeface="Lato Light" charset="0"/>
              <a:ea typeface="ＭＳ Ｐゴシック" charset="0"/>
              <a:cs typeface="Lato Light" charset="0"/>
              <a:sym typeface="Lato Light" charset="0"/>
            </a:endParaRPr>
          </a:p>
        </p:txBody>
      </p:sp>
      <p:sp>
        <p:nvSpPr>
          <p:cNvPr id="97303" name="Line 23"/>
          <p:cNvSpPr>
            <a:spLocks noChangeShapeType="1"/>
          </p:cNvSpPr>
          <p:nvPr/>
        </p:nvSpPr>
        <p:spPr bwMode="auto">
          <a:xfrm>
            <a:off x="5919192" y="17989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97304" name="Line 24"/>
          <p:cNvSpPr>
            <a:spLocks noChangeShapeType="1"/>
          </p:cNvSpPr>
          <p:nvPr/>
        </p:nvSpPr>
        <p:spPr bwMode="auto">
          <a:xfrm>
            <a:off x="5919192" y="24847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97305" name="Line 25"/>
          <p:cNvSpPr>
            <a:spLocks noChangeShapeType="1"/>
          </p:cNvSpPr>
          <p:nvPr/>
        </p:nvSpPr>
        <p:spPr bwMode="auto">
          <a:xfrm>
            <a:off x="5919192" y="3175273"/>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97330" name="Group 50"/>
          <p:cNvGrpSpPr>
            <a:grpSpLocks/>
          </p:cNvGrpSpPr>
          <p:nvPr/>
        </p:nvGrpSpPr>
        <p:grpSpPr bwMode="auto">
          <a:xfrm>
            <a:off x="5947957" y="1251223"/>
            <a:ext cx="409575" cy="409575"/>
            <a:chOff x="0" y="0"/>
            <a:chExt cx="688" cy="688"/>
          </a:xfrm>
        </p:grpSpPr>
        <p:sp>
          <p:nvSpPr>
            <p:cNvPr id="9733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9733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49" t="2549" r="13376" b="5705"/>
          <a:stretch/>
        </p:blipFill>
        <p:spPr>
          <a:xfrm rot="8100000">
            <a:off x="2018895" y="1740479"/>
            <a:ext cx="2592288" cy="2592288"/>
          </a:xfrm>
          <a:prstGeom prst="rect">
            <a:avLst/>
          </a:prstGeom>
        </p:spPr>
      </p:pic>
      <p:grpSp>
        <p:nvGrpSpPr>
          <p:cNvPr id="97342" name="Group 62"/>
          <p:cNvGrpSpPr>
            <a:grpSpLocks/>
          </p:cNvGrpSpPr>
          <p:nvPr/>
        </p:nvGrpSpPr>
        <p:grpSpPr bwMode="auto">
          <a:xfrm>
            <a:off x="742950" y="1837855"/>
            <a:ext cx="1709738" cy="580066"/>
            <a:chOff x="0" y="0"/>
            <a:chExt cx="2872" cy="1952"/>
          </a:xfrm>
        </p:grpSpPr>
        <p:sp>
          <p:nvSpPr>
            <p:cNvPr id="97343" name="Rectangle 63"/>
            <p:cNvSpPr>
              <a:spLocks/>
            </p:cNvSpPr>
            <p:nvPr/>
          </p:nvSpPr>
          <p:spPr bwMode="auto">
            <a:xfrm>
              <a:off x="0" y="0"/>
              <a:ext cx="2872" cy="1952"/>
            </a:xfrm>
            <a:prstGeom prst="rect">
              <a:avLst/>
            </a:prstGeom>
            <a:solidFill>
              <a:schemeClr val="tx2">
                <a:alpha val="89999"/>
              </a:schemeClr>
            </a:solidFill>
            <a:ln>
              <a:noFill/>
            </a:ln>
            <a:extLst>
              <a:ext uri="{91240B29-F687-4F45-9708-019B960494DF}">
                <a14:hiddenLine xmlns:a14="http://schemas.microsoft.com/office/drawing/2010/main" w="25400" cap="flat">
                  <a:solidFill>
                    <a:srgbClr val="FD8200">
                      <a:alpha val="89999"/>
                    </a:srgbClr>
                  </a:solidFill>
                  <a:miter lim="800000"/>
                  <a:headEnd type="none" w="med" len="med"/>
                  <a:tailEnd type="none" w="med" len="med"/>
                </a14:hiddenLine>
              </a:ext>
            </a:extLst>
          </p:spPr>
          <p:txBody>
            <a:bodyPr lIns="0" tIns="0" rIns="0" bIns="0"/>
            <a:lstStyle/>
            <a:p>
              <a:endParaRPr lang="en-US"/>
            </a:p>
          </p:txBody>
        </p:sp>
        <p:sp>
          <p:nvSpPr>
            <p:cNvPr id="97344" name="Rectangle 64"/>
            <p:cNvSpPr>
              <a:spLocks/>
            </p:cNvSpPr>
            <p:nvPr/>
          </p:nvSpPr>
          <p:spPr bwMode="auto">
            <a:xfrm>
              <a:off x="348" y="379"/>
              <a:ext cx="235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1400" dirty="0" smtClean="0">
                  <a:solidFill>
                    <a:srgbClr val="FFFFFF"/>
                  </a:solidFill>
                  <a:latin typeface="Bebas Neue" charset="0"/>
                  <a:ea typeface="ＭＳ Ｐゴシック" charset="0"/>
                  <a:cs typeface="Bebas Neue" charset="0"/>
                  <a:sym typeface="Bebas Neue" charset="0"/>
                </a:rPr>
                <a:t>Intel Quark </a:t>
              </a:r>
              <a:r>
                <a:rPr lang="en-US" sz="1400" dirty="0" err="1" smtClean="0">
                  <a:solidFill>
                    <a:srgbClr val="FFFFFF"/>
                  </a:solidFill>
                  <a:latin typeface="Bebas Neue" charset="0"/>
                  <a:ea typeface="ＭＳ Ｐゴシック" charset="0"/>
                  <a:cs typeface="Bebas Neue" charset="0"/>
                  <a:sym typeface="Bebas Neue" charset="0"/>
                </a:rPr>
                <a:t>SoC</a:t>
              </a:r>
              <a:endParaRPr lang="en-US" sz="1700" dirty="0">
                <a:solidFill>
                  <a:srgbClr val="FFFFFF"/>
                </a:solidFill>
                <a:latin typeface="Bebas Neue" charset="0"/>
                <a:ea typeface="ＭＳ Ｐゴシック" charset="0"/>
                <a:cs typeface="Bebas Neue" charset="0"/>
                <a:sym typeface="Bebas Neue" charset="0"/>
              </a:endParaRPr>
            </a:p>
          </p:txBody>
        </p:sp>
      </p:grpSp>
      <p:grpSp>
        <p:nvGrpSpPr>
          <p:cNvPr id="67" name="Group 50"/>
          <p:cNvGrpSpPr>
            <a:grpSpLocks/>
          </p:cNvGrpSpPr>
          <p:nvPr/>
        </p:nvGrpSpPr>
        <p:grpSpPr bwMode="auto">
          <a:xfrm>
            <a:off x="5947957" y="1916544"/>
            <a:ext cx="409575" cy="409575"/>
            <a:chOff x="0" y="0"/>
            <a:chExt cx="688" cy="688"/>
          </a:xfrm>
        </p:grpSpPr>
        <p:sp>
          <p:nvSpPr>
            <p:cNvPr id="68"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69"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0" name="Group 50"/>
          <p:cNvGrpSpPr>
            <a:grpSpLocks/>
          </p:cNvGrpSpPr>
          <p:nvPr/>
        </p:nvGrpSpPr>
        <p:grpSpPr bwMode="auto">
          <a:xfrm>
            <a:off x="5947957" y="2612106"/>
            <a:ext cx="409575" cy="409575"/>
            <a:chOff x="0" y="0"/>
            <a:chExt cx="688" cy="688"/>
          </a:xfrm>
        </p:grpSpPr>
        <p:sp>
          <p:nvSpPr>
            <p:cNvPr id="7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3" name="Group 50"/>
          <p:cNvGrpSpPr>
            <a:grpSpLocks/>
          </p:cNvGrpSpPr>
          <p:nvPr/>
        </p:nvGrpSpPr>
        <p:grpSpPr bwMode="auto">
          <a:xfrm>
            <a:off x="5947957" y="3253022"/>
            <a:ext cx="409575" cy="409575"/>
            <a:chOff x="0" y="0"/>
            <a:chExt cx="688" cy="688"/>
          </a:xfrm>
        </p:grpSpPr>
        <p:sp>
          <p:nvSpPr>
            <p:cNvPr id="74"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5"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81" name="Rectangle 22"/>
          <p:cNvSpPr>
            <a:spLocks/>
          </p:cNvSpPr>
          <p:nvPr/>
        </p:nvSpPr>
        <p:spPr bwMode="auto">
          <a:xfrm>
            <a:off x="6482358" y="3896667"/>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Donde entra Galileo?</a:t>
            </a:r>
            <a:endParaRPr lang="es-MX" sz="900" dirty="0">
              <a:solidFill>
                <a:schemeClr val="tx1"/>
              </a:solidFill>
              <a:latin typeface="Lato Light" charset="0"/>
              <a:ea typeface="ＭＳ Ｐゴシック" charset="0"/>
              <a:cs typeface="Lato Light" charset="0"/>
              <a:sym typeface="Lato Light" charset="0"/>
            </a:endParaRPr>
          </a:p>
        </p:txBody>
      </p:sp>
      <p:sp>
        <p:nvSpPr>
          <p:cNvPr id="82" name="Line 25"/>
          <p:cNvSpPr>
            <a:spLocks noChangeShapeType="1"/>
          </p:cNvSpPr>
          <p:nvPr/>
        </p:nvSpPr>
        <p:spPr bwMode="auto">
          <a:xfrm>
            <a:off x="5915025" y="3815705"/>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83" name="Group 50"/>
          <p:cNvGrpSpPr>
            <a:grpSpLocks/>
          </p:cNvGrpSpPr>
          <p:nvPr/>
        </p:nvGrpSpPr>
        <p:grpSpPr bwMode="auto">
          <a:xfrm>
            <a:off x="5943790" y="3893454"/>
            <a:ext cx="409575" cy="409575"/>
            <a:chOff x="0" y="0"/>
            <a:chExt cx="688" cy="688"/>
          </a:xfrm>
        </p:grpSpPr>
        <p:sp>
          <p:nvSpPr>
            <p:cNvPr id="84"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85"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86" name="Rectangle 22"/>
          <p:cNvSpPr>
            <a:spLocks/>
          </p:cNvSpPr>
          <p:nvPr/>
        </p:nvSpPr>
        <p:spPr bwMode="auto">
          <a:xfrm>
            <a:off x="6461236" y="4481289"/>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err="1">
                <a:solidFill>
                  <a:schemeClr val="tx1"/>
                </a:solidFill>
                <a:latin typeface="Lato Light" charset="0"/>
                <a:ea typeface="ＭＳ Ｐゴシック" charset="0"/>
                <a:cs typeface="Lato Light" charset="0"/>
                <a:sym typeface="Lato Light" charset="0"/>
              </a:rPr>
              <a:t>Lab</a:t>
            </a:r>
            <a:r>
              <a:rPr lang="es-MX" sz="900" dirty="0">
                <a:solidFill>
                  <a:schemeClr val="tx1"/>
                </a:solidFill>
                <a:latin typeface="Lato Light" charset="0"/>
                <a:ea typeface="ＭＳ Ｐゴシック" charset="0"/>
                <a:cs typeface="Lato Light" charset="0"/>
                <a:sym typeface="Lato Light" charset="0"/>
              </a:rPr>
              <a:t>: Hola Mundo!</a:t>
            </a:r>
          </a:p>
        </p:txBody>
      </p:sp>
      <p:sp>
        <p:nvSpPr>
          <p:cNvPr id="87" name="Line 25"/>
          <p:cNvSpPr>
            <a:spLocks noChangeShapeType="1"/>
          </p:cNvSpPr>
          <p:nvPr/>
        </p:nvSpPr>
        <p:spPr bwMode="auto">
          <a:xfrm>
            <a:off x="5893903" y="4400327"/>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88" name="Group 50"/>
          <p:cNvGrpSpPr>
            <a:grpSpLocks/>
          </p:cNvGrpSpPr>
          <p:nvPr/>
        </p:nvGrpSpPr>
        <p:grpSpPr bwMode="auto">
          <a:xfrm>
            <a:off x="5922668" y="4478076"/>
            <a:ext cx="409575" cy="409575"/>
            <a:chOff x="0" y="0"/>
            <a:chExt cx="688" cy="688"/>
          </a:xfrm>
        </p:grpSpPr>
        <p:sp>
          <p:nvSpPr>
            <p:cNvPr id="89"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90"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extLst>
      <p:ext uri="{BB962C8B-B14F-4D97-AF65-F5344CB8AC3E}">
        <p14:creationId xmlns:p14="http://schemas.microsoft.com/office/powerpoint/2010/main" val="39677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718868" y="1125091"/>
            <a:ext cx="323750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n-US" sz="5600" dirty="0" smtClean="0">
                <a:solidFill>
                  <a:schemeClr val="tx1"/>
                </a:solidFill>
                <a:latin typeface="Bebas Neue" charset="0"/>
                <a:ea typeface="ＭＳ Ｐゴシック" charset="0"/>
                <a:cs typeface="Bebas Neue" charset="0"/>
                <a:sym typeface="Bebas Neue" charset="0"/>
              </a:rPr>
              <a:t>Galileo </a:t>
            </a:r>
            <a:r>
              <a:rPr lang="en-US" sz="5600" dirty="0" smtClean="0">
                <a:solidFill>
                  <a:schemeClr val="accent2"/>
                </a:solidFill>
                <a:latin typeface="Bebas Neue" charset="0"/>
                <a:ea typeface="ＭＳ Ｐゴシック" charset="0"/>
                <a:cs typeface="Bebas Neue" charset="0"/>
                <a:sym typeface="Bebas Neue" charset="0"/>
              </a:rPr>
              <a:t>Sketch</a:t>
            </a:r>
            <a:endParaRPr lang="en-US"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1557588" y="3406303"/>
            <a:ext cx="247550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Sketch?</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“Sketch”, que en español podríamos traducir como “boceto”, es el nombre que se le da al código fuente destinado a la tarjeta Galileo y en general a cualquier otro miembro de la familia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sp>
        <p:nvSpPr>
          <p:cNvPr id="79887" name="Line 15"/>
          <p:cNvSpPr>
            <a:spLocks noChangeShapeType="1"/>
          </p:cNvSpPr>
          <p:nvPr/>
        </p:nvSpPr>
        <p:spPr bwMode="auto">
          <a:xfrm rot="10800000" flipH="1">
            <a:off x="5005214" y="2868712"/>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79888" name="Group 16"/>
          <p:cNvGrpSpPr>
            <a:grpSpLocks/>
          </p:cNvGrpSpPr>
          <p:nvPr/>
        </p:nvGrpSpPr>
        <p:grpSpPr bwMode="auto">
          <a:xfrm>
            <a:off x="5278462" y="2859782"/>
            <a:ext cx="2174081" cy="466725"/>
            <a:chOff x="0" y="0"/>
            <a:chExt cx="3652" cy="784"/>
          </a:xfrm>
        </p:grpSpPr>
        <p:sp>
          <p:nvSpPr>
            <p:cNvPr id="79889" name="Rectangle 17"/>
            <p:cNvSpPr>
              <a:spLocks/>
            </p:cNvSpPr>
            <p:nvPr/>
          </p:nvSpPr>
          <p:spPr bwMode="auto">
            <a:xfrm>
              <a:off x="836" y="0"/>
              <a:ext cx="2816"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err="1" smtClean="0">
                  <a:solidFill>
                    <a:schemeClr val="tx1"/>
                  </a:solidFill>
                  <a:latin typeface="Lato Light" charset="0"/>
                  <a:ea typeface="ＭＳ Ｐゴシック" charset="0"/>
                  <a:cs typeface="Lato Light" charset="0"/>
                  <a:sym typeface="Lato Light" charset="0"/>
                </a:rPr>
                <a:t>setup</a:t>
              </a:r>
              <a:r>
                <a:rPr lang="es-MX" sz="1100" b="1" dirty="0" smtClean="0">
                  <a:solidFill>
                    <a:schemeClr val="tx1"/>
                  </a:solidFill>
                  <a:latin typeface="Lato Light" charset="0"/>
                  <a:ea typeface="ＭＳ Ｐゴシック" charset="0"/>
                  <a:cs typeface="Lato Light" charset="0"/>
                  <a:sym typeface="Lato Light" charset="0"/>
                </a:rPr>
                <a:t>() {}</a:t>
              </a:r>
            </a:p>
            <a:p>
              <a:pPr algn="l"/>
              <a:endParaRPr lang="es-MX" sz="1100" dirty="0" smtClean="0">
                <a:solidFill>
                  <a:schemeClr val="tx1"/>
                </a:solidFill>
                <a:latin typeface="Lato Light" charset="0"/>
                <a:ea typeface="ＭＳ Ｐゴシック" charset="0"/>
                <a:cs typeface="Lato Light" charset="0"/>
                <a:sym typeface="Lato Light" charset="0"/>
              </a:endParaRPr>
            </a:p>
            <a:p>
              <a:pPr algn="l"/>
              <a:r>
                <a:rPr lang="es-MX" sz="1100" dirty="0" smtClean="0">
                  <a:solidFill>
                    <a:schemeClr val="tx1"/>
                  </a:solidFill>
                  <a:latin typeface="Lato Light" charset="0"/>
                  <a:ea typeface="ＭＳ Ｐゴシック" charset="0"/>
                  <a:cs typeface="Lato Light" charset="0"/>
                  <a:sym typeface="Lato Light" charset="0"/>
                </a:rPr>
                <a:t>Inicializa variables y periféricos a utilizar.</a:t>
              </a:r>
            </a:p>
          </p:txBody>
        </p:sp>
        <p:grpSp>
          <p:nvGrpSpPr>
            <p:cNvPr id="79890" name="Group 18"/>
            <p:cNvGrpSpPr>
              <a:grpSpLocks/>
            </p:cNvGrpSpPr>
            <p:nvPr/>
          </p:nvGrpSpPr>
          <p:grpSpPr bwMode="auto">
            <a:xfrm>
              <a:off x="0" y="125"/>
              <a:ext cx="744" cy="608"/>
              <a:chOff x="0" y="0"/>
              <a:chExt cx="744" cy="607"/>
            </a:xfrm>
          </p:grpSpPr>
          <p:sp>
            <p:nvSpPr>
              <p:cNvPr id="7989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a:solidFill>
                      <a:srgbClr val="FFFFFF"/>
                    </a:solidFill>
                    <a:latin typeface="Bebas Neue" charset="0"/>
                    <a:ea typeface="ＭＳ Ｐゴシック" charset="0"/>
                    <a:cs typeface="Bebas Neue" charset="0"/>
                    <a:sym typeface="Bebas Neue" charset="0"/>
                  </a:rPr>
                  <a:t>1</a:t>
                </a:r>
              </a:p>
            </p:txBody>
          </p:sp>
        </p:grpSp>
      </p:grpSp>
      <p:grpSp>
        <p:nvGrpSpPr>
          <p:cNvPr id="79893" name="Group 21"/>
          <p:cNvGrpSpPr>
            <a:grpSpLocks/>
          </p:cNvGrpSpPr>
          <p:nvPr/>
        </p:nvGrpSpPr>
        <p:grpSpPr bwMode="auto">
          <a:xfrm>
            <a:off x="5278462" y="4155182"/>
            <a:ext cx="2390179" cy="466725"/>
            <a:chOff x="0" y="0"/>
            <a:chExt cx="4015" cy="784"/>
          </a:xfrm>
        </p:grpSpPr>
        <p:sp>
          <p:nvSpPr>
            <p:cNvPr id="79894" name="Rectangle 22"/>
            <p:cNvSpPr>
              <a:spLocks/>
            </p:cNvSpPr>
            <p:nvPr/>
          </p:nvSpPr>
          <p:spPr bwMode="auto">
            <a:xfrm>
              <a:off x="836" y="0"/>
              <a:ext cx="3179"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err="1" smtClean="0">
                  <a:solidFill>
                    <a:schemeClr val="tx1"/>
                  </a:solidFill>
                  <a:latin typeface="Lato Light" charset="0"/>
                  <a:ea typeface="ＭＳ Ｐゴシック" charset="0"/>
                  <a:cs typeface="Lato Light" charset="0"/>
                  <a:sym typeface="Lato Light" charset="0"/>
                </a:rPr>
                <a:t>loop</a:t>
              </a:r>
              <a:r>
                <a:rPr lang="es-MX" sz="1100" b="1" dirty="0" smtClean="0">
                  <a:solidFill>
                    <a:schemeClr val="tx1"/>
                  </a:solidFill>
                  <a:latin typeface="Lato Light" charset="0"/>
                  <a:ea typeface="ＭＳ Ｐゴシック" charset="0"/>
                  <a:cs typeface="Lato Light" charset="0"/>
                  <a:sym typeface="Lato Light" charset="0"/>
                </a:rPr>
                <a:t>() {}</a:t>
              </a:r>
            </a:p>
            <a:p>
              <a:pPr algn="l"/>
              <a:endParaRPr lang="es-MX" sz="1100" dirty="0">
                <a:solidFill>
                  <a:schemeClr val="tx1"/>
                </a:solidFill>
                <a:latin typeface="Lato Light" charset="0"/>
                <a:ea typeface="ＭＳ Ｐゴシック" charset="0"/>
                <a:cs typeface="Lato Light" charset="0"/>
                <a:sym typeface="Lato Light" charset="0"/>
              </a:endParaRPr>
            </a:p>
            <a:p>
              <a:pPr algn="l"/>
              <a:r>
                <a:rPr lang="es-MX" sz="1100" dirty="0" smtClean="0">
                  <a:solidFill>
                    <a:schemeClr val="tx1"/>
                  </a:solidFill>
                  <a:latin typeface="Lato Light" charset="0"/>
                  <a:ea typeface="ＭＳ Ｐゴシック" charset="0"/>
                  <a:cs typeface="Lato Light" charset="0"/>
                  <a:sym typeface="Lato Light" charset="0"/>
                </a:rPr>
                <a:t>Área de trabajo del Sketch. Todas las instrucciones se repiten una y otra vez.</a:t>
              </a:r>
            </a:p>
            <a:p>
              <a:pPr algn="l"/>
              <a:endParaRPr lang="es-MX" sz="1100" dirty="0">
                <a:solidFill>
                  <a:schemeClr val="tx1"/>
                </a:solidFill>
                <a:latin typeface="Lato Light" charset="0"/>
                <a:ea typeface="ＭＳ Ｐゴシック" charset="0"/>
                <a:cs typeface="Lato Light" charset="0"/>
                <a:sym typeface="Lato Light" charset="0"/>
              </a:endParaRPr>
            </a:p>
          </p:txBody>
        </p:sp>
        <p:grpSp>
          <p:nvGrpSpPr>
            <p:cNvPr id="79895" name="Group 23"/>
            <p:cNvGrpSpPr>
              <a:grpSpLocks/>
            </p:cNvGrpSpPr>
            <p:nvPr/>
          </p:nvGrpSpPr>
          <p:grpSpPr bwMode="auto">
            <a:xfrm>
              <a:off x="0" y="125"/>
              <a:ext cx="744" cy="608"/>
              <a:chOff x="0" y="0"/>
              <a:chExt cx="744" cy="607"/>
            </a:xfrm>
          </p:grpSpPr>
          <p:sp>
            <p:nvSpPr>
              <p:cNvPr id="79896"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7"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grpSp>
      <p:sp>
        <p:nvSpPr>
          <p:cNvPr id="79903" name="Rectangle 31"/>
          <p:cNvSpPr>
            <a:spLocks/>
          </p:cNvSpPr>
          <p:nvPr/>
        </p:nvSpPr>
        <p:spPr bwMode="auto">
          <a:xfrm>
            <a:off x="5349900" y="2471043"/>
            <a:ext cx="2105025" cy="42863"/>
          </a:xfrm>
          <a:prstGeom prst="rect">
            <a:avLst/>
          </a:prstGeom>
          <a:solidFill>
            <a:schemeClr val="accent2"/>
          </a:solidFill>
          <a:ln>
            <a:noFill/>
          </a:ln>
          <a:extLst/>
        </p:spPr>
        <p:txBody>
          <a:bodyPr lIns="0" tIns="0" rIns="0" bIns="0"/>
          <a:lstStyle/>
          <a:p>
            <a:endParaRPr lang="en-US"/>
          </a:p>
        </p:txBody>
      </p:sp>
      <p:pic>
        <p:nvPicPr>
          <p:cNvPr id="2" name="Picture 1"/>
          <p:cNvPicPr>
            <a:picLocks noChangeAspect="1"/>
          </p:cNvPicPr>
          <p:nvPr/>
        </p:nvPicPr>
        <p:blipFill>
          <a:blip r:embed="rId2"/>
          <a:stretch>
            <a:fillRect/>
          </a:stretch>
        </p:blipFill>
        <p:spPr>
          <a:xfrm>
            <a:off x="611560" y="555526"/>
            <a:ext cx="2433121" cy="2664296"/>
          </a:xfrm>
          <a:prstGeom prst="rect">
            <a:avLst/>
          </a:prstGeom>
        </p:spPr>
      </p:pic>
      <p:sp>
        <p:nvSpPr>
          <p:cNvPr id="8" name="Circular Arrow 7"/>
          <p:cNvSpPr/>
          <p:nvPr/>
        </p:nvSpPr>
        <p:spPr bwMode="auto">
          <a:xfrm rot="16200000" flipV="1">
            <a:off x="7929408" y="3943358"/>
            <a:ext cx="768197" cy="824668"/>
          </a:xfrm>
          <a:prstGeom prst="circularArrow">
            <a:avLst/>
          </a:prstGeom>
          <a:solidFill>
            <a:schemeClr val="tx2">
              <a:lumMod val="50000"/>
            </a:schemeClr>
          </a:solidFill>
          <a:ln>
            <a:solidFill>
              <a:schemeClr val="tx2">
                <a:lumMod val="50000"/>
              </a:schemeClr>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Down Arrow 8"/>
          <p:cNvSpPr/>
          <p:nvPr/>
        </p:nvSpPr>
        <p:spPr bwMode="auto">
          <a:xfrm>
            <a:off x="7901173" y="2666568"/>
            <a:ext cx="139102" cy="758488"/>
          </a:xfrm>
          <a:prstGeom prst="downArrow">
            <a:avLst/>
          </a:prstGeom>
          <a:solidFill>
            <a:schemeClr val="tx2">
              <a:lumMod val="50000"/>
            </a:schemeClr>
          </a:solidFill>
          <a:ln>
            <a:solidFill>
              <a:schemeClr val="tx2">
                <a:lumMod val="50000"/>
              </a:schemeClr>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Down Arrow 31"/>
          <p:cNvSpPr/>
          <p:nvPr/>
        </p:nvSpPr>
        <p:spPr bwMode="auto">
          <a:xfrm>
            <a:off x="7901173" y="3971594"/>
            <a:ext cx="139102" cy="758488"/>
          </a:xfrm>
          <a:prstGeom prst="downArrow">
            <a:avLst/>
          </a:prstGeom>
          <a:solidFill>
            <a:schemeClr val="tx2">
              <a:lumMod val="50000"/>
            </a:schemeClr>
          </a:solidFill>
          <a:ln>
            <a:solidFill>
              <a:schemeClr val="tx2">
                <a:lumMod val="50000"/>
              </a:schemeClr>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Line 15"/>
          <p:cNvSpPr>
            <a:spLocks noChangeShapeType="1"/>
          </p:cNvSpPr>
          <p:nvPr/>
        </p:nvSpPr>
        <p:spPr bwMode="auto">
          <a:xfrm rot="16200000">
            <a:off x="6907411" y="2063428"/>
            <a:ext cx="24135" cy="3225923"/>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80902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5726980" y="267494"/>
            <a:ext cx="323750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n-US" sz="5600" dirty="0" smtClean="0">
                <a:solidFill>
                  <a:schemeClr val="tx1"/>
                </a:solidFill>
                <a:latin typeface="Bebas Neue" charset="0"/>
                <a:ea typeface="ＭＳ Ｐゴシック" charset="0"/>
                <a:cs typeface="Bebas Neue" charset="0"/>
                <a:sym typeface="Bebas Neue" charset="0"/>
              </a:rPr>
              <a:t>Sketch </a:t>
            </a:r>
            <a:r>
              <a:rPr lang="en-US" sz="5600" dirty="0" smtClean="0">
                <a:solidFill>
                  <a:schemeClr val="accent2"/>
                </a:solidFill>
                <a:latin typeface="Bebas Neue" charset="0"/>
                <a:ea typeface="ＭＳ Ｐゴシック" charset="0"/>
                <a:cs typeface="Bebas Neue" charset="0"/>
                <a:sym typeface="Bebas Neue" charset="0"/>
              </a:rPr>
              <a:t>under the</a:t>
            </a:r>
          </a:p>
          <a:p>
            <a:pPr algn="r">
              <a:lnSpc>
                <a:spcPct val="70000"/>
              </a:lnSpc>
            </a:pPr>
            <a:r>
              <a:rPr lang="en-US" sz="5600" dirty="0" smtClean="0">
                <a:solidFill>
                  <a:schemeClr val="accent2"/>
                </a:solidFill>
                <a:latin typeface="Bebas Neue" charset="0"/>
                <a:ea typeface="ＭＳ Ｐゴシック" charset="0"/>
                <a:cs typeface="Bebas Neue" charset="0"/>
                <a:sym typeface="Bebas Neue" charset="0"/>
              </a:rPr>
              <a:t>Hood</a:t>
            </a:r>
            <a:endParaRPr lang="en-US"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467544" y="438944"/>
            <a:ext cx="247550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Como lo hacen?</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Que hay dentro de un sketch? Que hay dentro de las funciones como </a:t>
            </a:r>
            <a:r>
              <a:rPr lang="es-MX" sz="1100" dirty="0" err="1" smtClean="0">
                <a:solidFill>
                  <a:srgbClr val="4D4D4D"/>
                </a:solidFill>
                <a:latin typeface="Lato Light" charset="0"/>
                <a:ea typeface="ＭＳ Ｐゴシック" charset="0"/>
                <a:cs typeface="Lato Light" charset="0"/>
                <a:sym typeface="Lato Light" charset="0"/>
              </a:rPr>
              <a:t>digitalWrite</a:t>
            </a:r>
            <a:r>
              <a:rPr lang="es-MX" sz="1100" dirty="0" smtClean="0">
                <a:solidFill>
                  <a:srgbClr val="4D4D4D"/>
                </a:solidFill>
                <a:latin typeface="Lato Light" charset="0"/>
                <a:ea typeface="ＭＳ Ｐゴシック" charset="0"/>
                <a:cs typeface="Lato Light" charset="0"/>
                <a:sym typeface="Lato Light" charset="0"/>
              </a:rPr>
              <a:t>() o </a:t>
            </a:r>
            <a:r>
              <a:rPr lang="es-MX" sz="1100" dirty="0" err="1" smtClean="0">
                <a:solidFill>
                  <a:srgbClr val="4D4D4D"/>
                </a:solidFill>
                <a:latin typeface="Lato Light" charset="0"/>
                <a:ea typeface="ＭＳ Ｐゴシック" charset="0"/>
                <a:cs typeface="Lato Light" charset="0"/>
                <a:sym typeface="Lato Light" charset="0"/>
              </a:rPr>
              <a:t>Delay</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sp>
        <p:nvSpPr>
          <p:cNvPr id="79903" name="Rectangle 31"/>
          <p:cNvSpPr>
            <a:spLocks/>
          </p:cNvSpPr>
          <p:nvPr/>
        </p:nvSpPr>
        <p:spPr bwMode="auto">
          <a:xfrm>
            <a:off x="5148064" y="1664791"/>
            <a:ext cx="2105025" cy="42863"/>
          </a:xfrm>
          <a:prstGeom prst="rect">
            <a:avLst/>
          </a:prstGeom>
          <a:solidFill>
            <a:schemeClr val="accent2"/>
          </a:solidFill>
          <a:ln>
            <a:noFill/>
          </a:ln>
          <a:extLst/>
        </p:spPr>
        <p:txBody>
          <a:bodyPr lIns="0" tIns="0" rIns="0" bIns="0"/>
          <a:lstStyle/>
          <a:p>
            <a:endParaRPr lang="en-US"/>
          </a:p>
        </p:txBody>
      </p:sp>
      <p:sp>
        <p:nvSpPr>
          <p:cNvPr id="3" name="TextBox 2"/>
          <p:cNvSpPr txBox="1"/>
          <p:nvPr/>
        </p:nvSpPr>
        <p:spPr>
          <a:xfrm>
            <a:off x="2016985" y="1995686"/>
            <a:ext cx="7122463" cy="3000821"/>
          </a:xfrm>
          <a:prstGeom prst="rect">
            <a:avLst/>
          </a:prstGeom>
          <a:noFill/>
        </p:spPr>
        <p:txBody>
          <a:bodyPr wrap="none" rtlCol="0">
            <a:spAutoFit/>
          </a:bodyPr>
          <a:lstStyle/>
          <a:p>
            <a:pPr algn="l"/>
            <a:r>
              <a:rPr lang="es-MX" sz="1050" dirty="0" err="1">
                <a:solidFill>
                  <a:srgbClr val="8000FF"/>
                </a:solidFill>
                <a:highlight>
                  <a:srgbClr val="FFFFFF"/>
                </a:highlight>
                <a:latin typeface="Courier New" panose="02070309020205020404" pitchFamily="49" charset="0"/>
              </a:rPr>
              <a:t>void</a:t>
            </a:r>
            <a:r>
              <a:rPr lang="es-MX" sz="1050" dirty="0">
                <a:highlight>
                  <a:srgbClr val="FFFFFF"/>
                </a:highlight>
                <a:latin typeface="Courier New" panose="02070309020205020404" pitchFamily="49" charset="0"/>
              </a:rPr>
              <a:t> </a:t>
            </a:r>
            <a:r>
              <a:rPr lang="es-MX" sz="1050" dirty="0" err="1">
                <a:highlight>
                  <a:srgbClr val="FFFFFF"/>
                </a:highlight>
                <a:latin typeface="Courier New" panose="02070309020205020404" pitchFamily="49" charset="0"/>
              </a:rPr>
              <a:t>digitalWrite</a:t>
            </a:r>
            <a:r>
              <a:rPr lang="es-MX" sz="1050" b="1" dirty="0">
                <a:solidFill>
                  <a:srgbClr val="000080"/>
                </a:solidFill>
                <a:highlight>
                  <a:srgbClr val="FFFFFF"/>
                </a:highlight>
                <a:latin typeface="Courier New" panose="02070309020205020404" pitchFamily="49" charset="0"/>
              </a:rPr>
              <a:t>(</a:t>
            </a:r>
            <a:r>
              <a:rPr lang="es-MX" sz="1050" dirty="0" err="1">
                <a:solidFill>
                  <a:srgbClr val="8000FF"/>
                </a:solidFill>
                <a:highlight>
                  <a:srgbClr val="FFFFFF"/>
                </a:highlight>
                <a:latin typeface="Courier New" panose="02070309020205020404" pitchFamily="49" charset="0"/>
              </a:rPr>
              <a:t>register</a:t>
            </a:r>
            <a:r>
              <a:rPr lang="es-MX" sz="1050" dirty="0">
                <a:highlight>
                  <a:srgbClr val="FFFFFF"/>
                </a:highlight>
                <a:latin typeface="Courier New" panose="02070309020205020404" pitchFamily="49" charset="0"/>
              </a:rPr>
              <a:t> uint8_t pin</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a:t>
            </a:r>
            <a:r>
              <a:rPr lang="es-MX" sz="1050" dirty="0" err="1">
                <a:solidFill>
                  <a:srgbClr val="8000FF"/>
                </a:solidFill>
                <a:highlight>
                  <a:srgbClr val="FFFFFF"/>
                </a:highlight>
                <a:latin typeface="Courier New" panose="02070309020205020404" pitchFamily="49" charset="0"/>
              </a:rPr>
              <a:t>register</a:t>
            </a:r>
            <a:r>
              <a:rPr lang="es-MX" sz="1050" dirty="0">
                <a:highlight>
                  <a:srgbClr val="FFFFFF"/>
                </a:highlight>
                <a:latin typeface="Courier New" panose="02070309020205020404" pitchFamily="49" charset="0"/>
              </a:rPr>
              <a:t> uint8_t val</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uint32_t </a:t>
            </a:r>
            <a:r>
              <a:rPr lang="es-MX" sz="1050" dirty="0" err="1">
                <a:highlight>
                  <a:srgbClr val="FFFFFF"/>
                </a:highlight>
                <a:latin typeface="Courier New" panose="02070309020205020404" pitchFamily="49" charset="0"/>
              </a:rPr>
              <a:t>idx</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err="1">
                <a:solidFill>
                  <a:srgbClr val="0000FF"/>
                </a:solidFill>
                <a:highlight>
                  <a:srgbClr val="FFFFFF"/>
                </a:highlight>
                <a:latin typeface="Courier New" panose="02070309020205020404" pitchFamily="49" charset="0"/>
              </a:rPr>
              <a:t>if</a:t>
            </a:r>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r>
              <a:rPr lang="es-MX" sz="1050" dirty="0" err="1">
                <a:highlight>
                  <a:srgbClr val="FFFFFF"/>
                </a:highlight>
                <a:latin typeface="Courier New" panose="02070309020205020404" pitchFamily="49" charset="0"/>
              </a:rPr>
              <a:t>unlikely</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pin </a:t>
            </a:r>
            <a:r>
              <a:rPr lang="es-MX" sz="1050" b="1" dirty="0">
                <a:solidFill>
                  <a:srgbClr val="000080"/>
                </a:solidFill>
                <a:highlight>
                  <a:srgbClr val="FFFFFF"/>
                </a:highlight>
                <a:latin typeface="Courier New" panose="02070309020205020404" pitchFamily="49" charset="0"/>
              </a:rPr>
              <a:t>&gt;=</a:t>
            </a:r>
            <a:r>
              <a:rPr lang="es-MX" sz="1050" dirty="0">
                <a:highlight>
                  <a:srgbClr val="FFFFFF"/>
                </a:highlight>
                <a:latin typeface="Courier New" panose="02070309020205020404" pitchFamily="49" charset="0"/>
              </a:rPr>
              <a:t> GPIO_TOTAL</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err="1">
                <a:solidFill>
                  <a:srgbClr val="0000FF"/>
                </a:solidFill>
                <a:highlight>
                  <a:srgbClr val="FFFFFF"/>
                </a:highlight>
                <a:latin typeface="Courier New" panose="02070309020205020404" pitchFamily="49" charset="0"/>
              </a:rPr>
              <a:t>return</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err="1">
                <a:solidFill>
                  <a:srgbClr val="0000FF"/>
                </a:solidFill>
                <a:highlight>
                  <a:srgbClr val="FFFFFF"/>
                </a:highlight>
                <a:latin typeface="Courier New" panose="02070309020205020404" pitchFamily="49" charset="0"/>
              </a:rPr>
              <a:t>if</a:t>
            </a:r>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r>
              <a:rPr lang="es-MX" sz="1050" dirty="0" err="1">
                <a:highlight>
                  <a:srgbClr val="FFFFFF"/>
                </a:highlight>
                <a:latin typeface="Courier New" panose="02070309020205020404" pitchFamily="49" charset="0"/>
              </a:rPr>
              <a:t>unlikely</a:t>
            </a:r>
            <a:r>
              <a:rPr lang="es-MX" sz="1050" b="1" dirty="0">
                <a:solidFill>
                  <a:srgbClr val="000080"/>
                </a:solidFill>
                <a:highlight>
                  <a:srgbClr val="FFFFFF"/>
                </a:highlight>
                <a:latin typeface="Courier New" panose="02070309020205020404" pitchFamily="49" charset="0"/>
              </a:rPr>
              <a:t>(</a:t>
            </a:r>
            <a:r>
              <a:rPr lang="es-MX" sz="1050" dirty="0" err="1">
                <a:highlight>
                  <a:srgbClr val="FFFFFF"/>
                </a:highlight>
                <a:latin typeface="Courier New" panose="02070309020205020404" pitchFamily="49" charset="0"/>
              </a:rPr>
              <a:t>g_APinState</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pin</a:t>
            </a:r>
            <a:r>
              <a:rPr lang="es-MX" sz="1050" b="1" dirty="0">
                <a:solidFill>
                  <a:srgbClr val="000080"/>
                </a:solidFill>
                <a:highlight>
                  <a:srgbClr val="FFFFFF"/>
                </a:highlight>
                <a:latin typeface="Courier New" panose="02070309020205020404" pitchFamily="49" charset="0"/>
              </a:rPr>
              <a:t>].</a:t>
            </a:r>
            <a:r>
              <a:rPr lang="es-MX" sz="1050" dirty="0" err="1">
                <a:highlight>
                  <a:srgbClr val="FFFFFF"/>
                </a:highlight>
                <a:latin typeface="Courier New" panose="02070309020205020404" pitchFamily="49" charset="0"/>
              </a:rPr>
              <a:t>uCurrentInput</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err="1">
                <a:solidFill>
                  <a:srgbClr val="0000FF"/>
                </a:solidFill>
                <a:highlight>
                  <a:srgbClr val="FFFFFF"/>
                </a:highlight>
                <a:latin typeface="Courier New" panose="02070309020205020404" pitchFamily="49" charset="0"/>
              </a:rPr>
              <a:t>if</a:t>
            </a:r>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val</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n-US" sz="1050" dirty="0">
                <a:highlight>
                  <a:srgbClr val="FFFFFF"/>
                </a:highlight>
                <a:latin typeface="Courier New" panose="02070309020205020404" pitchFamily="49" charset="0"/>
              </a:rPr>
              <a:t>			</a:t>
            </a:r>
            <a:r>
              <a:rPr lang="en-US" sz="1050" dirty="0" err="1">
                <a:highlight>
                  <a:srgbClr val="FFFFFF"/>
                </a:highlight>
                <a:latin typeface="Courier New" panose="02070309020205020404" pitchFamily="49" charset="0"/>
              </a:rPr>
              <a:t>trace_debug</a:t>
            </a:r>
            <a:r>
              <a:rPr lang="en-US" sz="1050" b="1" dirty="0">
                <a:solidFill>
                  <a:srgbClr val="000080"/>
                </a:solidFill>
                <a:highlight>
                  <a:srgbClr val="FFFFFF"/>
                </a:highlight>
                <a:latin typeface="Courier New" panose="02070309020205020404" pitchFamily="49" charset="0"/>
              </a:rPr>
              <a:t>(</a:t>
            </a:r>
            <a:r>
              <a:rPr lang="en-US" sz="1050" dirty="0">
                <a:solidFill>
                  <a:srgbClr val="808080"/>
                </a:solidFill>
                <a:highlight>
                  <a:srgbClr val="FFFFFF"/>
                </a:highlight>
                <a:latin typeface="Courier New" panose="02070309020205020404" pitchFamily="49" charset="0"/>
              </a:rPr>
              <a:t>"%s: input </a:t>
            </a:r>
            <a:r>
              <a:rPr lang="en-US" sz="1050" dirty="0" err="1">
                <a:solidFill>
                  <a:srgbClr val="808080"/>
                </a:solidFill>
                <a:highlight>
                  <a:srgbClr val="FFFFFF"/>
                </a:highlight>
                <a:latin typeface="Courier New" panose="02070309020205020404" pitchFamily="49" charset="0"/>
              </a:rPr>
              <a:t>pin%u</a:t>
            </a:r>
            <a:r>
              <a:rPr lang="en-US" sz="1050" dirty="0">
                <a:solidFill>
                  <a:srgbClr val="808080"/>
                </a:solidFill>
                <a:highlight>
                  <a:srgbClr val="FFFFFF"/>
                </a:highlight>
                <a:latin typeface="Courier New" panose="02070309020205020404" pitchFamily="49" charset="0"/>
              </a:rPr>
              <a:t> driven high: enabling "</a:t>
            </a:r>
            <a:endParaRPr lang="en-US"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dirty="0">
                <a:solidFill>
                  <a:srgbClr val="808080"/>
                </a:solidFill>
                <a:highlight>
                  <a:srgbClr val="FFFFFF"/>
                </a:highlight>
                <a:latin typeface="Courier New" panose="02070309020205020404" pitchFamily="49" charset="0"/>
              </a:rPr>
              <a:t>"</a:t>
            </a:r>
            <a:r>
              <a:rPr lang="es-MX" sz="1050" dirty="0" err="1">
                <a:solidFill>
                  <a:srgbClr val="808080"/>
                </a:solidFill>
                <a:highlight>
                  <a:srgbClr val="FFFFFF"/>
                </a:highlight>
                <a:latin typeface="Courier New" panose="02070309020205020404" pitchFamily="49" charset="0"/>
              </a:rPr>
              <a:t>pullup</a:t>
            </a:r>
            <a:r>
              <a:rPr lang="es-MX" sz="1050" dirty="0">
                <a:solidFill>
                  <a:srgbClr val="808080"/>
                </a:solidFill>
                <a:highlight>
                  <a:srgbClr val="FFFFFF"/>
                </a:highlight>
                <a:latin typeface="Courier New" panose="02070309020205020404" pitchFamily="49" charset="0"/>
              </a:rPr>
              <a:t>"</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__</a:t>
            </a:r>
            <a:r>
              <a:rPr lang="es-MX" sz="1050" dirty="0" err="1">
                <a:highlight>
                  <a:srgbClr val="FFFFFF"/>
                </a:highlight>
                <a:latin typeface="Courier New" panose="02070309020205020404" pitchFamily="49" charset="0"/>
              </a:rPr>
              <a:t>func</a:t>
            </a:r>
            <a:r>
              <a:rPr lang="es-MX" sz="1050" dirty="0">
                <a:highlight>
                  <a:srgbClr val="FFFFFF"/>
                </a:highlight>
                <a:latin typeface="Courier New" panose="02070309020205020404" pitchFamily="49" charset="0"/>
              </a:rPr>
              <a:t>__</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pin</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dirty="0" err="1">
                <a:highlight>
                  <a:srgbClr val="FFFFFF"/>
                </a:highlight>
                <a:latin typeface="Courier New" panose="02070309020205020404" pitchFamily="49" charset="0"/>
              </a:rPr>
              <a:t>pinMode</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pin</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INPUT_PULLUP</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r>
              <a:rPr lang="es-MX" sz="1050" dirty="0">
                <a:highlight>
                  <a:srgbClr val="FFFFFF"/>
                </a:highlight>
                <a:latin typeface="Courier New" panose="02070309020205020404" pitchFamily="49" charset="0"/>
              </a:rPr>
              <a:t> </a:t>
            </a:r>
            <a:r>
              <a:rPr lang="es-MX" sz="1050" b="1" dirty="0" err="1">
                <a:solidFill>
                  <a:srgbClr val="0000FF"/>
                </a:solidFill>
                <a:highlight>
                  <a:srgbClr val="FFFFFF"/>
                </a:highlight>
                <a:latin typeface="Courier New" panose="02070309020205020404" pitchFamily="49" charset="0"/>
              </a:rPr>
              <a:t>else</a:t>
            </a:r>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n-US" sz="1050" dirty="0">
                <a:highlight>
                  <a:srgbClr val="FFFFFF"/>
                </a:highlight>
                <a:latin typeface="Courier New" panose="02070309020205020404" pitchFamily="49" charset="0"/>
              </a:rPr>
              <a:t>			</a:t>
            </a:r>
            <a:r>
              <a:rPr lang="en-US" sz="1050" dirty="0" err="1">
                <a:highlight>
                  <a:srgbClr val="FFFFFF"/>
                </a:highlight>
                <a:latin typeface="Courier New" panose="02070309020205020404" pitchFamily="49" charset="0"/>
              </a:rPr>
              <a:t>trace_error</a:t>
            </a:r>
            <a:r>
              <a:rPr lang="en-US" sz="1050" b="1" dirty="0">
                <a:solidFill>
                  <a:srgbClr val="000080"/>
                </a:solidFill>
                <a:highlight>
                  <a:srgbClr val="FFFFFF"/>
                </a:highlight>
                <a:latin typeface="Courier New" panose="02070309020205020404" pitchFamily="49" charset="0"/>
              </a:rPr>
              <a:t>(</a:t>
            </a:r>
            <a:r>
              <a:rPr lang="en-US" sz="1050" dirty="0">
                <a:solidFill>
                  <a:srgbClr val="808080"/>
                </a:solidFill>
                <a:highlight>
                  <a:srgbClr val="FFFFFF"/>
                </a:highlight>
                <a:latin typeface="Courier New" panose="02070309020205020404" pitchFamily="49" charset="0"/>
              </a:rPr>
              <a:t>"%s: input </a:t>
            </a:r>
            <a:r>
              <a:rPr lang="en-US" sz="1050" dirty="0" err="1">
                <a:solidFill>
                  <a:srgbClr val="808080"/>
                </a:solidFill>
                <a:highlight>
                  <a:srgbClr val="FFFFFF"/>
                </a:highlight>
                <a:latin typeface="Courier New" panose="02070309020205020404" pitchFamily="49" charset="0"/>
              </a:rPr>
              <a:t>pin%u</a:t>
            </a:r>
            <a:r>
              <a:rPr lang="en-US" sz="1050" dirty="0">
                <a:solidFill>
                  <a:srgbClr val="808080"/>
                </a:solidFill>
                <a:highlight>
                  <a:srgbClr val="FFFFFF"/>
                </a:highlight>
                <a:latin typeface="Courier New" panose="02070309020205020404" pitchFamily="49" charset="0"/>
              </a:rPr>
              <a:t> driven low!"</a:t>
            </a:r>
            <a:r>
              <a:rPr lang="en-US" sz="1050" b="1" dirty="0">
                <a:solidFill>
                  <a:srgbClr val="000080"/>
                </a:solidFill>
                <a:highlight>
                  <a:srgbClr val="FFFFFF"/>
                </a:highlight>
                <a:latin typeface="Courier New" panose="02070309020205020404" pitchFamily="49" charset="0"/>
              </a:rPr>
              <a:t>,</a:t>
            </a:r>
            <a:r>
              <a:rPr lang="en-US" sz="1050" dirty="0">
                <a:highlight>
                  <a:srgbClr val="FFFFFF"/>
                </a:highlight>
                <a:latin typeface="Courier New" panose="02070309020205020404" pitchFamily="49" charset="0"/>
              </a:rPr>
              <a:t> __</a:t>
            </a:r>
            <a:r>
              <a:rPr lang="en-US" sz="1050" dirty="0" err="1">
                <a:highlight>
                  <a:srgbClr val="FFFFFF"/>
                </a:highlight>
                <a:latin typeface="Courier New" panose="02070309020205020404" pitchFamily="49" charset="0"/>
              </a:rPr>
              <a:t>func</a:t>
            </a:r>
            <a:r>
              <a:rPr lang="en-US" sz="1050" dirty="0">
                <a:highlight>
                  <a:srgbClr val="FFFFFF"/>
                </a:highlight>
                <a:latin typeface="Courier New" panose="02070309020205020404" pitchFamily="49" charset="0"/>
              </a:rPr>
              <a:t>__</a:t>
            </a:r>
            <a:r>
              <a:rPr lang="en-US" sz="1050" b="1" dirty="0">
                <a:solidFill>
                  <a:srgbClr val="000080"/>
                </a:solidFill>
                <a:highlight>
                  <a:srgbClr val="FFFFFF"/>
                </a:highlight>
                <a:latin typeface="Courier New" panose="02070309020205020404" pitchFamily="49" charset="0"/>
              </a:rPr>
              <a:t>,</a:t>
            </a:r>
            <a:endParaRPr lang="en-US"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pin</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err="1">
                <a:solidFill>
                  <a:srgbClr val="0000FF"/>
                </a:solidFill>
                <a:highlight>
                  <a:srgbClr val="FFFFFF"/>
                </a:highlight>
                <a:latin typeface="Courier New" panose="02070309020205020404" pitchFamily="49" charset="0"/>
              </a:rPr>
              <a:t>return</a:t>
            </a:r>
            <a:r>
              <a:rPr lang="es-MX" sz="1050" b="1" dirty="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a:p>
            <a:pPr algn="l"/>
            <a:r>
              <a:rPr lang="es-MX" sz="1050" dirty="0">
                <a:highlight>
                  <a:srgbClr val="FFFFFF"/>
                </a:highlight>
                <a:latin typeface="Courier New" panose="02070309020205020404" pitchFamily="49" charset="0"/>
              </a:rPr>
              <a:t>	</a:t>
            </a:r>
            <a:r>
              <a:rPr lang="es-MX" sz="1050" b="1" dirty="0" smtClean="0">
                <a:solidFill>
                  <a:srgbClr val="000080"/>
                </a:solidFill>
                <a:highlight>
                  <a:srgbClr val="FFFFFF"/>
                </a:highlight>
                <a:latin typeface="Courier New" panose="02070309020205020404" pitchFamily="49" charset="0"/>
              </a:rPr>
              <a:t>}</a:t>
            </a:r>
            <a:endParaRPr lang="es-MX" sz="1050" dirty="0">
              <a:highlight>
                <a:srgbClr val="FFFFFF"/>
              </a:highlight>
              <a:latin typeface="Courier New" panose="02070309020205020404" pitchFamily="49" charset="0"/>
            </a:endParaRPr>
          </a:p>
        </p:txBody>
      </p:sp>
      <p:sp>
        <p:nvSpPr>
          <p:cNvPr id="22" name="Rectangle 15"/>
          <p:cNvSpPr>
            <a:spLocks/>
          </p:cNvSpPr>
          <p:nvPr/>
        </p:nvSpPr>
        <p:spPr bwMode="auto">
          <a:xfrm>
            <a:off x="922412" y="3122513"/>
            <a:ext cx="1202974" cy="35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wiring_digital.c</a:t>
            </a:r>
            <a:endParaRPr lang="es-MX" sz="1100" b="1" dirty="0" smtClean="0">
              <a:solidFill>
                <a:srgbClr val="4D4D4D"/>
              </a:solidFill>
              <a:latin typeface="Lato Light" charset="0"/>
              <a:ea typeface="ＭＳ Ｐゴシック" charset="0"/>
              <a:cs typeface="Lato Light" charset="0"/>
              <a:sym typeface="Lato Light" charset="0"/>
            </a:endParaRPr>
          </a:p>
        </p:txBody>
      </p:sp>
      <p:grpSp>
        <p:nvGrpSpPr>
          <p:cNvPr id="23" name="Group 22"/>
          <p:cNvGrpSpPr/>
          <p:nvPr/>
        </p:nvGrpSpPr>
        <p:grpSpPr>
          <a:xfrm>
            <a:off x="239661" y="3046189"/>
            <a:ext cx="504056" cy="461665"/>
            <a:chOff x="1187624" y="3676259"/>
            <a:chExt cx="792088" cy="735647"/>
          </a:xfrm>
        </p:grpSpPr>
        <p:sp>
          <p:nvSpPr>
            <p:cNvPr id="24" name="Rounded Rectangular Callout 23"/>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Box 24"/>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26"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047782" flipH="1">
            <a:off x="1245293" y="2231480"/>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236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370547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313685"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Dónde</a:t>
            </a:r>
            <a:endParaRPr lang="es-MX" sz="4000" dirty="0" smtClean="0">
              <a:solidFill>
                <a:schemeClr val="accent2"/>
              </a:solidFill>
              <a:latin typeface="Bebas Neue" charset="0"/>
              <a:ea typeface="ＭＳ Ｐゴシック" charset="0"/>
              <a:cs typeface="Bebas Neue" charset="0"/>
              <a:sym typeface="Bebas Neue" charset="0"/>
            </a:endParaRPr>
          </a:p>
          <a:p>
            <a:pPr algn="l">
              <a:lnSpc>
                <a:spcPct val="70000"/>
              </a:lnSpc>
            </a:pPr>
            <a:r>
              <a:rPr lang="es-MX" sz="4000" dirty="0" smtClean="0">
                <a:solidFill>
                  <a:schemeClr val="tx1"/>
                </a:solidFill>
                <a:latin typeface="Bebas Neue" charset="0"/>
                <a:ea typeface="ＭＳ Ｐゴシック" charset="0"/>
                <a:cs typeface="Bebas Neue" charset="0"/>
                <a:sym typeface="Bebas Neue" charset="0"/>
              </a:rPr>
              <a:t>entra</a:t>
            </a:r>
          </a:p>
          <a:p>
            <a:pPr algn="l">
              <a:lnSpc>
                <a:spcPct val="70000"/>
              </a:lnSpc>
            </a:pPr>
            <a:r>
              <a:rPr lang="es-MX" sz="4000" dirty="0" smtClean="0">
                <a:solidFill>
                  <a:schemeClr val="bg2"/>
                </a:solidFill>
                <a:latin typeface="Bebas Neue" charset="0"/>
                <a:ea typeface="ＭＳ Ｐゴシック" charset="0"/>
                <a:cs typeface="Bebas Neue" charset="0"/>
                <a:sym typeface="Bebas Neue" charset="0"/>
              </a:rPr>
              <a:t>Galileo?</a:t>
            </a:r>
            <a:endParaRPr lang="en-US" sz="40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797919" y="2105422"/>
            <a:ext cx="2515766" cy="21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2x1</a:t>
            </a:r>
            <a:endParaRPr lang="es-MX" sz="1100" dirty="0" smtClean="0">
              <a:solidFill>
                <a:srgbClr val="4D4D4D"/>
              </a:solidFill>
              <a:latin typeface="Lato Light" charset="0"/>
              <a:ea typeface="ＭＳ Ｐゴシック" charset="0"/>
              <a:cs typeface="Lato Light" charset="0"/>
              <a:sym typeface="Lato Light" charset="0"/>
            </a:endParaRP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Galileo </a:t>
            </a:r>
            <a:r>
              <a:rPr lang="es-MX" sz="1100" dirty="0">
                <a:solidFill>
                  <a:srgbClr val="4D4D4D"/>
                </a:solidFill>
                <a:latin typeface="Lato Light" charset="0"/>
                <a:ea typeface="ＭＳ Ｐゴシック" charset="0"/>
                <a:cs typeface="Lato Light" charset="0"/>
                <a:sym typeface="Lato Light" charset="0"/>
              </a:rPr>
              <a:t>puede pasar por dos tarjetas en una, por una parte tienes el equivalente a un </a:t>
            </a:r>
            <a:r>
              <a:rPr lang="es-MX" sz="1100" dirty="0" err="1">
                <a:solidFill>
                  <a:srgbClr val="4D4D4D"/>
                </a:solidFill>
                <a:latin typeface="Lato Light" charset="0"/>
                <a:ea typeface="ＭＳ Ｐゴシック" charset="0"/>
                <a:cs typeface="Lato Light" charset="0"/>
                <a:sym typeface="Lato Light" charset="0"/>
              </a:rPr>
              <a:t>Arduino</a:t>
            </a:r>
            <a:r>
              <a:rPr lang="es-MX" sz="1100" dirty="0">
                <a:solidFill>
                  <a:srgbClr val="4D4D4D"/>
                </a:solidFill>
                <a:latin typeface="Lato Light" charset="0"/>
                <a:ea typeface="ＭＳ Ｐゴシック" charset="0"/>
                <a:cs typeface="Lato Light" charset="0"/>
                <a:sym typeface="Lato Light" charset="0"/>
              </a:rPr>
              <a:t> Uno para tareas que no requieran mucho poder de cómputo y por otra parte se tiene el procesador Quark de </a:t>
            </a:r>
            <a:r>
              <a:rPr lang="es-MX" sz="1100" dirty="0" smtClean="0">
                <a:solidFill>
                  <a:srgbClr val="4D4D4D"/>
                </a:solidFill>
                <a:latin typeface="Lato Light" charset="0"/>
                <a:ea typeface="ＭＳ Ｐゴシック" charset="0"/>
                <a:cs typeface="Lato Light" charset="0"/>
                <a:sym typeface="Lato Light" charset="0"/>
              </a:rPr>
              <a:t>Intel.</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Lo </a:t>
            </a:r>
            <a:r>
              <a:rPr lang="es-MX" sz="1100" dirty="0">
                <a:solidFill>
                  <a:srgbClr val="4D4D4D"/>
                </a:solidFill>
                <a:latin typeface="Lato Light" charset="0"/>
                <a:ea typeface="ＭＳ Ｐゴシック" charset="0"/>
                <a:cs typeface="Lato Light" charset="0"/>
                <a:sym typeface="Lato Light" charset="0"/>
              </a:rPr>
              <a:t>mejor de esta relación dentro de Galileo es que puedes utilizar cualquiera de las dos vistas de Galileo sin tener conocimiento de la otra</a:t>
            </a:r>
            <a:r>
              <a:rPr lang="es-MX" sz="1100" dirty="0" smtClean="0">
                <a:solidFill>
                  <a:srgbClr val="4D4D4D"/>
                </a:solidFill>
                <a:latin typeface="Lato Light" charset="0"/>
                <a:ea typeface="ＭＳ Ｐゴシック" charset="0"/>
                <a:cs typeface="Lato Light" charset="0"/>
                <a:sym typeface="Lato Light" charset="0"/>
              </a:rPr>
              <a:t>!</a:t>
            </a:r>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4487267" y="1284287"/>
            <a:ext cx="1647825" cy="42863"/>
          </a:xfrm>
          <a:prstGeom prst="rect">
            <a:avLst/>
          </a:prstGeom>
          <a:solidFill>
            <a:schemeClr val="accent2"/>
          </a:solidFill>
          <a:ln>
            <a:noFill/>
          </a:ln>
          <a:extLst/>
        </p:spPr>
        <p:txBody>
          <a:bodyPr lIns="0" tIns="0" rIns="0" bIns="0"/>
          <a:lstStyle/>
          <a:p>
            <a:endParaRPr lang="en-US"/>
          </a:p>
        </p:txBody>
      </p:sp>
      <p:pic>
        <p:nvPicPr>
          <p:cNvPr id="3076" name="Picture 4" descr="https://lh5.googleusercontent.com/-NgvNlU37dEc/UxsJins3TqI/AAAAAAAAF54/ivyzkxPqep0/w2400-h2400/intel-galileo-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3288"/>
            <a:ext cx="2408462" cy="24084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p:cNvSpPr>
          <p:nvPr/>
        </p:nvSpPr>
        <p:spPr bwMode="auto">
          <a:xfrm>
            <a:off x="323528" y="2715766"/>
            <a:ext cx="2592288" cy="231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Compañero de Carrera</a:t>
            </a:r>
            <a:endParaRPr lang="es-MX" sz="1100" dirty="0" smtClean="0">
              <a:solidFill>
                <a:srgbClr val="4D4D4D"/>
              </a:solidFill>
              <a:latin typeface="Lato Light" charset="0"/>
              <a:ea typeface="ＭＳ Ｐゴシック" charset="0"/>
              <a:cs typeface="Lato Light" charset="0"/>
              <a:sym typeface="Lato Light" charset="0"/>
            </a:endParaRP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a:solidFill>
                  <a:srgbClr val="4D4D4D"/>
                </a:solidFill>
                <a:latin typeface="Lato Light" charset="0"/>
                <a:ea typeface="ＭＳ Ｐゴシック" charset="0"/>
                <a:cs typeface="Lato Light" charset="0"/>
                <a:sym typeface="Lato Light" charset="0"/>
              </a:rPr>
              <a:t>Galileo es </a:t>
            </a:r>
            <a:r>
              <a:rPr lang="es-MX" sz="1100" b="1" dirty="0">
                <a:solidFill>
                  <a:srgbClr val="4D4D4D"/>
                </a:solidFill>
                <a:latin typeface="Lato Light" charset="0"/>
                <a:ea typeface="ＭＳ Ｐゴシック" charset="0"/>
                <a:cs typeface="Lato Light" charset="0"/>
                <a:sym typeface="Lato Light" charset="0"/>
              </a:rPr>
              <a:t>perfecto</a:t>
            </a:r>
            <a:r>
              <a:rPr lang="es-MX" sz="1100" dirty="0">
                <a:solidFill>
                  <a:srgbClr val="4D4D4D"/>
                </a:solidFill>
                <a:latin typeface="Lato Light" charset="0"/>
                <a:ea typeface="ＭＳ Ｐゴシック" charset="0"/>
                <a:cs typeface="Lato Light" charset="0"/>
                <a:sym typeface="Lato Light" charset="0"/>
              </a:rPr>
              <a:t> para un </a:t>
            </a:r>
            <a:r>
              <a:rPr lang="es-MX" sz="1100" b="1" dirty="0">
                <a:solidFill>
                  <a:srgbClr val="4D4D4D"/>
                </a:solidFill>
                <a:latin typeface="Lato Light" charset="0"/>
                <a:ea typeface="ＭＳ Ｐゴシック" charset="0"/>
                <a:cs typeface="Lato Light" charset="0"/>
                <a:sym typeface="Lato Light" charset="0"/>
              </a:rPr>
              <a:t>estudiante universitario</a:t>
            </a:r>
            <a:r>
              <a:rPr lang="es-MX" sz="1100" dirty="0">
                <a:solidFill>
                  <a:srgbClr val="4D4D4D"/>
                </a:solidFill>
                <a:latin typeface="Lato Light" charset="0"/>
                <a:ea typeface="ＭＳ Ｐゴシック" charset="0"/>
                <a:cs typeface="Lato Light" charset="0"/>
                <a:sym typeface="Lato Light" charset="0"/>
              </a:rPr>
              <a:t> ya que lo podrá acompañar durante toda su carrera, desde los primeros semestres con introducción a la programación, donde podrá aprovechar el IDE de </a:t>
            </a:r>
            <a:r>
              <a:rPr lang="es-MX" sz="1100" dirty="0" err="1">
                <a:solidFill>
                  <a:srgbClr val="4D4D4D"/>
                </a:solidFill>
                <a:latin typeface="Lato Light" charset="0"/>
                <a:ea typeface="ＭＳ Ｐゴシック" charset="0"/>
                <a:cs typeface="Lato Light" charset="0"/>
                <a:sym typeface="Lato Light" charset="0"/>
              </a:rPr>
              <a:t>Arduino</a:t>
            </a:r>
            <a:r>
              <a:rPr lang="es-MX" sz="1100" dirty="0">
                <a:solidFill>
                  <a:srgbClr val="4D4D4D"/>
                </a:solidFill>
                <a:latin typeface="Lato Light" charset="0"/>
                <a:ea typeface="ＭＳ Ｐゴシック" charset="0"/>
                <a:cs typeface="Lato Light" charset="0"/>
                <a:sym typeface="Lato Light" charset="0"/>
              </a:rPr>
              <a:t> al máximo por su </a:t>
            </a:r>
            <a:r>
              <a:rPr lang="es-MX" sz="1100" b="1" dirty="0">
                <a:solidFill>
                  <a:srgbClr val="4D4D4D"/>
                </a:solidFill>
                <a:latin typeface="Lato Light" charset="0"/>
                <a:ea typeface="ＭＳ Ｐゴシック" charset="0"/>
                <a:cs typeface="Lato Light" charset="0"/>
                <a:sym typeface="Lato Light" charset="0"/>
              </a:rPr>
              <a:t>sencillez</a:t>
            </a:r>
            <a:r>
              <a:rPr lang="es-MX" sz="1100" dirty="0">
                <a:solidFill>
                  <a:srgbClr val="4D4D4D"/>
                </a:solidFill>
                <a:latin typeface="Lato Light" charset="0"/>
                <a:ea typeface="ＭＳ Ｐゴシック" charset="0"/>
                <a:cs typeface="Lato Light" charset="0"/>
                <a:sym typeface="Lato Light" charset="0"/>
              </a:rPr>
              <a:t> y facilidad para demostrar conceptos, hasta clases avanzadas como desarrollo </a:t>
            </a:r>
            <a:r>
              <a:rPr lang="es-MX" sz="1100" b="1" dirty="0">
                <a:solidFill>
                  <a:srgbClr val="4D4D4D"/>
                </a:solidFill>
                <a:latin typeface="Lato Light" charset="0"/>
                <a:ea typeface="ＭＳ Ｐゴシック" charset="0"/>
                <a:cs typeface="Lato Light" charset="0"/>
                <a:sym typeface="Lato Light" charset="0"/>
              </a:rPr>
              <a:t>de aplicaciones para Linux embebido</a:t>
            </a:r>
            <a:r>
              <a:rPr lang="es-MX" sz="1100" dirty="0">
                <a:solidFill>
                  <a:srgbClr val="4D4D4D"/>
                </a:solidFill>
                <a:latin typeface="Lato Light" charset="0"/>
                <a:ea typeface="ＭＳ Ｐゴシック" charset="0"/>
                <a:cs typeface="Lato Light" charset="0"/>
                <a:sym typeface="Lato Light" charset="0"/>
              </a:rPr>
              <a:t>. </a:t>
            </a:r>
            <a:endParaRPr lang="en-US" sz="1100" dirty="0">
              <a:solidFill>
                <a:srgbClr val="4D4D4D"/>
              </a:solidFill>
              <a:latin typeface="Lato Light" charset="0"/>
              <a:ea typeface="ＭＳ Ｐゴシック" charset="0"/>
              <a:cs typeface="Lato Light" charset="0"/>
              <a:sym typeface="Lato Light" charset="0"/>
            </a:endParaRPr>
          </a:p>
        </p:txBody>
      </p:sp>
      <p:sp>
        <p:nvSpPr>
          <p:cNvPr id="9" name="Line 15"/>
          <p:cNvSpPr>
            <a:spLocks noChangeShapeType="1"/>
          </p:cNvSpPr>
          <p:nvPr/>
        </p:nvSpPr>
        <p:spPr bwMode="auto">
          <a:xfrm rot="10800000" flipH="1">
            <a:off x="3419872" y="260806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Rectangle 2"/>
          <p:cNvSpPr>
            <a:spLocks/>
          </p:cNvSpPr>
          <p:nvPr/>
        </p:nvSpPr>
        <p:spPr bwMode="auto">
          <a:xfrm>
            <a:off x="6385693" y="2105422"/>
            <a:ext cx="2515766" cy="262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Galileo  Si, Galileo No.</a:t>
            </a:r>
            <a:endParaRPr lang="es-MX" sz="1100" dirty="0" smtClean="0">
              <a:solidFill>
                <a:srgbClr val="4D4D4D"/>
              </a:solidFill>
              <a:latin typeface="Lato Light" charset="0"/>
              <a:ea typeface="ＭＳ Ｐゴシック" charset="0"/>
              <a:cs typeface="Lato Light" charset="0"/>
              <a:sym typeface="Lato Light" charset="0"/>
            </a:endParaRP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a:solidFill>
                  <a:srgbClr val="4D4D4D"/>
                </a:solidFill>
                <a:latin typeface="Lato Light" charset="0"/>
                <a:ea typeface="ＭＳ Ｐゴシック" charset="0"/>
                <a:cs typeface="Lato Light" charset="0"/>
                <a:sym typeface="Lato Light" charset="0"/>
              </a:rPr>
              <a:t>Es importante mencionar que Galileo está pensado para proyectos </a:t>
            </a:r>
            <a:r>
              <a:rPr lang="es-MX" sz="1100" b="1" dirty="0">
                <a:solidFill>
                  <a:srgbClr val="4D4D4D"/>
                </a:solidFill>
                <a:latin typeface="Lato Light" charset="0"/>
                <a:ea typeface="ＭＳ Ｐゴシック" charset="0"/>
                <a:cs typeface="Lato Light" charset="0"/>
                <a:sym typeface="Lato Light" charset="0"/>
              </a:rPr>
              <a:t>profundamente </a:t>
            </a:r>
            <a:r>
              <a:rPr lang="es-MX" sz="1100" b="1" dirty="0" smtClean="0">
                <a:solidFill>
                  <a:srgbClr val="4D4D4D"/>
                </a:solidFill>
                <a:latin typeface="Lato Light" charset="0"/>
                <a:ea typeface="ＭＳ Ｐゴシック" charset="0"/>
                <a:cs typeface="Lato Light" charset="0"/>
                <a:sym typeface="Lato Light" charset="0"/>
              </a:rPr>
              <a:t>embebidos (M2M)</a:t>
            </a:r>
            <a:r>
              <a:rPr lang="es-MX" sz="1100" dirty="0" smtClean="0">
                <a:solidFill>
                  <a:srgbClr val="4D4D4D"/>
                </a:solidFill>
                <a:latin typeface="Lato Light" charset="0"/>
                <a:ea typeface="ＭＳ Ｐゴシック" charset="0"/>
                <a:cs typeface="Lato Light" charset="0"/>
                <a:sym typeface="Lato Light" charset="0"/>
              </a:rPr>
              <a:t>.</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a:solidFill>
                  <a:srgbClr val="4D4D4D"/>
                </a:solidFill>
                <a:latin typeface="Lato Light" charset="0"/>
                <a:ea typeface="ＭＳ Ｐゴシック" charset="0"/>
                <a:cs typeface="Lato Light" charset="0"/>
                <a:sym typeface="Lato Light" charset="0"/>
              </a:rPr>
              <a:t>Por ejemplo </a:t>
            </a:r>
            <a:r>
              <a:rPr lang="es-MX" sz="1100" b="1" dirty="0">
                <a:solidFill>
                  <a:srgbClr val="4D4D4D"/>
                </a:solidFill>
                <a:latin typeface="Lato Light" charset="0"/>
                <a:ea typeface="ＭＳ Ｐゴシック" charset="0"/>
                <a:cs typeface="Lato Light" charset="0"/>
                <a:sym typeface="Lato Light" charset="0"/>
              </a:rPr>
              <a:t>tareas muy complejas </a:t>
            </a:r>
            <a:r>
              <a:rPr lang="es-MX" sz="1100" dirty="0">
                <a:solidFill>
                  <a:srgbClr val="4D4D4D"/>
                </a:solidFill>
                <a:latin typeface="Lato Light" charset="0"/>
                <a:ea typeface="ＭＳ Ｐゴシック" charset="0"/>
                <a:cs typeface="Lato Light" charset="0"/>
                <a:sym typeface="Lato Light" charset="0"/>
              </a:rPr>
              <a:t>de procesamiento de imágenes con </a:t>
            </a:r>
            <a:r>
              <a:rPr lang="es-MX" sz="1100" b="1" dirty="0" err="1">
                <a:solidFill>
                  <a:srgbClr val="4D4D4D"/>
                </a:solidFill>
                <a:latin typeface="Lato Light" charset="0"/>
                <a:ea typeface="ＭＳ Ｐゴシック" charset="0"/>
                <a:cs typeface="Lato Light" charset="0"/>
                <a:sym typeface="Lato Light" charset="0"/>
              </a:rPr>
              <a:t>openCV</a:t>
            </a:r>
            <a:r>
              <a:rPr lang="es-MX" sz="1100" dirty="0">
                <a:solidFill>
                  <a:srgbClr val="4D4D4D"/>
                </a:solidFill>
                <a:latin typeface="Lato Light" charset="0"/>
                <a:ea typeface="ＭＳ Ｐゴシック" charset="0"/>
                <a:cs typeface="Lato Light" charset="0"/>
                <a:sym typeface="Lato Light" charset="0"/>
              </a:rPr>
              <a:t> no obtendrán el rendimiento deseado de </a:t>
            </a:r>
            <a:r>
              <a:rPr lang="es-MX" sz="1100" dirty="0" smtClean="0">
                <a:solidFill>
                  <a:srgbClr val="4D4D4D"/>
                </a:solidFill>
                <a:latin typeface="Lato Light" charset="0"/>
                <a:ea typeface="ＭＳ Ｐゴシック" charset="0"/>
                <a:cs typeface="Lato Light" charset="0"/>
                <a:sym typeface="Lato Light" charset="0"/>
              </a:rPr>
              <a:t>Galileo.</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a:solidFill>
                  <a:srgbClr val="4D4D4D"/>
                </a:solidFill>
                <a:latin typeface="Lato Light" charset="0"/>
                <a:ea typeface="ＭＳ Ｐゴシック" charset="0"/>
                <a:cs typeface="Lato Light" charset="0"/>
                <a:sym typeface="Lato Light" charset="0"/>
              </a:rPr>
              <a:t>sin embargo el desarrollo de dispositivos de Internet de las Cosas </a:t>
            </a:r>
            <a:r>
              <a:rPr lang="es-MX" sz="1100" dirty="0" smtClean="0">
                <a:solidFill>
                  <a:srgbClr val="4D4D4D"/>
                </a:solidFill>
                <a:latin typeface="Lato Light" charset="0"/>
                <a:ea typeface="ＭＳ Ｐゴシック" charset="0"/>
                <a:cs typeface="Lato Light" charset="0"/>
                <a:sym typeface="Lato Light" charset="0"/>
              </a:rPr>
              <a:t>(</a:t>
            </a:r>
            <a:r>
              <a:rPr lang="es-MX" sz="1100" b="1" dirty="0" err="1" smtClean="0">
                <a:solidFill>
                  <a:srgbClr val="4D4D4D"/>
                </a:solidFill>
                <a:latin typeface="Lato Light" charset="0"/>
                <a:ea typeface="ＭＳ Ｐゴシック" charset="0"/>
                <a:cs typeface="Lato Light" charset="0"/>
                <a:sym typeface="Lato Light" charset="0"/>
              </a:rPr>
              <a:t>IoT</a:t>
            </a:r>
            <a:r>
              <a:rPr lang="es-MX" sz="1100" dirty="0" smtClean="0">
                <a:solidFill>
                  <a:srgbClr val="4D4D4D"/>
                </a:solidFill>
                <a:latin typeface="Lato Light" charset="0"/>
                <a:ea typeface="ＭＳ Ｐゴシック" charset="0"/>
                <a:cs typeface="Lato Light" charset="0"/>
                <a:sym typeface="Lato Light" charset="0"/>
              </a:rPr>
              <a:t>) </a:t>
            </a:r>
            <a:r>
              <a:rPr lang="es-MX" sz="1100" dirty="0">
                <a:solidFill>
                  <a:srgbClr val="4D4D4D"/>
                </a:solidFill>
                <a:latin typeface="Lato Light" charset="0"/>
                <a:ea typeface="ＭＳ Ｐゴシック" charset="0"/>
                <a:cs typeface="Lato Light" charset="0"/>
                <a:sym typeface="Lato Light" charset="0"/>
              </a:rPr>
              <a:t>sacara el máximo provecho a Galileo.</a:t>
            </a:r>
            <a:endParaRPr lang="es-MX" sz="1100" dirty="0" smtClean="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428087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148065" y="267494"/>
            <a:ext cx="338437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4000" dirty="0" err="1" smtClean="0">
                <a:solidFill>
                  <a:schemeClr val="tx1"/>
                </a:solidFill>
                <a:latin typeface="Bebas Neue" charset="0"/>
                <a:ea typeface="ＭＳ Ｐゴシック" charset="0"/>
                <a:cs typeface="Bebas Neue" charset="0"/>
                <a:sym typeface="Bebas Neue" charset="0"/>
              </a:rPr>
              <a:t>hola_demo.ino</a:t>
            </a:r>
            <a:endParaRPr lang="en-US" sz="4000" dirty="0">
              <a:solidFill>
                <a:schemeClr val="tx1"/>
              </a:solidFill>
              <a:latin typeface="Bebas Neue" charset="0"/>
              <a:ea typeface="ＭＳ Ｐゴシック" charset="0"/>
              <a:cs typeface="Bebas Neue" charset="0"/>
              <a:sym typeface="Bebas Neue" charset="0"/>
            </a:endParaRPr>
          </a:p>
        </p:txBody>
      </p:sp>
      <p:sp>
        <p:nvSpPr>
          <p:cNvPr id="2" name="TextBox 1"/>
          <p:cNvSpPr txBox="1"/>
          <p:nvPr/>
        </p:nvSpPr>
        <p:spPr>
          <a:xfrm>
            <a:off x="1115616" y="2355726"/>
            <a:ext cx="2818400" cy="1446550"/>
          </a:xfrm>
          <a:prstGeom prst="rect">
            <a:avLst/>
          </a:prstGeom>
          <a:noFill/>
        </p:spPr>
        <p:txBody>
          <a:bodyPr wrap="none" rtlCol="0">
            <a:spAutoFit/>
          </a:bodyPr>
          <a:lstStyle/>
          <a:p>
            <a:pPr algn="l"/>
            <a:r>
              <a:rPr lang="es-MX" sz="1100" dirty="0" err="1">
                <a:solidFill>
                  <a:srgbClr val="8000FF"/>
                </a:solidFill>
                <a:highlight>
                  <a:srgbClr val="FFFFFF"/>
                </a:highlight>
                <a:latin typeface="Courier New" panose="02070309020205020404" pitchFamily="49" charset="0"/>
              </a:rPr>
              <a:t>void</a:t>
            </a:r>
            <a:r>
              <a:rPr lang="es-MX" sz="1100" dirty="0">
                <a:highlight>
                  <a:srgbClr val="FFFFFF"/>
                </a:highlight>
                <a:latin typeface="Courier New" panose="02070309020205020404" pitchFamily="49" charset="0"/>
              </a:rPr>
              <a:t> </a:t>
            </a:r>
            <a:r>
              <a:rPr lang="es-MX" sz="1100" b="1" dirty="0" err="1">
                <a:solidFill>
                  <a:srgbClr val="0000FF"/>
                </a:solidFill>
                <a:highlight>
                  <a:srgbClr val="FFFFFF"/>
                </a:highlight>
                <a:latin typeface="Courier New" panose="02070309020205020404" pitchFamily="49" charset="0"/>
              </a:rPr>
              <a:t>setup</a:t>
            </a:r>
            <a:r>
              <a:rPr lang="es-MX" sz="1100" b="1" dirty="0">
                <a:solidFill>
                  <a:srgbClr val="000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 </a:t>
            </a:r>
            <a:r>
              <a:rPr lang="es-MX" sz="1100" dirty="0">
                <a:solidFill>
                  <a:srgbClr val="808080"/>
                </a:solidFill>
                <a:highlight>
                  <a:srgbClr val="FFFFFF"/>
                </a:highlight>
                <a:latin typeface="Courier New" panose="02070309020205020404" pitchFamily="49" charset="0"/>
              </a:rPr>
              <a:t>{</a:t>
            </a:r>
            <a:endParaRPr lang="es-MX" sz="1100" dirty="0">
              <a:highlight>
                <a:srgbClr val="FFFFFF"/>
              </a:highlight>
              <a:latin typeface="Courier New" panose="02070309020205020404" pitchFamily="49" charset="0"/>
            </a:endParaRPr>
          </a:p>
          <a:p>
            <a:pPr algn="l"/>
            <a:r>
              <a:rPr lang="es-MX" sz="1100" dirty="0">
                <a:highlight>
                  <a:srgbClr val="FFFFFF"/>
                </a:highlight>
                <a:latin typeface="Courier New" panose="02070309020205020404" pitchFamily="49" charset="0"/>
              </a:rPr>
              <a:t>  </a:t>
            </a:r>
            <a:r>
              <a:rPr lang="es-MX" sz="1100" dirty="0" err="1">
                <a:highlight>
                  <a:srgbClr val="FFFFFF"/>
                </a:highlight>
                <a:latin typeface="Courier New" panose="02070309020205020404" pitchFamily="49" charset="0"/>
              </a:rPr>
              <a:t>Serial.begin</a:t>
            </a:r>
            <a:r>
              <a:rPr lang="es-MX" sz="1100" b="1" dirty="0">
                <a:solidFill>
                  <a:srgbClr val="000080"/>
                </a:solidFill>
                <a:highlight>
                  <a:srgbClr val="FFFFFF"/>
                </a:highlight>
                <a:latin typeface="Courier New" panose="02070309020205020404" pitchFamily="49" charset="0"/>
              </a:rPr>
              <a:t>(</a:t>
            </a:r>
            <a:r>
              <a:rPr lang="es-MX" sz="1100" dirty="0">
                <a:solidFill>
                  <a:srgbClr val="FF8000"/>
                </a:solidFill>
                <a:highlight>
                  <a:srgbClr val="FFFFFF"/>
                </a:highlight>
                <a:latin typeface="Courier New" panose="02070309020205020404" pitchFamily="49" charset="0"/>
              </a:rPr>
              <a:t>9600</a:t>
            </a:r>
            <a:r>
              <a:rPr lang="es-MX" sz="1100" b="1" dirty="0">
                <a:solidFill>
                  <a:srgbClr val="000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a:t>
            </a:r>
          </a:p>
          <a:p>
            <a:pPr algn="l"/>
            <a:r>
              <a:rPr lang="es-MX" sz="1100" dirty="0">
                <a:highlight>
                  <a:srgbClr val="FFFFFF"/>
                </a:highlight>
                <a:latin typeface="Courier New" panose="02070309020205020404" pitchFamily="49" charset="0"/>
              </a:rPr>
              <a:t>  </a:t>
            </a:r>
            <a:r>
              <a:rPr lang="es-MX" sz="1100" b="1" dirty="0" err="1">
                <a:solidFill>
                  <a:srgbClr val="0000FF"/>
                </a:solidFill>
                <a:highlight>
                  <a:srgbClr val="FFFFFF"/>
                </a:highlight>
                <a:latin typeface="Courier New" panose="02070309020205020404" pitchFamily="49" charset="0"/>
              </a:rPr>
              <a:t>delay</a:t>
            </a:r>
            <a:r>
              <a:rPr lang="es-MX" sz="1100" b="1" dirty="0">
                <a:solidFill>
                  <a:srgbClr val="000080"/>
                </a:solidFill>
                <a:highlight>
                  <a:srgbClr val="FFFFFF"/>
                </a:highlight>
                <a:latin typeface="Courier New" panose="02070309020205020404" pitchFamily="49" charset="0"/>
              </a:rPr>
              <a:t>(</a:t>
            </a:r>
            <a:r>
              <a:rPr lang="es-MX" sz="1100" dirty="0">
                <a:solidFill>
                  <a:srgbClr val="FF8000"/>
                </a:solidFill>
                <a:highlight>
                  <a:srgbClr val="FFFFFF"/>
                </a:highlight>
                <a:latin typeface="Courier New" panose="02070309020205020404" pitchFamily="49" charset="0"/>
              </a:rPr>
              <a:t>5000</a:t>
            </a:r>
            <a:r>
              <a:rPr lang="es-MX" sz="1100" b="1" dirty="0">
                <a:solidFill>
                  <a:srgbClr val="000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a:t>
            </a:r>
          </a:p>
          <a:p>
            <a:pPr algn="l"/>
            <a:r>
              <a:rPr lang="es-MX" sz="1100" dirty="0">
                <a:highlight>
                  <a:srgbClr val="FFFFFF"/>
                </a:highlight>
                <a:latin typeface="Courier New" panose="02070309020205020404" pitchFamily="49" charset="0"/>
              </a:rPr>
              <a:t>  </a:t>
            </a:r>
            <a:r>
              <a:rPr lang="es-MX" sz="1100" dirty="0" err="1">
                <a:highlight>
                  <a:srgbClr val="FFFFFF"/>
                </a:highlight>
                <a:latin typeface="Courier New" panose="02070309020205020404" pitchFamily="49" charset="0"/>
              </a:rPr>
              <a:t>Serial.println</a:t>
            </a:r>
            <a:r>
              <a:rPr lang="es-MX" sz="1100" b="1" dirty="0">
                <a:solidFill>
                  <a:srgbClr val="000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Hola Mundo</a:t>
            </a:r>
            <a:r>
              <a:rPr lang="es-MX" sz="1100" b="1" dirty="0">
                <a:solidFill>
                  <a:srgbClr val="000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a:t>
            </a:r>
          </a:p>
          <a:p>
            <a:pPr algn="l"/>
            <a:r>
              <a:rPr lang="es-MX" sz="1100" dirty="0">
                <a:solidFill>
                  <a:srgbClr val="808080"/>
                </a:solidFill>
                <a:highlight>
                  <a:srgbClr val="FFFFFF"/>
                </a:highlight>
                <a:latin typeface="Courier New" panose="02070309020205020404" pitchFamily="49" charset="0"/>
              </a:rPr>
              <a:t>}</a:t>
            </a:r>
            <a:endParaRPr lang="es-MX" sz="1100" dirty="0">
              <a:highlight>
                <a:srgbClr val="FFFFFF"/>
              </a:highlight>
              <a:latin typeface="Courier New" panose="02070309020205020404" pitchFamily="49" charset="0"/>
            </a:endParaRPr>
          </a:p>
          <a:p>
            <a:pPr algn="l"/>
            <a:endParaRPr lang="es-MX" sz="1100" dirty="0">
              <a:highlight>
                <a:srgbClr val="FFFFFF"/>
              </a:highlight>
              <a:latin typeface="Courier New" panose="02070309020205020404" pitchFamily="49" charset="0"/>
            </a:endParaRPr>
          </a:p>
          <a:p>
            <a:pPr algn="l"/>
            <a:r>
              <a:rPr lang="es-MX" sz="1100" dirty="0" err="1">
                <a:solidFill>
                  <a:srgbClr val="8000FF"/>
                </a:solidFill>
                <a:highlight>
                  <a:srgbClr val="FFFFFF"/>
                </a:highlight>
                <a:latin typeface="Courier New" panose="02070309020205020404" pitchFamily="49" charset="0"/>
              </a:rPr>
              <a:t>void</a:t>
            </a:r>
            <a:r>
              <a:rPr lang="es-MX" sz="1100" dirty="0">
                <a:highlight>
                  <a:srgbClr val="FFFFFF"/>
                </a:highlight>
                <a:latin typeface="Courier New" panose="02070309020205020404" pitchFamily="49" charset="0"/>
              </a:rPr>
              <a:t> </a:t>
            </a:r>
            <a:r>
              <a:rPr lang="es-MX" sz="1100" b="1" dirty="0" err="1">
                <a:solidFill>
                  <a:srgbClr val="0000FF"/>
                </a:solidFill>
                <a:highlight>
                  <a:srgbClr val="FFFFFF"/>
                </a:highlight>
                <a:latin typeface="Courier New" panose="02070309020205020404" pitchFamily="49" charset="0"/>
              </a:rPr>
              <a:t>loop</a:t>
            </a:r>
            <a:r>
              <a:rPr lang="es-MX" sz="1100" b="1" dirty="0">
                <a:solidFill>
                  <a:srgbClr val="000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 </a:t>
            </a:r>
            <a:r>
              <a:rPr lang="es-MX" sz="1100" dirty="0">
                <a:solidFill>
                  <a:srgbClr val="808080"/>
                </a:solidFill>
                <a:highlight>
                  <a:srgbClr val="FFFFFF"/>
                </a:highlight>
                <a:latin typeface="Courier New" panose="02070309020205020404" pitchFamily="49" charset="0"/>
              </a:rPr>
              <a:t>{</a:t>
            </a:r>
            <a:r>
              <a:rPr lang="es-MX" sz="1100" dirty="0">
                <a:highlight>
                  <a:srgbClr val="FFFFFF"/>
                </a:highlight>
                <a:latin typeface="Courier New" panose="02070309020205020404" pitchFamily="49" charset="0"/>
              </a:rPr>
              <a:t>    </a:t>
            </a:r>
          </a:p>
          <a:p>
            <a:pPr algn="l"/>
            <a:r>
              <a:rPr lang="es-MX" sz="1100" dirty="0">
                <a:solidFill>
                  <a:srgbClr val="808080"/>
                </a:solidFill>
                <a:highlight>
                  <a:srgbClr val="FFFFFF"/>
                </a:highlight>
                <a:latin typeface="Courier New" panose="02070309020205020404" pitchFamily="49" charset="0"/>
              </a:rPr>
              <a:t>}</a:t>
            </a:r>
            <a:endParaRPr lang="es-MX" sz="1100" dirty="0"/>
          </a:p>
        </p:txBody>
      </p:sp>
    </p:spTree>
    <p:extLst>
      <p:ext uri="{BB962C8B-B14F-4D97-AF65-F5344CB8AC3E}">
        <p14:creationId xmlns:p14="http://schemas.microsoft.com/office/powerpoint/2010/main" val="2469475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4154065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makezineblog.files.wordpress.com/2014/04/1h1a7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921" y="771550"/>
            <a:ext cx="4997351" cy="3748013"/>
          </a:xfrm>
          <a:prstGeom prst="rect">
            <a:avLst/>
          </a:prstGeom>
          <a:noFill/>
          <a:extLst>
            <a:ext uri="{909E8E84-426E-40DD-AFC4-6F175D3DCCD1}">
              <a14:hiddenFill xmlns:a14="http://schemas.microsoft.com/office/drawing/2010/main">
                <a:solidFill>
                  <a:srgbClr val="FFFFFF"/>
                </a:solidFill>
              </a14:hiddenFill>
            </a:ext>
          </a:extLst>
        </p:spPr>
      </p:pic>
      <p:sp>
        <p:nvSpPr>
          <p:cNvPr id="113665" name="Rectangle 1"/>
          <p:cNvSpPr>
            <a:spLocks/>
          </p:cNvSpPr>
          <p:nvPr/>
        </p:nvSpPr>
        <p:spPr bwMode="auto">
          <a:xfrm>
            <a:off x="1597819" y="659606"/>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s-MX" sz="2800" dirty="0">
              <a:solidFill>
                <a:schemeClr val="accent2"/>
              </a:solidFill>
              <a:latin typeface="Bebas Neue" charset="0"/>
              <a:ea typeface="ＭＳ Ｐゴシック" charset="0"/>
              <a:cs typeface="Bebas Neue" charset="0"/>
              <a:sym typeface="Bebas Neue" charset="0"/>
            </a:endParaRPr>
          </a:p>
        </p:txBody>
      </p:sp>
      <p:sp>
        <p:nvSpPr>
          <p:cNvPr id="113666" name="Line 2"/>
          <p:cNvSpPr>
            <a:spLocks noChangeShapeType="1"/>
          </p:cNvSpPr>
          <p:nvPr/>
        </p:nvSpPr>
        <p:spPr bwMode="auto">
          <a:xfrm>
            <a:off x="1010841" y="1280518"/>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68" name="Line 4"/>
          <p:cNvSpPr>
            <a:spLocks noChangeShapeType="1"/>
          </p:cNvSpPr>
          <p:nvPr/>
        </p:nvSpPr>
        <p:spPr bwMode="auto">
          <a:xfrm>
            <a:off x="1010841" y="4299942"/>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2" name="Group 1"/>
          <p:cNvGrpSpPr/>
          <p:nvPr/>
        </p:nvGrpSpPr>
        <p:grpSpPr>
          <a:xfrm>
            <a:off x="683568" y="4587974"/>
            <a:ext cx="2736304" cy="376463"/>
            <a:chOff x="683568" y="4587974"/>
            <a:chExt cx="2736304" cy="376463"/>
          </a:xfrm>
        </p:grpSpPr>
        <p:pic>
          <p:nvPicPr>
            <p:cNvPr id="4098" name="Picture 2" descr="http://mirrors.creativecommons.org/presskit/buttons/80x15/png/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672674"/>
              <a:ext cx="1105718" cy="2070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p:cNvSpPr>
              <a:spLocks/>
            </p:cNvSpPr>
            <p:nvPr/>
          </p:nvSpPr>
          <p:spPr bwMode="auto">
            <a:xfrm>
              <a:off x="683568" y="4587974"/>
              <a:ext cx="2736304" cy="3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Este tutorial es liberado bajo la licencia:</a:t>
              </a:r>
            </a:p>
            <a:p>
              <a:pPr algn="l">
                <a:lnSpc>
                  <a:spcPct val="140000"/>
                </a:lnSpc>
                <a:buClr>
                  <a:srgbClr val="4D4D4D"/>
                </a:buClr>
                <a:buSzPct val="125000"/>
              </a:pPr>
              <a:endParaRPr lang="es-MX" sz="800" dirty="0">
                <a:solidFill>
                  <a:srgbClr val="4D4D4D"/>
                </a:solidFill>
                <a:latin typeface="Lato Light" charset="0"/>
                <a:ea typeface="ＭＳ Ｐゴシック" charset="0"/>
                <a:cs typeface="Lato Light" charset="0"/>
                <a:sym typeface="Lato Light" charset="0"/>
              </a:endParaRPr>
            </a:p>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Parte de su contenido fue obtenido de sparkfun.com</a:t>
              </a:r>
            </a:p>
          </p:txBody>
        </p:sp>
      </p:grpSp>
      <p:grpSp>
        <p:nvGrpSpPr>
          <p:cNvPr id="8" name="Group 7"/>
          <p:cNvGrpSpPr/>
          <p:nvPr/>
        </p:nvGrpSpPr>
        <p:grpSpPr>
          <a:xfrm>
            <a:off x="97582" y="4519563"/>
            <a:ext cx="504056" cy="461665"/>
            <a:chOff x="1187624" y="3676259"/>
            <a:chExt cx="792088" cy="735647"/>
          </a:xfrm>
        </p:grpSpPr>
        <p:sp>
          <p:nvSpPr>
            <p:cNvPr id="9" name="Rounded Rectangular Callout 8"/>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167196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55552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n-US" sz="4000" dirty="0" smtClean="0">
                <a:solidFill>
                  <a:schemeClr val="accent2"/>
                </a:solidFill>
                <a:latin typeface="Bebas Neue" charset="0"/>
                <a:ea typeface="ＭＳ Ｐゴシック" charset="0"/>
                <a:cs typeface="Bebas Neue" charset="0"/>
                <a:sym typeface="Bebas Neue" charset="0"/>
              </a:rPr>
              <a:t>Massimo</a:t>
            </a:r>
            <a:endParaRPr lang="en-US" sz="4000" dirty="0">
              <a:solidFill>
                <a:schemeClr val="accent2"/>
              </a:solidFill>
              <a:latin typeface="Bebas Neue" charset="0"/>
              <a:ea typeface="ＭＳ Ｐゴシック" charset="0"/>
              <a:cs typeface="Bebas Neue" charset="0"/>
              <a:sym typeface="Bebas Neue" charset="0"/>
            </a:endParaRPr>
          </a:p>
          <a:p>
            <a:pPr algn="l">
              <a:lnSpc>
                <a:spcPct val="70000"/>
              </a:lnSpc>
            </a:pPr>
            <a:r>
              <a:rPr lang="en-US" sz="4000" dirty="0" err="1" smtClean="0">
                <a:solidFill>
                  <a:schemeClr val="tx1"/>
                </a:solidFill>
                <a:latin typeface="Bebas Neue" charset="0"/>
                <a:ea typeface="ＭＳ Ｐゴシック" charset="0"/>
                <a:cs typeface="Bebas Neue" charset="0"/>
                <a:sym typeface="Bebas Neue" charset="0"/>
              </a:rPr>
              <a:t>Banzi</a:t>
            </a:r>
            <a:endParaRPr lang="en-US" sz="40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5944666" y="2071142"/>
            <a:ext cx="2515766"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Algunos años atrás me encomendaron un reto muy interesante: enseñar a diseñadores el mínimo necesario de electrónica para que tuvieran la capacidad de construir prototipos interactivos de los objetos en los que estaban trabajando.</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endParaRPr lang="en-US"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Inicie, de manera instintiva, a enseñar electrónica de la misma manera en la cual había sido adiestrado en la escuela. Poco después me di cuenta que esta táctica simplemente no estaba funcionando como me hubiera gustado. </a:t>
            </a:r>
          </a:p>
          <a:p>
            <a:pPr algn="l"/>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3887936" y="1572319"/>
            <a:ext cx="1647825" cy="42863"/>
          </a:xfrm>
          <a:prstGeom prst="rect">
            <a:avLst/>
          </a:prstGeom>
          <a:solidFill>
            <a:schemeClr val="accent2"/>
          </a:solidFill>
          <a:ln>
            <a:noFill/>
          </a:ln>
          <a:extLst/>
        </p:spPr>
        <p:txBody>
          <a:bodyPr lIns="0" tIns="0" rIns="0" bIns="0"/>
          <a:lstStyle/>
          <a:p>
            <a:endParaRPr lang="en-US"/>
          </a:p>
        </p:txBody>
      </p:sp>
      <p:pic>
        <p:nvPicPr>
          <p:cNvPr id="1026" name="Picture 2" descr="http://ctwflive.files.wordpress.com/2013/04/cover_novembre_12_banzi_3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24" y="1721966"/>
            <a:ext cx="4714739" cy="263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1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Rectangle 12"/>
          <p:cNvSpPr>
            <a:spLocks/>
          </p:cNvSpPr>
          <p:nvPr/>
        </p:nvSpPr>
        <p:spPr bwMode="auto">
          <a:xfrm>
            <a:off x="1597819" y="717723"/>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smtClean="0">
                <a:solidFill>
                  <a:schemeClr val="tx1"/>
                </a:solidFill>
                <a:latin typeface="Bebas Neue" charset="0"/>
                <a:ea typeface="ＭＳ Ｐゴシック" charset="0"/>
                <a:cs typeface="Bebas Neue" charset="0"/>
                <a:sym typeface="Bebas Neue" charset="0"/>
              </a:rPr>
              <a:t>Filosofía </a:t>
            </a:r>
            <a:r>
              <a:rPr lang="es-MX" sz="2800" dirty="0" err="1" smtClean="0">
                <a:solidFill>
                  <a:schemeClr val="accent2"/>
                </a:solidFill>
                <a:latin typeface="Bebas Neue" charset="0"/>
                <a:ea typeface="ＭＳ Ｐゴシック" charset="0"/>
                <a:cs typeface="Bebas Neue" charset="0"/>
                <a:sym typeface="Bebas Neue" charset="0"/>
              </a:rPr>
              <a:t>Arduino</a:t>
            </a:r>
            <a:endParaRPr lang="es-MX" sz="2800" dirty="0">
              <a:solidFill>
                <a:schemeClr val="accent2"/>
              </a:solidFill>
              <a:latin typeface="Bebas Neue" charset="0"/>
              <a:ea typeface="ＭＳ Ｐゴシック" charset="0"/>
              <a:cs typeface="Bebas Neue" charset="0"/>
              <a:sym typeface="Bebas Neue" charset="0"/>
            </a:endParaRPr>
          </a:p>
        </p:txBody>
      </p:sp>
      <p:sp>
        <p:nvSpPr>
          <p:cNvPr id="70669" name="Line 13"/>
          <p:cNvSpPr>
            <a:spLocks noChangeShapeType="1"/>
          </p:cNvSpPr>
          <p:nvPr/>
        </p:nvSpPr>
        <p:spPr bwMode="auto">
          <a:xfrm>
            <a:off x="998935" y="1652588"/>
            <a:ext cx="716458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70" name="Rectangle 14"/>
          <p:cNvSpPr>
            <a:spLocks/>
          </p:cNvSpPr>
          <p:nvPr/>
        </p:nvSpPr>
        <p:spPr bwMode="auto">
          <a:xfrm>
            <a:off x="1604962" y="1167780"/>
            <a:ext cx="5948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200" dirty="0" smtClean="0">
                <a:solidFill>
                  <a:srgbClr val="4D4D4D"/>
                </a:solidFill>
                <a:latin typeface="Lato Light" charset="0"/>
                <a:ea typeface="ＭＳ Ｐゴシック" charset="0"/>
                <a:cs typeface="Lato Light" charset="0"/>
                <a:sym typeface="Lato Light" charset="0"/>
              </a:rPr>
              <a:t>La filosofía </a:t>
            </a:r>
            <a:r>
              <a:rPr lang="es-MX" sz="1200" dirty="0" err="1" smtClean="0">
                <a:solidFill>
                  <a:srgbClr val="4D4D4D"/>
                </a:solidFill>
                <a:latin typeface="Lato Light" charset="0"/>
                <a:ea typeface="ＭＳ Ｐゴシック" charset="0"/>
                <a:cs typeface="Lato Light" charset="0"/>
                <a:sym typeface="Lato Light" charset="0"/>
              </a:rPr>
              <a:t>Arduino</a:t>
            </a:r>
            <a:r>
              <a:rPr lang="es-MX" sz="1200" dirty="0" smtClean="0">
                <a:solidFill>
                  <a:srgbClr val="4D4D4D"/>
                </a:solidFill>
                <a:latin typeface="Lato Light" charset="0"/>
                <a:ea typeface="ＭＳ Ｐゴシック" charset="0"/>
                <a:cs typeface="Lato Light" charset="0"/>
                <a:sym typeface="Lato Light" charset="0"/>
              </a:rPr>
              <a:t> se fundamenta en la idea de crear prototipos en lugar de solo hablar de ideas!</a:t>
            </a:r>
            <a:endParaRPr lang="es-MX" sz="1200" dirty="0">
              <a:solidFill>
                <a:srgbClr val="4D4D4D"/>
              </a:solidFill>
              <a:latin typeface="Lato Light" charset="0"/>
              <a:ea typeface="ＭＳ Ｐゴシック" charset="0"/>
              <a:cs typeface="Lato Light" charset="0"/>
              <a:sym typeface="Lato Light" charset="0"/>
            </a:endParaRPr>
          </a:p>
        </p:txBody>
      </p:sp>
      <p:grpSp>
        <p:nvGrpSpPr>
          <p:cNvPr id="70671" name="Group 15"/>
          <p:cNvGrpSpPr>
            <a:grpSpLocks/>
          </p:cNvGrpSpPr>
          <p:nvPr/>
        </p:nvGrpSpPr>
        <p:grpSpPr bwMode="auto">
          <a:xfrm>
            <a:off x="1943100" y="2005013"/>
            <a:ext cx="1095375" cy="1106686"/>
            <a:chOff x="0" y="0"/>
            <a:chExt cx="1840" cy="1859"/>
          </a:xfrm>
        </p:grpSpPr>
        <p:sp>
          <p:nvSpPr>
            <p:cNvPr id="70672" name="Rectangle 16"/>
            <p:cNvSpPr>
              <a:spLocks/>
            </p:cNvSpPr>
            <p:nvPr/>
          </p:nvSpPr>
          <p:spPr bwMode="auto">
            <a:xfrm>
              <a:off x="0" y="448"/>
              <a:ext cx="184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Crear lo antes posible un demo de la idea a desarrollar</a:t>
              </a:r>
              <a:endParaRPr lang="es-MX" sz="1100" dirty="0">
                <a:solidFill>
                  <a:schemeClr val="tx1"/>
                </a:solidFill>
                <a:latin typeface="Lato Light" charset="0"/>
                <a:ea typeface="ＭＳ Ｐゴシック" charset="0"/>
                <a:cs typeface="Lato Light" charset="0"/>
                <a:sym typeface="Lato Light" charset="0"/>
              </a:endParaRPr>
            </a:p>
          </p:txBody>
        </p:sp>
        <p:sp>
          <p:nvSpPr>
            <p:cNvPr id="70673" name="Rectangle 17"/>
            <p:cNvSpPr>
              <a:spLocks/>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s-MX" sz="1500" dirty="0" smtClean="0">
                  <a:solidFill>
                    <a:schemeClr val="tx1"/>
                  </a:solidFill>
                  <a:latin typeface="Bebas Neue" charset="0"/>
                  <a:ea typeface="ＭＳ Ｐゴシック" charset="0"/>
                  <a:cs typeface="Bebas Neue" charset="0"/>
                  <a:sym typeface="Bebas Neue" charset="0"/>
                </a:rPr>
                <a:t>Prototipo</a:t>
              </a:r>
              <a:endParaRPr lang="es-MX" sz="1500" dirty="0">
                <a:solidFill>
                  <a:schemeClr val="tx1"/>
                </a:solidFill>
                <a:latin typeface="Bebas Neue" charset="0"/>
                <a:ea typeface="ＭＳ Ｐゴシック" charset="0"/>
                <a:cs typeface="Bebas Neue" charset="0"/>
                <a:sym typeface="Bebas Neue" charset="0"/>
              </a:endParaRPr>
            </a:p>
          </p:txBody>
        </p:sp>
      </p:grpSp>
      <p:grpSp>
        <p:nvGrpSpPr>
          <p:cNvPr id="70677" name="Group 21"/>
          <p:cNvGrpSpPr>
            <a:grpSpLocks/>
          </p:cNvGrpSpPr>
          <p:nvPr/>
        </p:nvGrpSpPr>
        <p:grpSpPr bwMode="auto">
          <a:xfrm>
            <a:off x="7067550" y="2005013"/>
            <a:ext cx="1095375" cy="1221581"/>
            <a:chOff x="0" y="0"/>
            <a:chExt cx="1840" cy="2052"/>
          </a:xfrm>
        </p:grpSpPr>
        <p:sp>
          <p:nvSpPr>
            <p:cNvPr id="70678" name="Rectangle 22"/>
            <p:cNvSpPr>
              <a:spLocks/>
            </p:cNvSpPr>
            <p:nvPr/>
          </p:nvSpPr>
          <p:spPr bwMode="auto">
            <a:xfrm>
              <a:off x="0" y="448"/>
              <a:ext cx="1840" cy="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Esta aparato ya no sirve, pero el ventilador lo podría usar en …</a:t>
              </a:r>
              <a:endParaRPr lang="es-MX" sz="1100" dirty="0">
                <a:solidFill>
                  <a:schemeClr val="tx1"/>
                </a:solidFill>
                <a:latin typeface="Lato Light" charset="0"/>
                <a:ea typeface="ＭＳ Ｐゴシック" charset="0"/>
                <a:cs typeface="Lato Light" charset="0"/>
                <a:sym typeface="Lato Light" charset="0"/>
              </a:endParaRPr>
            </a:p>
          </p:txBody>
        </p:sp>
        <p:sp>
          <p:nvSpPr>
            <p:cNvPr id="70679" name="Rectangle 23"/>
            <p:cNvSpPr>
              <a:spLocks/>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s-MX" sz="1500" dirty="0" smtClean="0">
                  <a:solidFill>
                    <a:schemeClr val="tx1"/>
                  </a:solidFill>
                  <a:latin typeface="Bebas Neue" charset="0"/>
                  <a:ea typeface="ＭＳ Ｐゴシック" charset="0"/>
                  <a:cs typeface="Bebas Neue" charset="0"/>
                  <a:sym typeface="Bebas Neue" charset="0"/>
                </a:rPr>
                <a:t>Reusar</a:t>
              </a:r>
              <a:endParaRPr lang="es-MX" sz="1500" dirty="0">
                <a:solidFill>
                  <a:schemeClr val="tx1"/>
                </a:solidFill>
                <a:latin typeface="Bebas Neue" charset="0"/>
                <a:ea typeface="ＭＳ Ｐゴシック" charset="0"/>
                <a:cs typeface="Bebas Neue" charset="0"/>
                <a:sym typeface="Bebas Neue" charset="0"/>
              </a:endParaRPr>
            </a:p>
          </p:txBody>
        </p:sp>
      </p:grpSp>
      <p:grpSp>
        <p:nvGrpSpPr>
          <p:cNvPr id="70683" name="Group 27"/>
          <p:cNvGrpSpPr>
            <a:grpSpLocks/>
          </p:cNvGrpSpPr>
          <p:nvPr/>
        </p:nvGrpSpPr>
        <p:grpSpPr bwMode="auto">
          <a:xfrm>
            <a:off x="4533900" y="2005013"/>
            <a:ext cx="1095375" cy="1106686"/>
            <a:chOff x="0" y="0"/>
            <a:chExt cx="1840" cy="1859"/>
          </a:xfrm>
        </p:grpSpPr>
        <p:sp>
          <p:nvSpPr>
            <p:cNvPr id="70684" name="Rectangle 28"/>
            <p:cNvSpPr>
              <a:spLocks/>
            </p:cNvSpPr>
            <p:nvPr/>
          </p:nvSpPr>
          <p:spPr bwMode="auto">
            <a:xfrm>
              <a:off x="0" y="448"/>
              <a:ext cx="184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Podría utilizar este proyecto para este otro …</a:t>
              </a:r>
              <a:endParaRPr lang="es-MX" sz="1100" dirty="0">
                <a:solidFill>
                  <a:schemeClr val="tx1"/>
                </a:solidFill>
                <a:latin typeface="Lato Light" charset="0"/>
                <a:ea typeface="ＭＳ Ｐゴシック" charset="0"/>
                <a:cs typeface="Lato Light" charset="0"/>
                <a:sym typeface="Lato Light" charset="0"/>
              </a:endParaRPr>
            </a:p>
          </p:txBody>
        </p:sp>
        <p:sp>
          <p:nvSpPr>
            <p:cNvPr id="70685" name="Rectangle 29"/>
            <p:cNvSpPr>
              <a:spLocks/>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s-MX" sz="1500" dirty="0" smtClean="0">
                  <a:solidFill>
                    <a:schemeClr val="tx1"/>
                  </a:solidFill>
                  <a:latin typeface="Bebas Neue" charset="0"/>
                  <a:ea typeface="ＭＳ Ｐゴシック" charset="0"/>
                  <a:cs typeface="Bebas Neue" charset="0"/>
                  <a:sym typeface="Bebas Neue" charset="0"/>
                </a:rPr>
                <a:t>Mezclar</a:t>
              </a:r>
              <a:endParaRPr lang="es-MX" sz="1500" dirty="0">
                <a:solidFill>
                  <a:schemeClr val="tx1"/>
                </a:solidFill>
                <a:latin typeface="Bebas Neue" charset="0"/>
                <a:ea typeface="ＭＳ Ｐゴシック" charset="0"/>
                <a:cs typeface="Bebas Neue" charset="0"/>
                <a:sym typeface="Bebas Neue" charset="0"/>
              </a:endParaRPr>
            </a:p>
          </p:txBody>
        </p:sp>
      </p:grpSp>
      <p:sp>
        <p:nvSpPr>
          <p:cNvPr id="70689" name="Line 33"/>
          <p:cNvSpPr>
            <a:spLocks noChangeShapeType="1"/>
          </p:cNvSpPr>
          <p:nvPr/>
        </p:nvSpPr>
        <p:spPr bwMode="auto">
          <a:xfrm>
            <a:off x="3370659" y="2093714"/>
            <a:ext cx="0" cy="788194"/>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70690" name="Line 34"/>
          <p:cNvSpPr>
            <a:spLocks noChangeShapeType="1"/>
          </p:cNvSpPr>
          <p:nvPr/>
        </p:nvSpPr>
        <p:spPr bwMode="auto">
          <a:xfrm>
            <a:off x="5899547" y="2093714"/>
            <a:ext cx="0" cy="788194"/>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70691" name="Group 35"/>
          <p:cNvGrpSpPr>
            <a:grpSpLocks/>
          </p:cNvGrpSpPr>
          <p:nvPr/>
        </p:nvGrpSpPr>
        <p:grpSpPr bwMode="auto">
          <a:xfrm>
            <a:off x="1943100" y="3343275"/>
            <a:ext cx="1095375" cy="1244798"/>
            <a:chOff x="0" y="0"/>
            <a:chExt cx="1840" cy="2091"/>
          </a:xfrm>
        </p:grpSpPr>
        <p:sp>
          <p:nvSpPr>
            <p:cNvPr id="70692" name="Rectangle 36"/>
            <p:cNvSpPr>
              <a:spLocks/>
            </p:cNvSpPr>
            <p:nvPr/>
          </p:nvSpPr>
          <p:spPr bwMode="auto">
            <a:xfrm>
              <a:off x="0" y="448"/>
              <a:ext cx="1840"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Que pasa si se hago esto? Como se vería si estos dos objetos se unen?</a:t>
              </a:r>
              <a:endParaRPr lang="es-MX" sz="1100" dirty="0">
                <a:solidFill>
                  <a:schemeClr val="tx1"/>
                </a:solidFill>
                <a:latin typeface="Lato Light" charset="0"/>
                <a:ea typeface="ＭＳ Ｐゴシック" charset="0"/>
                <a:cs typeface="Lato Light" charset="0"/>
                <a:sym typeface="Lato Light" charset="0"/>
              </a:endParaRPr>
            </a:p>
          </p:txBody>
        </p:sp>
        <p:sp>
          <p:nvSpPr>
            <p:cNvPr id="70693" name="Rectangle 37"/>
            <p:cNvSpPr>
              <a:spLocks/>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s-MX" sz="1500" dirty="0" smtClean="0">
                  <a:solidFill>
                    <a:schemeClr val="tx1"/>
                  </a:solidFill>
                  <a:latin typeface="Bebas Neue" charset="0"/>
                  <a:ea typeface="ＭＳ Ｐゴシック" charset="0"/>
                  <a:cs typeface="Bebas Neue" charset="0"/>
                  <a:sym typeface="Bebas Neue" charset="0"/>
                </a:rPr>
                <a:t>Explorar</a:t>
              </a:r>
              <a:endParaRPr lang="es-MX" sz="1500" dirty="0">
                <a:solidFill>
                  <a:schemeClr val="tx1"/>
                </a:solidFill>
                <a:latin typeface="Bebas Neue" charset="0"/>
                <a:ea typeface="ＭＳ Ｐゴシック" charset="0"/>
                <a:cs typeface="Bebas Neue" charset="0"/>
                <a:sym typeface="Bebas Neue" charset="0"/>
              </a:endParaRPr>
            </a:p>
          </p:txBody>
        </p:sp>
      </p:grpSp>
      <p:grpSp>
        <p:nvGrpSpPr>
          <p:cNvPr id="70697" name="Group 41"/>
          <p:cNvGrpSpPr>
            <a:grpSpLocks/>
          </p:cNvGrpSpPr>
          <p:nvPr/>
        </p:nvGrpSpPr>
        <p:grpSpPr bwMode="auto">
          <a:xfrm>
            <a:off x="7067550" y="3343275"/>
            <a:ext cx="1095375" cy="1100733"/>
            <a:chOff x="0" y="0"/>
            <a:chExt cx="1840" cy="1849"/>
          </a:xfrm>
        </p:grpSpPr>
        <p:sp>
          <p:nvSpPr>
            <p:cNvPr id="70698" name="Rectangle 42"/>
            <p:cNvSpPr>
              <a:spLocks/>
            </p:cNvSpPr>
            <p:nvPr/>
          </p:nvSpPr>
          <p:spPr bwMode="auto">
            <a:xfrm>
              <a:off x="0" y="448"/>
              <a:ext cx="1840"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Juan puede prender </a:t>
              </a:r>
              <a:r>
                <a:rPr lang="es-MX" sz="1100" dirty="0" err="1" smtClean="0">
                  <a:solidFill>
                    <a:schemeClr val="tx1"/>
                  </a:solidFill>
                  <a:latin typeface="Lato Light" charset="0"/>
                  <a:ea typeface="ＭＳ Ｐゴシック" charset="0"/>
                  <a:cs typeface="Lato Light" charset="0"/>
                  <a:sym typeface="Lato Light" charset="0"/>
                </a:rPr>
                <a:t>leds</a:t>
              </a:r>
              <a:r>
                <a:rPr lang="es-MX" sz="1100" dirty="0" smtClean="0">
                  <a:solidFill>
                    <a:schemeClr val="tx1"/>
                  </a:solidFill>
                  <a:latin typeface="Lato Light" charset="0"/>
                  <a:ea typeface="ＭＳ Ｐゴシック" charset="0"/>
                  <a:cs typeface="Lato Light" charset="0"/>
                  <a:sym typeface="Lato Light" charset="0"/>
                </a:rPr>
                <a:t>, tal vez el pueda ayudarme a …</a:t>
              </a:r>
              <a:endParaRPr lang="es-MX" sz="1100" dirty="0">
                <a:solidFill>
                  <a:schemeClr val="tx1"/>
                </a:solidFill>
                <a:latin typeface="Lato Light" charset="0"/>
                <a:ea typeface="ＭＳ Ｐゴシック" charset="0"/>
                <a:cs typeface="Lato Light" charset="0"/>
                <a:sym typeface="Lato Light" charset="0"/>
              </a:endParaRPr>
            </a:p>
          </p:txBody>
        </p:sp>
        <p:sp>
          <p:nvSpPr>
            <p:cNvPr id="70699" name="Rectangle 43"/>
            <p:cNvSpPr>
              <a:spLocks/>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s-MX" sz="1500" dirty="0" smtClean="0">
                  <a:solidFill>
                    <a:schemeClr val="tx1"/>
                  </a:solidFill>
                  <a:latin typeface="Bebas Neue" charset="0"/>
                  <a:ea typeface="ＭＳ Ｐゴシック" charset="0"/>
                  <a:cs typeface="Bebas Neue" charset="0"/>
                  <a:sym typeface="Bebas Neue" charset="0"/>
                </a:rPr>
                <a:t>Colaborar</a:t>
              </a:r>
              <a:endParaRPr lang="es-MX" sz="1500" dirty="0">
                <a:solidFill>
                  <a:schemeClr val="tx1"/>
                </a:solidFill>
                <a:latin typeface="Bebas Neue" charset="0"/>
                <a:ea typeface="ＭＳ Ｐゴシック" charset="0"/>
                <a:cs typeface="Bebas Neue" charset="0"/>
                <a:sym typeface="Bebas Neue" charset="0"/>
              </a:endParaRPr>
            </a:p>
          </p:txBody>
        </p:sp>
      </p:grpSp>
      <p:grpSp>
        <p:nvGrpSpPr>
          <p:cNvPr id="70703" name="Group 47"/>
          <p:cNvGrpSpPr>
            <a:grpSpLocks/>
          </p:cNvGrpSpPr>
          <p:nvPr/>
        </p:nvGrpSpPr>
        <p:grpSpPr bwMode="auto">
          <a:xfrm>
            <a:off x="4533900" y="3343275"/>
            <a:ext cx="1095375" cy="1100733"/>
            <a:chOff x="0" y="0"/>
            <a:chExt cx="1840" cy="1849"/>
          </a:xfrm>
        </p:grpSpPr>
        <p:sp>
          <p:nvSpPr>
            <p:cNvPr id="70704" name="Rectangle 48"/>
            <p:cNvSpPr>
              <a:spLocks/>
            </p:cNvSpPr>
            <p:nvPr/>
          </p:nvSpPr>
          <p:spPr bwMode="auto">
            <a:xfrm>
              <a:off x="0" y="448"/>
              <a:ext cx="1840"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El juguete solo dice una palabra, podría agregar mas ?</a:t>
              </a:r>
              <a:endParaRPr lang="es-MX" sz="1100" dirty="0">
                <a:solidFill>
                  <a:schemeClr val="tx1"/>
                </a:solidFill>
                <a:latin typeface="Lato Light" charset="0"/>
                <a:ea typeface="ＭＳ Ｐゴシック" charset="0"/>
                <a:cs typeface="Lato Light" charset="0"/>
                <a:sym typeface="Lato Light" charset="0"/>
              </a:endParaRPr>
            </a:p>
          </p:txBody>
        </p:sp>
        <p:sp>
          <p:nvSpPr>
            <p:cNvPr id="70705" name="Rectangle 49"/>
            <p:cNvSpPr>
              <a:spLocks/>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s-MX" sz="1500" dirty="0" smtClean="0">
                  <a:solidFill>
                    <a:schemeClr val="tx1"/>
                  </a:solidFill>
                  <a:latin typeface="Bebas Neue" charset="0"/>
                  <a:ea typeface="ＭＳ Ｐゴシック" charset="0"/>
                  <a:cs typeface="Bebas Neue" charset="0"/>
                  <a:sym typeface="Bebas Neue" charset="0"/>
                </a:rPr>
                <a:t>Modificar</a:t>
              </a:r>
              <a:endParaRPr lang="es-MX" sz="1500" dirty="0">
                <a:solidFill>
                  <a:schemeClr val="tx1"/>
                </a:solidFill>
                <a:latin typeface="Bebas Neue" charset="0"/>
                <a:ea typeface="ＭＳ Ｐゴシック" charset="0"/>
                <a:cs typeface="Bebas Neue" charset="0"/>
                <a:sym typeface="Bebas Neue" charset="0"/>
              </a:endParaRPr>
            </a:p>
          </p:txBody>
        </p:sp>
      </p:grpSp>
      <p:sp>
        <p:nvSpPr>
          <p:cNvPr id="70709" name="Line 53"/>
          <p:cNvSpPr>
            <a:spLocks noChangeShapeType="1"/>
          </p:cNvSpPr>
          <p:nvPr/>
        </p:nvSpPr>
        <p:spPr bwMode="auto">
          <a:xfrm>
            <a:off x="3370659" y="3431977"/>
            <a:ext cx="0" cy="788194"/>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70710" name="Line 54"/>
          <p:cNvSpPr>
            <a:spLocks noChangeShapeType="1"/>
          </p:cNvSpPr>
          <p:nvPr/>
        </p:nvSpPr>
        <p:spPr bwMode="auto">
          <a:xfrm>
            <a:off x="5899547" y="3431977"/>
            <a:ext cx="0" cy="788194"/>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pic>
        <p:nvPicPr>
          <p:cNvPr id="2050" name="Picture 2" descr="http://arduino.cc/en/uploads/Trademark/ArduinoCommun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88" y="173321"/>
            <a:ext cx="2184177" cy="925063"/>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38"/>
          <p:cNvGrpSpPr>
            <a:grpSpLocks/>
          </p:cNvGrpSpPr>
          <p:nvPr/>
        </p:nvGrpSpPr>
        <p:grpSpPr bwMode="auto">
          <a:xfrm>
            <a:off x="6149280" y="3405696"/>
            <a:ext cx="786408" cy="790575"/>
            <a:chOff x="0" y="0"/>
            <a:chExt cx="1320" cy="1328"/>
          </a:xfrm>
        </p:grpSpPr>
        <p:sp>
          <p:nvSpPr>
            <p:cNvPr id="58" name="Oval 39"/>
            <p:cNvSpPr>
              <a:spLocks/>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s-MX" dirty="0"/>
            </a:p>
          </p:txBody>
        </p:sp>
        <p:pic>
          <p:nvPicPr>
            <p:cNvPr id="5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 y="255"/>
              <a:ext cx="768"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0" name="Group 30"/>
          <p:cNvGrpSpPr>
            <a:grpSpLocks/>
          </p:cNvGrpSpPr>
          <p:nvPr/>
        </p:nvGrpSpPr>
        <p:grpSpPr bwMode="auto">
          <a:xfrm>
            <a:off x="951072" y="2064020"/>
            <a:ext cx="786408" cy="790575"/>
            <a:chOff x="0" y="0"/>
            <a:chExt cx="1320" cy="1328"/>
          </a:xfrm>
        </p:grpSpPr>
        <p:sp>
          <p:nvSpPr>
            <p:cNvPr id="61" name="Oval 31"/>
            <p:cNvSpPr>
              <a:spLocks/>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6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 y="282"/>
              <a:ext cx="76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6" name="Group 24"/>
          <p:cNvGrpSpPr>
            <a:grpSpLocks/>
          </p:cNvGrpSpPr>
          <p:nvPr/>
        </p:nvGrpSpPr>
        <p:grpSpPr bwMode="auto">
          <a:xfrm>
            <a:off x="3595390" y="2055983"/>
            <a:ext cx="806649" cy="806649"/>
            <a:chOff x="0" y="0"/>
            <a:chExt cx="1355" cy="1355"/>
          </a:xfrm>
        </p:grpSpPr>
        <p:sp>
          <p:nvSpPr>
            <p:cNvPr id="67" name="Oval 25"/>
            <p:cNvSpPr>
              <a:spLocks/>
            </p:cNvSpPr>
            <p:nvPr/>
          </p:nvSpPr>
          <p:spPr bwMode="auto">
            <a:xfrm>
              <a:off x="0" y="0"/>
              <a:ext cx="1355" cy="1355"/>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s-MX" dirty="0"/>
            </a:p>
          </p:txBody>
        </p:sp>
        <p:pic>
          <p:nvPicPr>
            <p:cNvPr id="6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 y="329"/>
              <a:ext cx="52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9" name="Group 27"/>
          <p:cNvGrpSpPr>
            <a:grpSpLocks/>
          </p:cNvGrpSpPr>
          <p:nvPr/>
        </p:nvGrpSpPr>
        <p:grpSpPr bwMode="auto">
          <a:xfrm>
            <a:off x="6139160" y="2055983"/>
            <a:ext cx="806648" cy="806648"/>
            <a:chOff x="0" y="0"/>
            <a:chExt cx="1355" cy="1355"/>
          </a:xfrm>
        </p:grpSpPr>
        <p:sp>
          <p:nvSpPr>
            <p:cNvPr id="70" name="Oval 28"/>
            <p:cNvSpPr>
              <a:spLocks/>
            </p:cNvSpPr>
            <p:nvPr/>
          </p:nvSpPr>
          <p:spPr bwMode="auto">
            <a:xfrm>
              <a:off x="0" y="0"/>
              <a:ext cx="1355" cy="1355"/>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s-MX" dirty="0"/>
            </a:p>
          </p:txBody>
        </p:sp>
        <p:pic>
          <p:nvPicPr>
            <p:cNvPr id="71"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 y="329"/>
              <a:ext cx="650"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5" name="Group 39"/>
          <p:cNvGrpSpPr>
            <a:grpSpLocks/>
          </p:cNvGrpSpPr>
          <p:nvPr/>
        </p:nvGrpSpPr>
        <p:grpSpPr bwMode="auto">
          <a:xfrm>
            <a:off x="3595390" y="3397659"/>
            <a:ext cx="806649" cy="806649"/>
            <a:chOff x="0" y="0"/>
            <a:chExt cx="1355" cy="1355"/>
          </a:xfrm>
        </p:grpSpPr>
        <p:sp>
          <p:nvSpPr>
            <p:cNvPr id="76" name="Oval 40"/>
            <p:cNvSpPr>
              <a:spLocks/>
            </p:cNvSpPr>
            <p:nvPr/>
          </p:nvSpPr>
          <p:spPr bwMode="auto">
            <a:xfrm>
              <a:off x="0" y="0"/>
              <a:ext cx="1355" cy="1355"/>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s-MX" dirty="0"/>
            </a:p>
          </p:txBody>
        </p:sp>
        <p:pic>
          <p:nvPicPr>
            <p:cNvPr id="7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 y="274"/>
              <a:ext cx="650"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2" name="Group 1"/>
          <p:cNvGrpSpPr/>
          <p:nvPr/>
        </p:nvGrpSpPr>
        <p:grpSpPr>
          <a:xfrm>
            <a:off x="940952" y="3397659"/>
            <a:ext cx="806649" cy="806649"/>
            <a:chOff x="-444621" y="2213969"/>
            <a:chExt cx="806649" cy="806649"/>
          </a:xfrm>
        </p:grpSpPr>
        <p:sp>
          <p:nvSpPr>
            <p:cNvPr id="64" name="Oval 22"/>
            <p:cNvSpPr>
              <a:spLocks/>
            </p:cNvSpPr>
            <p:nvPr/>
          </p:nvSpPr>
          <p:spPr bwMode="auto">
            <a:xfrm>
              <a:off x="-444621" y="2213969"/>
              <a:ext cx="806649" cy="806649"/>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81"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987" y="2419054"/>
              <a:ext cx="383381" cy="39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052" name="Picture 4" descr="http://makezineblog.files.wordpress.com/2008/03/make_pt0492.jpg?w=430&amp;h=4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794042">
            <a:off x="7735341" y="-133198"/>
            <a:ext cx="1489939" cy="14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8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718868" y="1125091"/>
            <a:ext cx="323750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n-US" sz="5600" dirty="0" smtClean="0">
                <a:solidFill>
                  <a:schemeClr val="tx1"/>
                </a:solidFill>
                <a:latin typeface="Bebas Neue" charset="0"/>
                <a:ea typeface="ＭＳ Ｐゴシック" charset="0"/>
                <a:cs typeface="Bebas Neue" charset="0"/>
                <a:sym typeface="Bebas Neue" charset="0"/>
              </a:rPr>
              <a:t>Intel </a:t>
            </a:r>
            <a:r>
              <a:rPr lang="en-US" sz="5600" dirty="0" smtClean="0">
                <a:solidFill>
                  <a:schemeClr val="accent2"/>
                </a:solidFill>
                <a:latin typeface="Bebas Neue" charset="0"/>
                <a:ea typeface="ＭＳ Ｐゴシック" charset="0"/>
                <a:cs typeface="Bebas Neue" charset="0"/>
                <a:sym typeface="Bebas Neue" charset="0"/>
              </a:rPr>
              <a:t>Galileo</a:t>
            </a:r>
            <a:endParaRPr lang="en-US"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2195736" y="3168179"/>
            <a:ext cx="247550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Que es Galileo?</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Intel Galileo es una plataforma de desarrollo en hardware, que permite la creación de objetos interactivos. Toma información del medio ambiente, la procesa y genera acciones en respuesta.</a:t>
            </a:r>
            <a:endParaRPr lang="es-MX" sz="1100" dirty="0">
              <a:solidFill>
                <a:srgbClr val="4D4D4D"/>
              </a:solidFill>
              <a:latin typeface="Lato Light" charset="0"/>
              <a:ea typeface="ＭＳ Ｐゴシック" charset="0"/>
              <a:cs typeface="Lato Light" charset="0"/>
              <a:sym typeface="Lato Light" charset="0"/>
            </a:endParaRPr>
          </a:p>
        </p:txBody>
      </p:sp>
      <p:sp>
        <p:nvSpPr>
          <p:cNvPr id="79887" name="Line 15"/>
          <p:cNvSpPr>
            <a:spLocks noChangeShapeType="1"/>
          </p:cNvSpPr>
          <p:nvPr/>
        </p:nvSpPr>
        <p:spPr bwMode="auto">
          <a:xfrm rot="10800000" flipH="1">
            <a:off x="5005214" y="279670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79888" name="Group 16"/>
          <p:cNvGrpSpPr>
            <a:grpSpLocks/>
          </p:cNvGrpSpPr>
          <p:nvPr/>
        </p:nvGrpSpPr>
        <p:grpSpPr bwMode="auto">
          <a:xfrm>
            <a:off x="5278462" y="2753841"/>
            <a:ext cx="2174081" cy="466725"/>
            <a:chOff x="0" y="0"/>
            <a:chExt cx="3652" cy="784"/>
          </a:xfrm>
        </p:grpSpPr>
        <p:sp>
          <p:nvSpPr>
            <p:cNvPr id="79889" name="Rectangle 17"/>
            <p:cNvSpPr>
              <a:spLocks/>
            </p:cNvSpPr>
            <p:nvPr/>
          </p:nvSpPr>
          <p:spPr bwMode="auto">
            <a:xfrm>
              <a:off x="836" y="0"/>
              <a:ext cx="2816"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Galileo es compatible con la plataforma de hardware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versión 1.0.</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0" name="Group 18"/>
            <p:cNvGrpSpPr>
              <a:grpSpLocks/>
            </p:cNvGrpSpPr>
            <p:nvPr/>
          </p:nvGrpSpPr>
          <p:grpSpPr bwMode="auto">
            <a:xfrm>
              <a:off x="0" y="125"/>
              <a:ext cx="744" cy="608"/>
              <a:chOff x="0" y="0"/>
              <a:chExt cx="744" cy="607"/>
            </a:xfrm>
          </p:grpSpPr>
          <p:sp>
            <p:nvSpPr>
              <p:cNvPr id="7989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1</a:t>
                </a:r>
              </a:p>
            </p:txBody>
          </p:sp>
        </p:grpSp>
      </p:grpSp>
      <p:grpSp>
        <p:nvGrpSpPr>
          <p:cNvPr id="79893" name="Group 21"/>
          <p:cNvGrpSpPr>
            <a:grpSpLocks/>
          </p:cNvGrpSpPr>
          <p:nvPr/>
        </p:nvGrpSpPr>
        <p:grpSpPr bwMode="auto">
          <a:xfrm>
            <a:off x="5278462" y="3406303"/>
            <a:ext cx="2390179" cy="466725"/>
            <a:chOff x="0" y="0"/>
            <a:chExt cx="4015" cy="784"/>
          </a:xfrm>
        </p:grpSpPr>
        <p:sp>
          <p:nvSpPr>
            <p:cNvPr id="79894" name="Rectangle 22"/>
            <p:cNvSpPr>
              <a:spLocks/>
            </p:cNvSpPr>
            <p:nvPr/>
          </p:nvSpPr>
          <p:spPr bwMode="auto">
            <a:xfrm>
              <a:off x="836" y="0"/>
              <a:ext cx="3179"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Galileo es compatible con el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 IDE. Una plataforma de desarrollo de software.</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5" name="Group 23"/>
            <p:cNvGrpSpPr>
              <a:grpSpLocks/>
            </p:cNvGrpSpPr>
            <p:nvPr/>
          </p:nvGrpSpPr>
          <p:grpSpPr bwMode="auto">
            <a:xfrm>
              <a:off x="0" y="125"/>
              <a:ext cx="744" cy="608"/>
              <a:chOff x="0" y="0"/>
              <a:chExt cx="744" cy="607"/>
            </a:xfrm>
          </p:grpSpPr>
          <p:sp>
            <p:nvSpPr>
              <p:cNvPr id="79896"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7"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grpSp>
      <p:grpSp>
        <p:nvGrpSpPr>
          <p:cNvPr id="79898" name="Group 26"/>
          <p:cNvGrpSpPr>
            <a:grpSpLocks/>
          </p:cNvGrpSpPr>
          <p:nvPr/>
        </p:nvGrpSpPr>
        <p:grpSpPr bwMode="auto">
          <a:xfrm>
            <a:off x="5278462" y="4049241"/>
            <a:ext cx="2533650" cy="466725"/>
            <a:chOff x="0" y="0"/>
            <a:chExt cx="4256" cy="784"/>
          </a:xfrm>
        </p:grpSpPr>
        <p:sp>
          <p:nvSpPr>
            <p:cNvPr id="79899" name="Rectangle 27"/>
            <p:cNvSpPr>
              <a:spLocks/>
            </p:cNvSpPr>
            <p:nvPr/>
          </p:nvSpPr>
          <p:spPr bwMode="auto">
            <a:xfrm>
              <a:off x="836" y="0"/>
              <a:ext cx="342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Galileo es compatible con la gran mayoría de los </a:t>
              </a:r>
              <a:r>
                <a:rPr lang="es-MX" sz="1100" dirty="0" err="1" smtClean="0">
                  <a:solidFill>
                    <a:schemeClr val="tx1"/>
                  </a:solidFill>
                  <a:latin typeface="Lato Light" charset="0"/>
                  <a:ea typeface="ＭＳ Ｐゴシック" charset="0"/>
                  <a:cs typeface="Lato Light" charset="0"/>
                  <a:sym typeface="Lato Light" charset="0"/>
                </a:rPr>
                <a:t>Shields</a:t>
              </a:r>
              <a:r>
                <a:rPr lang="es-MX" sz="1100" dirty="0" smtClean="0">
                  <a:solidFill>
                    <a:schemeClr val="tx1"/>
                  </a:solidFill>
                  <a:latin typeface="Lato Light" charset="0"/>
                  <a:ea typeface="ＭＳ Ｐゴシック" charset="0"/>
                  <a:cs typeface="Lato Light" charset="0"/>
                  <a:sym typeface="Lato Light" charset="0"/>
                </a:rPr>
                <a:t> existentes para </a:t>
              </a:r>
              <a:r>
                <a:rPr lang="es-MX" sz="1100" dirty="0" err="1" smtClean="0">
                  <a:solidFill>
                    <a:schemeClr val="tx1"/>
                  </a:solidFill>
                  <a:latin typeface="Lato Light" charset="0"/>
                  <a:ea typeface="ＭＳ Ｐゴシック" charset="0"/>
                  <a:cs typeface="Lato Light" charset="0"/>
                  <a:sym typeface="Lato Light" charset="0"/>
                </a:rPr>
                <a:t>Arduino</a:t>
              </a:r>
              <a:r>
                <a:rPr lang="es-MX" sz="1100" dirty="0" smtClean="0">
                  <a:solidFill>
                    <a:schemeClr val="tx1"/>
                  </a:solidFill>
                  <a:latin typeface="Lato Light" charset="0"/>
                  <a:ea typeface="ＭＳ Ｐゴシック" charset="0"/>
                  <a:cs typeface="Lato Light" charset="0"/>
                  <a:sym typeface="Lato Light" charset="0"/>
                </a:rPr>
                <a:t>.</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900" name="Group 28"/>
            <p:cNvGrpSpPr>
              <a:grpSpLocks/>
            </p:cNvGrpSpPr>
            <p:nvPr/>
          </p:nvGrpSpPr>
          <p:grpSpPr bwMode="auto">
            <a:xfrm>
              <a:off x="0" y="125"/>
              <a:ext cx="744" cy="608"/>
              <a:chOff x="0" y="0"/>
              <a:chExt cx="744" cy="607"/>
            </a:xfrm>
          </p:grpSpPr>
          <p:sp>
            <p:nvSpPr>
              <p:cNvPr id="79901"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902"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grpSp>
      <p:sp>
        <p:nvSpPr>
          <p:cNvPr id="79903" name="Rectangle 31"/>
          <p:cNvSpPr>
            <a:spLocks/>
          </p:cNvSpPr>
          <p:nvPr/>
        </p:nvSpPr>
        <p:spPr bwMode="auto">
          <a:xfrm>
            <a:off x="5349900" y="2399035"/>
            <a:ext cx="2105025" cy="42863"/>
          </a:xfrm>
          <a:prstGeom prst="rect">
            <a:avLst/>
          </a:prstGeom>
          <a:solidFill>
            <a:schemeClr val="accent2"/>
          </a:solidFill>
          <a:ln>
            <a:noFill/>
          </a:ln>
          <a:extLst/>
        </p:spPr>
        <p:txBody>
          <a:bodyPr lIns="0" tIns="0" rIns="0" bIns="0"/>
          <a:lstStyle/>
          <a:p>
            <a:endParaRPr lang="en-US"/>
          </a:p>
        </p:txBody>
      </p:sp>
      <p:pic>
        <p:nvPicPr>
          <p:cNvPr id="1026" name="Picture 2" descr="http://www.seeedstudio.com/depot/images/product/Galileo%20k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7202"/>
            <a:ext cx="3826669" cy="287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331019"/>
            <a:ext cx="232896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Qué hace </a:t>
            </a:r>
            <a:r>
              <a:rPr lang="es-MX" sz="3800" dirty="0" smtClean="0">
                <a:solidFill>
                  <a:schemeClr val="accent2"/>
                </a:solidFill>
                <a:latin typeface="Bebas Neue" charset="0"/>
                <a:ea typeface="ＭＳ Ｐゴシック" charset="0"/>
                <a:cs typeface="Bebas Neue" charset="0"/>
                <a:sym typeface="Bebas Neue" charset="0"/>
              </a:rPr>
              <a:t>diferente a </a:t>
            </a:r>
            <a:r>
              <a:rPr lang="es-MX" sz="3800" dirty="0" smtClean="0">
                <a:solidFill>
                  <a:schemeClr val="bg2"/>
                </a:solidFill>
                <a:latin typeface="Bebas Neue" charset="0"/>
                <a:ea typeface="ＭＳ Ｐゴシック" charset="0"/>
                <a:cs typeface="Bebas Neue" charset="0"/>
                <a:sym typeface="Bebas Neue" charset="0"/>
              </a:rPr>
              <a:t>Galileo</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3203849" y="3123406"/>
            <a:ext cx="21671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Galileo no solo tiene un mayor numero de periféricos integrados, como una ranura </a:t>
            </a:r>
            <a:r>
              <a:rPr lang="es-MX" sz="1100" i="1" dirty="0" smtClean="0">
                <a:solidFill>
                  <a:srgbClr val="4D4D4D"/>
                </a:solidFill>
                <a:latin typeface="Lato Light" charset="0"/>
                <a:ea typeface="ＭＳ Ｐゴシック" charset="0"/>
                <a:cs typeface="Lato Light" charset="0"/>
                <a:sym typeface="Lato Light" charset="0"/>
              </a:rPr>
              <a:t>PCI-Express</a:t>
            </a:r>
            <a:r>
              <a:rPr lang="es-MX" sz="1100" dirty="0" smtClean="0">
                <a:solidFill>
                  <a:srgbClr val="4D4D4D"/>
                </a:solidFill>
                <a:latin typeface="Lato Light" charset="0"/>
                <a:ea typeface="ＭＳ Ｐゴシック" charset="0"/>
                <a:cs typeface="Lato Light" charset="0"/>
                <a:sym typeface="Lato Light" charset="0"/>
              </a:rPr>
              <a:t> y un conector Ethernet, sino que su firmware es mucho mas avanzado.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Galileo es administrado por una versión reducida de Linux.</a:t>
            </a:r>
            <a:endParaRPr lang="es-MX" sz="1100" dirty="0">
              <a:solidFill>
                <a:srgbClr val="4D4D4D"/>
              </a:solidFill>
              <a:latin typeface="Lato Light" charset="0"/>
              <a:ea typeface="ＭＳ Ｐゴシック" charset="0"/>
              <a:cs typeface="Lato Light" charset="0"/>
              <a:sym typeface="Lato Light" charset="0"/>
            </a:endParaRPr>
          </a:p>
        </p:txBody>
      </p:sp>
      <p:sp>
        <p:nvSpPr>
          <p:cNvPr id="32783" name="Rectangle 15"/>
          <p:cNvSpPr>
            <a:spLocks/>
          </p:cNvSpPr>
          <p:nvPr/>
        </p:nvSpPr>
        <p:spPr bwMode="auto">
          <a:xfrm>
            <a:off x="6406877" y="3094831"/>
            <a:ext cx="241359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Tareas como la captura de una imagen desde una </a:t>
            </a:r>
            <a:r>
              <a:rPr lang="es-MX" sz="1100" b="1" dirty="0" smtClean="0">
                <a:solidFill>
                  <a:srgbClr val="4D4D4D"/>
                </a:solidFill>
                <a:latin typeface="Lato Light" charset="0"/>
                <a:ea typeface="ＭＳ Ｐゴシック" charset="0"/>
                <a:cs typeface="Lato Light" charset="0"/>
                <a:sym typeface="Lato Light" charset="0"/>
              </a:rPr>
              <a:t>webcam</a:t>
            </a:r>
            <a:r>
              <a:rPr lang="es-MX" sz="1100" dirty="0" smtClean="0">
                <a:solidFill>
                  <a:srgbClr val="4D4D4D"/>
                </a:solidFill>
                <a:latin typeface="Lato Light" charset="0"/>
                <a:ea typeface="ＭＳ Ｐゴシック" charset="0"/>
                <a:cs typeface="Lato Light" charset="0"/>
                <a:sym typeface="Lato Light" charset="0"/>
              </a:rPr>
              <a:t> y su </a:t>
            </a:r>
            <a:r>
              <a:rPr lang="es-MX" sz="1100" b="1" dirty="0" smtClean="0">
                <a:solidFill>
                  <a:srgbClr val="4D4D4D"/>
                </a:solidFill>
                <a:latin typeface="Lato Light" charset="0"/>
                <a:ea typeface="ＭＳ Ｐゴシック" charset="0"/>
                <a:cs typeface="Lato Light" charset="0"/>
                <a:sym typeface="Lato Light" charset="0"/>
              </a:rPr>
              <a:t>transmisión</a:t>
            </a:r>
            <a:r>
              <a:rPr lang="es-MX" sz="1100" dirty="0" smtClean="0">
                <a:solidFill>
                  <a:srgbClr val="4D4D4D"/>
                </a:solidFill>
                <a:latin typeface="Lato Light" charset="0"/>
                <a:ea typeface="ＭＳ Ｐゴシック" charset="0"/>
                <a:cs typeface="Lato Light" charset="0"/>
                <a:sym typeface="Lato Light" charset="0"/>
              </a:rPr>
              <a:t> vía </a:t>
            </a:r>
            <a:r>
              <a:rPr lang="es-MX" sz="1100" b="1" dirty="0" smtClean="0">
                <a:solidFill>
                  <a:srgbClr val="4D4D4D"/>
                </a:solidFill>
                <a:latin typeface="Lato Light" charset="0"/>
                <a:ea typeface="ＭＳ Ｐゴシック" charset="0"/>
                <a:cs typeface="Lato Light" charset="0"/>
                <a:sym typeface="Lato Light" charset="0"/>
              </a:rPr>
              <a:t>Ethernet</a:t>
            </a:r>
            <a:r>
              <a:rPr lang="es-MX" sz="1100" dirty="0" smtClean="0">
                <a:solidFill>
                  <a:srgbClr val="4D4D4D"/>
                </a:solidFill>
                <a:latin typeface="Lato Light" charset="0"/>
                <a:ea typeface="ＭＳ Ｐゴシック" charset="0"/>
                <a:cs typeface="Lato Light" charset="0"/>
                <a:sym typeface="Lato Light" charset="0"/>
              </a:rPr>
              <a:t>, pueden resultar </a:t>
            </a:r>
            <a:r>
              <a:rPr lang="es-MX" sz="1100" b="1" dirty="0" smtClean="0">
                <a:solidFill>
                  <a:srgbClr val="4D4D4D"/>
                </a:solidFill>
                <a:latin typeface="Lato Light" charset="0"/>
                <a:ea typeface="ＭＳ Ｐゴシック" charset="0"/>
                <a:cs typeface="Lato Light" charset="0"/>
                <a:sym typeface="Lato Light" charset="0"/>
              </a:rPr>
              <a:t>desafiantes</a:t>
            </a:r>
            <a:r>
              <a:rPr lang="es-MX" sz="1100" dirty="0" smtClean="0">
                <a:solidFill>
                  <a:srgbClr val="4D4D4D"/>
                </a:solidFill>
                <a:latin typeface="Lato Light" charset="0"/>
                <a:ea typeface="ＭＳ Ｐゴシック" charset="0"/>
                <a:cs typeface="Lato Light" charset="0"/>
                <a:sym typeface="Lato Light" charset="0"/>
              </a:rPr>
              <a:t> en otras plataformas </a:t>
            </a:r>
            <a:r>
              <a:rPr lang="es-MX" sz="1100" dirty="0" err="1" smtClean="0">
                <a:solidFill>
                  <a:srgbClr val="4D4D4D"/>
                </a:solidFill>
                <a:latin typeface="Lato Light" charset="0"/>
                <a:ea typeface="ＭＳ Ｐゴシック" charset="0"/>
                <a:cs typeface="Lato Light" charset="0"/>
                <a:sym typeface="Lato Light" charset="0"/>
              </a:rPr>
              <a:t>Arduino</a:t>
            </a:r>
            <a:r>
              <a:rPr lang="es-MX" sz="1100" dirty="0" smtClean="0">
                <a:solidFill>
                  <a:srgbClr val="4D4D4D"/>
                </a:solidFill>
                <a:latin typeface="Lato Light" charset="0"/>
                <a:ea typeface="ＭＳ Ｐゴシック" charset="0"/>
                <a:cs typeface="Lato Light" charset="0"/>
                <a:sym typeface="Lato Light" charset="0"/>
              </a:rPr>
              <a:t>, sin embargo, en una plataforma </a:t>
            </a:r>
            <a:r>
              <a:rPr lang="es-MX" sz="1100" b="1" dirty="0" smtClean="0">
                <a:solidFill>
                  <a:srgbClr val="4D4D4D"/>
                </a:solidFill>
                <a:latin typeface="Lato Light" charset="0"/>
                <a:ea typeface="ＭＳ Ｐゴシック" charset="0"/>
                <a:cs typeface="Lato Light" charset="0"/>
                <a:sym typeface="Lato Light" charset="0"/>
              </a:rPr>
              <a:t>Galileo + Linux</a:t>
            </a:r>
            <a:r>
              <a:rPr lang="es-MX" sz="1100" dirty="0" smtClean="0">
                <a:solidFill>
                  <a:srgbClr val="4D4D4D"/>
                </a:solidFill>
                <a:latin typeface="Lato Light" charset="0"/>
                <a:ea typeface="ＭＳ Ｐゴシック" charset="0"/>
                <a:cs typeface="Lato Light" charset="0"/>
                <a:sym typeface="Lato Light" charset="0"/>
              </a:rPr>
              <a:t> la tarea resulta </a:t>
            </a:r>
            <a:r>
              <a:rPr lang="es-MX" sz="1100" b="1" smtClean="0">
                <a:solidFill>
                  <a:srgbClr val="4D4D4D"/>
                </a:solidFill>
                <a:latin typeface="Lato Light" charset="0"/>
                <a:ea typeface="ＭＳ Ｐゴシック" charset="0"/>
                <a:cs typeface="Lato Light" charset="0"/>
                <a:sym typeface="Lato Light" charset="0"/>
              </a:rPr>
              <a:t>menos compleja.</a:t>
            </a:r>
            <a:endParaRPr lang="es-MX" sz="14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425678" y="2813843"/>
            <a:ext cx="4114800" cy="33338"/>
          </a:xfrm>
          <a:prstGeom prst="rect">
            <a:avLst/>
          </a:prstGeom>
          <a:solidFill>
            <a:schemeClr val="accent2"/>
          </a:solidFill>
          <a:ln>
            <a:noFill/>
          </a:ln>
          <a:extLst/>
        </p:spPr>
        <p:txBody>
          <a:bodyPr lIns="0" tIns="0" rIns="0" bIns="0"/>
          <a:lstStyle/>
          <a:p>
            <a:endParaRPr lang="en-US"/>
          </a:p>
        </p:txBody>
      </p:sp>
      <p:grpSp>
        <p:nvGrpSpPr>
          <p:cNvPr id="19" name="Group 30"/>
          <p:cNvGrpSpPr>
            <a:grpSpLocks/>
          </p:cNvGrpSpPr>
          <p:nvPr/>
        </p:nvGrpSpPr>
        <p:grpSpPr bwMode="auto">
          <a:xfrm>
            <a:off x="7668345" y="1876225"/>
            <a:ext cx="806649" cy="806649"/>
            <a:chOff x="0" y="0"/>
            <a:chExt cx="1355" cy="1355"/>
          </a:xfrm>
        </p:grpSpPr>
        <p:sp>
          <p:nvSpPr>
            <p:cNvPr id="20" name="Oval 31"/>
            <p:cNvSpPr>
              <a:spLocks/>
            </p:cNvSpPr>
            <p:nvPr/>
          </p:nvSpPr>
          <p:spPr bwMode="auto">
            <a:xfrm>
              <a:off x="0" y="0"/>
              <a:ext cx="1355" cy="1355"/>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1"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 y="419"/>
              <a:ext cx="93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050" name="Picture 2" descr="https://dlnmh9ip6v2uc.cloudfront.net/assets/f/0/3/2/5/52e14c29ce395f7d3b8b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73" y="195486"/>
            <a:ext cx="4022379" cy="2578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55552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Bocetos en</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Hardware</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995936" y="1927126"/>
            <a:ext cx="4248472"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Ingenieros, diseñadores, artistas y muchas otras clases de oficios creativos plasman sus ideas en bocetos de papel antes de embarcarse en un diseño.</a:t>
            </a:r>
          </a:p>
          <a:p>
            <a:pPr algn="l"/>
            <a:endParaRPr lang="en-US"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Un ingeniero lleva a cabo diagramas de flujo, de transiciones y bocetos de interfaces para tener mas claro el producto que se encuentra en desarrollo.</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Por que no llevar a cabo el boceto en hardware? Llevar a cabo un prototipo rápido de una idea, de una parte del sistema o una posible mejora.</a:t>
            </a:r>
          </a:p>
          <a:p>
            <a:pPr algn="l"/>
            <a:endParaRPr lang="es-MX" sz="1100" dirty="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Galileo es a plataforma ideal para llevar a cabo bocetos en Hardware!</a:t>
            </a:r>
          </a:p>
          <a:p>
            <a:pPr algn="l"/>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3887936" y="1572319"/>
            <a:ext cx="1647825" cy="42863"/>
          </a:xfrm>
          <a:prstGeom prst="rect">
            <a:avLst/>
          </a:prstGeom>
          <a:solidFill>
            <a:schemeClr val="accent2"/>
          </a:solidFill>
          <a:ln>
            <a:noFill/>
          </a:ln>
          <a:extLst/>
        </p:spPr>
        <p:txBody>
          <a:bodyPr lIns="0" tIns="0" rIns="0" bIns="0"/>
          <a:lstStyle/>
          <a:p>
            <a:endParaRPr lang="en-US"/>
          </a:p>
        </p:txBody>
      </p:sp>
      <p:pic>
        <p:nvPicPr>
          <p:cNvPr id="3074" name="Picture 2" descr="http://newsroom.intel.com/servlet/JiveServlet/showImage/38-7947-4896/4479-Education_small+%289+of+7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0538"/>
            <a:ext cx="3453115" cy="51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0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195925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Custom 25">
      <a:dk1>
        <a:srgbClr val="000000"/>
      </a:dk1>
      <a:lt1>
        <a:srgbClr val="FFFFFF"/>
      </a:lt1>
      <a:dk2>
        <a:srgbClr val="0096E1"/>
      </a:dk2>
      <a:lt2>
        <a:srgbClr val="737373"/>
      </a:lt2>
      <a:accent1>
        <a:srgbClr val="012495"/>
      </a:accent1>
      <a:accent2>
        <a:srgbClr val="00AFFF"/>
      </a:accent2>
      <a:accent3>
        <a:srgbClr val="43C1FF"/>
      </a:accent3>
      <a:accent4>
        <a:srgbClr val="3C3C3C"/>
      </a:accent4>
      <a:accent5>
        <a:srgbClr val="828282"/>
      </a:accent5>
      <a:accent6>
        <a:srgbClr val="C8C8C8"/>
      </a:accent6>
      <a:hlink>
        <a:srgbClr val="3445A1"/>
      </a:hlink>
      <a:folHlink>
        <a:srgbClr val="3FA7D7"/>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1751</TotalTime>
  <Pages>0</Pages>
  <Words>1782</Words>
  <Characters>0</Characters>
  <Application>Microsoft Office PowerPoint</Application>
  <PresentationFormat>Presentación en pantalla (16:9)</PresentationFormat>
  <Lines>0</Lines>
  <Paragraphs>230</Paragraphs>
  <Slides>26</Slides>
  <Notes>0</Notes>
  <HiddenSlides>0</HiddenSlides>
  <MMClips>0</MMClips>
  <ScaleCrop>false</ScaleCrop>
  <HeadingPairs>
    <vt:vector size="4" baseType="variant">
      <vt:variant>
        <vt:lpstr>Tema</vt:lpstr>
      </vt:variant>
      <vt:variant>
        <vt:i4>14</vt:i4>
      </vt:variant>
      <vt:variant>
        <vt:lpstr>Títulos de diapositiva</vt:lpstr>
      </vt:variant>
      <vt:variant>
        <vt:i4>26</vt:i4>
      </vt:variant>
    </vt:vector>
  </HeadingPairs>
  <TitlesOfParts>
    <vt:vector size="40"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MEMS-C9</cp:lastModifiedBy>
  <cp:revision>320</cp:revision>
  <dcterms:modified xsi:type="dcterms:W3CDTF">2014-12-09T23:16:43Z</dcterms:modified>
</cp:coreProperties>
</file>